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tags/tag2.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tags/tag3.xml" ContentType="application/vnd.openxmlformats-officedocument.presentationml.tag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5.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ags/tag4.xml" ContentType="application/vnd.openxmlformats-officedocument.presentationml.tag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6.xml" ContentType="application/vnd.openxmlformats-officedocument.themeOverride+xml"/>
  <Override PartName="/ppt/notesSlides/notesSlide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7.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8.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9.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0.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1.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2.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3.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4.xml" ContentType="application/vnd.openxmlformats-officedocument.themeOverride+xml"/>
  <Override PartName="/ppt/charts/chart22.xml" ContentType="application/vnd.openxmlformats-officedocument.drawingml.chart+xml"/>
  <Override PartName="/ppt/theme/themeOverride15.xml" ContentType="application/vnd.openxmlformats-officedocument.themeOverride+xml"/>
  <Override PartName="/ppt/charts/chart23.xml" ContentType="application/vnd.openxmlformats-officedocument.drawingml.chart+xml"/>
  <Override PartName="/ppt/theme/themeOverride16.xml" ContentType="application/vnd.openxmlformats-officedocument.themeOverride+xml"/>
  <Override PartName="/ppt/charts/chart24.xml" ContentType="application/vnd.openxmlformats-officedocument.drawingml.chart+xml"/>
  <Override PartName="/ppt/theme/themeOverride17.xml" ContentType="application/vnd.openxmlformats-officedocument.themeOverride+xml"/>
  <Override PartName="/ppt/charts/chart25.xml" ContentType="application/vnd.openxmlformats-officedocument.drawingml.chart+xml"/>
  <Override PartName="/ppt/theme/themeOverride18.xml" ContentType="application/vnd.openxmlformats-officedocument.themeOverride+xml"/>
  <Override PartName="/ppt/charts/chart26.xml" ContentType="application/vnd.openxmlformats-officedocument.drawingml.chart+xml"/>
  <Override PartName="/ppt/theme/themeOverride19.xml" ContentType="application/vnd.openxmlformats-officedocument.themeOverride+xml"/>
  <Override PartName="/ppt/charts/chart27.xml" ContentType="application/vnd.openxmlformats-officedocument.drawingml.chart+xml"/>
  <Override PartName="/ppt/theme/themeOverride20.xml" ContentType="application/vnd.openxmlformats-officedocument.themeOverride+xml"/>
  <Override PartName="/ppt/charts/chart28.xml" ContentType="application/vnd.openxmlformats-officedocument.drawingml.chart+xml"/>
  <Override PartName="/ppt/theme/themeOverride21.xml" ContentType="application/vnd.openxmlformats-officedocument.themeOverride+xml"/>
  <Override PartName="/ppt/charts/chart29.xml" ContentType="application/vnd.openxmlformats-officedocument.drawingml.chart+xml"/>
  <Override PartName="/ppt/theme/themeOverride22.xml" ContentType="application/vnd.openxmlformats-officedocument.themeOverride+xml"/>
  <Override PartName="/ppt/charts/chart30.xml" ContentType="application/vnd.openxmlformats-officedocument.drawingml.chart+xml"/>
  <Override PartName="/ppt/theme/themeOverride23.xml" ContentType="application/vnd.openxmlformats-officedocument.themeOverride+xml"/>
  <Override PartName="/ppt/charts/chart31.xml" ContentType="application/vnd.openxmlformats-officedocument.drawingml.chart+xml"/>
  <Override PartName="/ppt/theme/themeOverride24.xml" ContentType="application/vnd.openxmlformats-officedocument.themeOverride+xml"/>
  <Override PartName="/ppt/charts/chart32.xml" ContentType="application/vnd.openxmlformats-officedocument.drawingml.chart+xml"/>
  <Override PartName="/ppt/theme/themeOverride25.xml" ContentType="application/vnd.openxmlformats-officedocument.themeOverride+xml"/>
  <Override PartName="/ppt/charts/chart33.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6.xml" ContentType="application/vnd.openxmlformats-officedocument.themeOverride+xml"/>
  <Override PartName="/ppt/charts/chart34.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7.xml" ContentType="application/vnd.openxmlformats-officedocument.themeOverride+xml"/>
  <Override PartName="/ppt/notesSlides/notesSlide5.xml" ContentType="application/vnd.openxmlformats-officedocument.presentationml.notesSlide+xml"/>
  <Override PartName="/ppt/charts/chart3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6.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8.xml" ContentType="application/vnd.openxmlformats-officedocument.themeOverride+xml"/>
  <Override PartName="/ppt/charts/chart37.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9.xml" ContentType="application/vnd.openxmlformats-officedocument.themeOverride+xml"/>
  <Override PartName="/ppt/notesSlides/notesSlide6.xml" ContentType="application/vnd.openxmlformats-officedocument.presentationml.notesSlide+xml"/>
  <Override PartName="/ppt/charts/chart38.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9.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0.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9"/>
  </p:notesMasterIdLst>
  <p:sldIdLst>
    <p:sldId id="11191" r:id="rId5"/>
    <p:sldId id="10694" r:id="rId6"/>
    <p:sldId id="10695" r:id="rId7"/>
    <p:sldId id="10230" r:id="rId8"/>
    <p:sldId id="10244" r:id="rId9"/>
    <p:sldId id="10944" r:id="rId10"/>
    <p:sldId id="11184" r:id="rId11"/>
    <p:sldId id="10841" r:id="rId12"/>
    <p:sldId id="10937" r:id="rId13"/>
    <p:sldId id="10866" r:id="rId14"/>
    <p:sldId id="10426" r:id="rId15"/>
    <p:sldId id="10436" r:id="rId16"/>
    <p:sldId id="11850" r:id="rId17"/>
    <p:sldId id="11787" r:id="rId18"/>
    <p:sldId id="10417" r:id="rId19"/>
    <p:sldId id="11632" r:id="rId20"/>
    <p:sldId id="11784" r:id="rId21"/>
    <p:sldId id="10851" r:id="rId22"/>
    <p:sldId id="10853" r:id="rId23"/>
    <p:sldId id="11015" r:id="rId24"/>
    <p:sldId id="11785" r:id="rId25"/>
    <p:sldId id="10421" r:id="rId26"/>
    <p:sldId id="11653" r:id="rId27"/>
    <p:sldId id="11652" r:id="rId28"/>
    <p:sldId id="11646" r:id="rId29"/>
    <p:sldId id="11642" r:id="rId30"/>
    <p:sldId id="11654" r:id="rId31"/>
    <p:sldId id="10339" r:id="rId32"/>
    <p:sldId id="10685" r:id="rId33"/>
    <p:sldId id="10686" r:id="rId34"/>
    <p:sldId id="10687" r:id="rId35"/>
    <p:sldId id="10706" r:id="rId36"/>
    <p:sldId id="10524" r:id="rId37"/>
    <p:sldId id="10240" r:id="rId38"/>
  </p:sldIdLst>
  <p:sldSz cx="12192000" cy="6858000"/>
  <p:notesSz cx="6858000" cy="92964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0855CB-4FA0-8204-CCB9-E02747D9D1F9}" name="Esma Morgul" initials="EM" userId="S::morgul@usp-mc.nl::2793ba94-01e8-4f5c-a77f-be7104b62704" providerId="AD"/>
  <p188:author id="{A6CF4ECF-CA89-CE0F-A90D-14C96C5C3FBC}" name="Pieter Berg" initials="PB" userId="84388bd475cc4541"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erwin Sjollema" initials="GS" lastIdx="1" clrIdx="0">
    <p:extLst>
      <p:ext uri="{19B8F6BF-5375-455C-9EA6-DF929625EA0E}">
        <p15:presenceInfo xmlns:p15="http://schemas.microsoft.com/office/powerpoint/2012/main" userId="S::Sjollema@usp-mc.nl::7381c882-62c0-402c-9657-26a6468c13b0" providerId="AD"/>
      </p:ext>
    </p:extLst>
  </p:cmAuthor>
  <p:cmAuthor id="2" name="Zeynep Kutsal" initials="ZK" lastIdx="1" clrIdx="1">
    <p:extLst>
      <p:ext uri="{19B8F6BF-5375-455C-9EA6-DF929625EA0E}">
        <p15:presenceInfo xmlns:p15="http://schemas.microsoft.com/office/powerpoint/2012/main" userId="S::Kutsal@usp-mc.nl::8efcb529-205d-4753-a704-4ba119dc344a" providerId="AD"/>
      </p:ext>
    </p:extLst>
  </p:cmAuthor>
  <p:cmAuthor id="3" name="Pieter Berg" initials="PB" lastIdx="11" clrIdx="2">
    <p:extLst>
      <p:ext uri="{19B8F6BF-5375-455C-9EA6-DF929625EA0E}">
        <p15:presenceInfo xmlns:p15="http://schemas.microsoft.com/office/powerpoint/2012/main" userId="84388bd475cc454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97BE"/>
    <a:srgbClr val="921A1A"/>
    <a:srgbClr val="4A4A49"/>
    <a:srgbClr val="B9C6CF"/>
    <a:srgbClr val="0A5D7A"/>
    <a:srgbClr val="EF7D00"/>
    <a:srgbClr val="009970"/>
    <a:srgbClr val="757F7F"/>
    <a:srgbClr val="7F7F7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69" autoAdjust="0"/>
    <p:restoredTop sz="94242" autoAdjust="0"/>
  </p:normalViewPr>
  <p:slideViewPr>
    <p:cSldViewPr snapToGrid="0">
      <p:cViewPr varScale="1">
        <p:scale>
          <a:sx n="105" d="100"/>
          <a:sy n="105" d="100"/>
        </p:scale>
        <p:origin x="132" y="29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20" d="100"/>
        <a:sy n="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usp-srv-fs\projecten\Bouw\Contractor%20Monitor\Onderzoek\2021%20H1%20Purchase%20Channels\Rapportage\Graphs\Graphs%20standard%20part%20CM%20H1%2021.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8.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19.xlsx"/></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5.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6.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7.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8.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9.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0.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1.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3.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4.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25.xm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31.xlsx"/></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32.xlsx"/></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4.xml"/><Relationship Id="rId1" Type="http://schemas.microsoft.com/office/2011/relationships/chartStyle" Target="style24.xm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34.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35.xlsx"/></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7.xml"/><Relationship Id="rId1" Type="http://schemas.microsoft.com/office/2011/relationships/chartStyle" Target="style27.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8.xml"/><Relationship Id="rId1" Type="http://schemas.microsoft.com/office/2011/relationships/chartStyle" Target="style28.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9.xml"/><Relationship Id="rId1" Type="http://schemas.microsoft.com/office/2011/relationships/chartStyle" Target="style29.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09820687006666E-3"/>
          <c:y val="5.6605729208492918E-2"/>
          <c:w val="0.99859017931299321"/>
          <c:h val="0.78669983049519232"/>
        </c:manualLayout>
      </c:layout>
      <c:barChart>
        <c:barDir val="col"/>
        <c:grouping val="clustered"/>
        <c:varyColors val="0"/>
        <c:ser>
          <c:idx val="0"/>
          <c:order val="0"/>
          <c:tx>
            <c:strRef>
              <c:f>Sheet1!$B$1</c:f>
              <c:strCache>
                <c:ptCount val="1"/>
                <c:pt idx="0">
                  <c:v>Column1</c:v>
                </c:pt>
              </c:strCache>
            </c:strRef>
          </c:tx>
          <c:spPr>
            <a:solidFill>
              <a:srgbClr val="7F7F7F"/>
            </a:solidFill>
            <a:ln w="38100">
              <a:noFill/>
            </a:ln>
            <a:effectLst/>
          </c:spPr>
          <c:invertIfNegative val="0"/>
          <c:dPt>
            <c:idx val="1"/>
            <c:invertIfNegative val="0"/>
            <c:bubble3D val="0"/>
            <c:spPr>
              <a:solidFill>
                <a:srgbClr val="7F7F7F"/>
              </a:solidFill>
              <a:ln w="38100">
                <a:noFill/>
              </a:ln>
              <a:effectLst/>
            </c:spPr>
            <c:extLst>
              <c:ext xmlns:c16="http://schemas.microsoft.com/office/drawing/2014/chart" uri="{C3380CC4-5D6E-409C-BE32-E72D297353CC}">
                <c16:uniqueId val="{00000001-5727-428F-B1F8-CBC2184DCB7C}"/>
              </c:ext>
            </c:extLst>
          </c:dPt>
          <c:dPt>
            <c:idx val="2"/>
            <c:invertIfNegative val="0"/>
            <c:bubble3D val="0"/>
            <c:spPr>
              <a:solidFill>
                <a:srgbClr val="0A5D7A"/>
              </a:solidFill>
              <a:ln w="38100">
                <a:noFill/>
              </a:ln>
              <a:effectLst/>
            </c:spPr>
            <c:extLst>
              <c:ext xmlns:c16="http://schemas.microsoft.com/office/drawing/2014/chart" uri="{C3380CC4-5D6E-409C-BE32-E72D297353CC}">
                <c16:uniqueId val="{00000015-FA85-40A4-B088-820D83F2D2D5}"/>
              </c:ext>
            </c:extLst>
          </c:dPt>
          <c:dPt>
            <c:idx val="5"/>
            <c:invertIfNegative val="0"/>
            <c:bubble3D val="0"/>
            <c:spPr>
              <a:solidFill>
                <a:srgbClr val="7F7F7F"/>
              </a:solidFill>
              <a:ln w="38100">
                <a:noFill/>
              </a:ln>
              <a:effectLst/>
            </c:spPr>
            <c:extLst>
              <c:ext xmlns:c16="http://schemas.microsoft.com/office/drawing/2014/chart" uri="{C3380CC4-5D6E-409C-BE32-E72D297353CC}">
                <c16:uniqueId val="{00000005-B01B-48B3-9233-0151C40A9DC5}"/>
              </c:ext>
            </c:extLst>
          </c:dPt>
          <c:dPt>
            <c:idx val="6"/>
            <c:invertIfNegative val="0"/>
            <c:bubble3D val="0"/>
            <c:spPr>
              <a:solidFill>
                <a:srgbClr val="0A5D7A"/>
              </a:solidFill>
              <a:ln w="38100">
                <a:noFill/>
              </a:ln>
              <a:effectLst/>
            </c:spPr>
            <c:extLst>
              <c:ext xmlns:c16="http://schemas.microsoft.com/office/drawing/2014/chart" uri="{C3380CC4-5D6E-409C-BE32-E72D297353CC}">
                <c16:uniqueId val="{00000005-5727-428F-B1F8-CBC2184DCB7C}"/>
              </c:ext>
            </c:extLst>
          </c:dPt>
          <c:dPt>
            <c:idx val="8"/>
            <c:invertIfNegative val="0"/>
            <c:bubble3D val="0"/>
            <c:spPr>
              <a:solidFill>
                <a:srgbClr val="7F7F7F"/>
              </a:solidFill>
              <a:ln w="38100">
                <a:noFill/>
              </a:ln>
              <a:effectLst/>
            </c:spPr>
            <c:extLst>
              <c:ext xmlns:c16="http://schemas.microsoft.com/office/drawing/2014/chart" uri="{C3380CC4-5D6E-409C-BE32-E72D297353CC}">
                <c16:uniqueId val="{00000009-B01B-48B3-9233-0151C40A9DC5}"/>
              </c:ext>
            </c:extLst>
          </c:dPt>
          <c:dPt>
            <c:idx val="9"/>
            <c:invertIfNegative val="0"/>
            <c:bubble3D val="0"/>
            <c:spPr>
              <a:solidFill>
                <a:srgbClr val="7F7F7F"/>
              </a:solidFill>
              <a:ln w="38100">
                <a:noFill/>
              </a:ln>
              <a:effectLst/>
            </c:spPr>
            <c:extLst>
              <c:ext xmlns:c16="http://schemas.microsoft.com/office/drawing/2014/chart" uri="{C3380CC4-5D6E-409C-BE32-E72D297353CC}">
                <c16:uniqueId val="{0000000B-B01B-48B3-9233-0151C40A9DC5}"/>
              </c:ext>
            </c:extLst>
          </c:dPt>
          <c:dPt>
            <c:idx val="10"/>
            <c:invertIfNegative val="0"/>
            <c:bubble3D val="0"/>
            <c:spPr>
              <a:solidFill>
                <a:srgbClr val="0A5D7A"/>
              </a:solidFill>
              <a:ln w="38100">
                <a:noFill/>
              </a:ln>
              <a:effectLst/>
            </c:spPr>
            <c:extLst>
              <c:ext xmlns:c16="http://schemas.microsoft.com/office/drawing/2014/chart" uri="{C3380CC4-5D6E-409C-BE32-E72D297353CC}">
                <c16:uniqueId val="{00000009-5B5D-4AE7-920B-AAA5A7BAE195}"/>
              </c:ext>
            </c:extLst>
          </c:dPt>
          <c:dPt>
            <c:idx val="13"/>
            <c:invertIfNegative val="0"/>
            <c:bubble3D val="0"/>
            <c:spPr>
              <a:solidFill>
                <a:srgbClr val="7F7F7F"/>
              </a:solidFill>
              <a:ln w="38100">
                <a:noFill/>
              </a:ln>
              <a:effectLst/>
            </c:spPr>
            <c:extLst>
              <c:ext xmlns:c16="http://schemas.microsoft.com/office/drawing/2014/chart" uri="{C3380CC4-5D6E-409C-BE32-E72D297353CC}">
                <c16:uniqueId val="{0000000F-96FC-4583-9C20-DECCABA46950}"/>
              </c:ext>
            </c:extLst>
          </c:dPt>
          <c:dPt>
            <c:idx val="14"/>
            <c:invertIfNegative val="0"/>
            <c:bubble3D val="0"/>
            <c:spPr>
              <a:solidFill>
                <a:srgbClr val="0A5D7A"/>
              </a:solidFill>
              <a:ln w="38100">
                <a:noFill/>
              </a:ln>
              <a:effectLst/>
            </c:spPr>
            <c:extLst>
              <c:ext xmlns:c16="http://schemas.microsoft.com/office/drawing/2014/chart" uri="{C3380CC4-5D6E-409C-BE32-E72D297353CC}">
                <c16:uniqueId val="{00000016-FA85-40A4-B088-820D83F2D2D5}"/>
              </c:ext>
            </c:extLst>
          </c:dPt>
          <c:dPt>
            <c:idx val="17"/>
            <c:invertIfNegative val="0"/>
            <c:bubble3D val="0"/>
            <c:spPr>
              <a:solidFill>
                <a:srgbClr val="7F7F7F"/>
              </a:solidFill>
              <a:ln w="38100">
                <a:noFill/>
              </a:ln>
              <a:effectLst/>
            </c:spPr>
            <c:extLst>
              <c:ext xmlns:c16="http://schemas.microsoft.com/office/drawing/2014/chart" uri="{C3380CC4-5D6E-409C-BE32-E72D297353CC}">
                <c16:uniqueId val="{00000013-B01B-48B3-9233-0151C40A9DC5}"/>
              </c:ext>
            </c:extLst>
          </c:dPt>
          <c:dPt>
            <c:idx val="18"/>
            <c:invertIfNegative val="0"/>
            <c:bubble3D val="0"/>
            <c:spPr>
              <a:solidFill>
                <a:srgbClr val="0A5D7A"/>
              </a:solidFill>
              <a:ln w="38100">
                <a:noFill/>
              </a:ln>
              <a:effectLst/>
            </c:spPr>
            <c:extLst>
              <c:ext xmlns:c16="http://schemas.microsoft.com/office/drawing/2014/chart" uri="{C3380CC4-5D6E-409C-BE32-E72D297353CC}">
                <c16:uniqueId val="{00000017-FA85-40A4-B088-820D83F2D2D5}"/>
              </c:ext>
            </c:extLst>
          </c:dPt>
          <c:dPt>
            <c:idx val="20"/>
            <c:invertIfNegative val="0"/>
            <c:bubble3D val="0"/>
            <c:spPr>
              <a:solidFill>
                <a:srgbClr val="7F7F7F"/>
              </a:solidFill>
              <a:ln w="38100">
                <a:noFill/>
              </a:ln>
              <a:effectLst/>
            </c:spPr>
            <c:extLst>
              <c:ext xmlns:c16="http://schemas.microsoft.com/office/drawing/2014/chart" uri="{C3380CC4-5D6E-409C-BE32-E72D297353CC}">
                <c16:uniqueId val="{00000017-B01B-48B3-9233-0151C40A9DC5}"/>
              </c:ext>
            </c:extLst>
          </c:dPt>
          <c:dPt>
            <c:idx val="21"/>
            <c:invertIfNegative val="0"/>
            <c:bubble3D val="0"/>
            <c:spPr>
              <a:solidFill>
                <a:srgbClr val="7F7F7F"/>
              </a:solidFill>
              <a:ln w="38100">
                <a:noFill/>
              </a:ln>
              <a:effectLst/>
            </c:spPr>
            <c:extLst>
              <c:ext xmlns:c16="http://schemas.microsoft.com/office/drawing/2014/chart" uri="{C3380CC4-5D6E-409C-BE32-E72D297353CC}">
                <c16:uniqueId val="{00000019-B01B-48B3-9233-0151C40A9DC5}"/>
              </c:ext>
            </c:extLst>
          </c:dPt>
          <c:dPt>
            <c:idx val="22"/>
            <c:invertIfNegative val="0"/>
            <c:bubble3D val="0"/>
            <c:spPr>
              <a:solidFill>
                <a:srgbClr val="0A5D7A"/>
              </a:solidFill>
              <a:ln w="38100">
                <a:noFill/>
              </a:ln>
              <a:effectLst/>
            </c:spPr>
            <c:extLst>
              <c:ext xmlns:c16="http://schemas.microsoft.com/office/drawing/2014/chart" uri="{C3380CC4-5D6E-409C-BE32-E72D297353CC}">
                <c16:uniqueId val="{0000000B-96FC-4583-9C20-DECCABA46950}"/>
              </c:ext>
            </c:extLst>
          </c:dPt>
          <c:dPt>
            <c:idx val="25"/>
            <c:invertIfNegative val="0"/>
            <c:bubble3D val="0"/>
            <c:spPr>
              <a:solidFill>
                <a:srgbClr val="7F7F7F"/>
              </a:solidFill>
              <a:ln w="38100">
                <a:noFill/>
              </a:ln>
              <a:effectLst/>
            </c:spPr>
            <c:extLst>
              <c:ext xmlns:c16="http://schemas.microsoft.com/office/drawing/2014/chart" uri="{C3380CC4-5D6E-409C-BE32-E72D297353CC}">
                <c16:uniqueId val="{0000001D-B01B-48B3-9233-0151C40A9DC5}"/>
              </c:ext>
            </c:extLst>
          </c:dPt>
          <c:dPt>
            <c:idx val="26"/>
            <c:invertIfNegative val="0"/>
            <c:bubble3D val="0"/>
            <c:spPr>
              <a:solidFill>
                <a:srgbClr val="0A5D7A"/>
              </a:solidFill>
              <a:ln w="38100">
                <a:noFill/>
              </a:ln>
              <a:effectLst/>
            </c:spPr>
            <c:extLst>
              <c:ext xmlns:c16="http://schemas.microsoft.com/office/drawing/2014/chart" uri="{C3380CC4-5D6E-409C-BE32-E72D297353CC}">
                <c16:uniqueId val="{00000018-FA85-40A4-B088-820D83F2D2D5}"/>
              </c:ext>
            </c:extLst>
          </c:dPt>
          <c:dPt>
            <c:idx val="29"/>
            <c:invertIfNegative val="0"/>
            <c:bubble3D val="0"/>
            <c:spPr>
              <a:solidFill>
                <a:srgbClr val="7F7F7F"/>
              </a:solidFill>
              <a:ln w="38100">
                <a:noFill/>
              </a:ln>
              <a:effectLst/>
            </c:spPr>
            <c:extLst>
              <c:ext xmlns:c16="http://schemas.microsoft.com/office/drawing/2014/chart" uri="{C3380CC4-5D6E-409C-BE32-E72D297353CC}">
                <c16:uniqueId val="{00000021-B01B-48B3-9233-0151C40A9DC5}"/>
              </c:ext>
            </c:extLst>
          </c:dPt>
          <c:dPt>
            <c:idx val="30"/>
            <c:invertIfNegative val="0"/>
            <c:bubble3D val="0"/>
            <c:spPr>
              <a:solidFill>
                <a:srgbClr val="0A5D7A"/>
              </a:solidFill>
              <a:ln w="38100">
                <a:noFill/>
              </a:ln>
              <a:effectLst/>
            </c:spPr>
            <c:extLst>
              <c:ext xmlns:c16="http://schemas.microsoft.com/office/drawing/2014/chart" uri="{C3380CC4-5D6E-409C-BE32-E72D297353CC}">
                <c16:uniqueId val="{00000019-FA85-40A4-B088-820D83F2D2D5}"/>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Sheet1!$A$2:$A$32</c:f>
              <c:strCache>
                <c:ptCount val="29"/>
                <c:pt idx="0">
                  <c:v>H2-20</c:v>
                </c:pt>
                <c:pt idx="1">
                  <c:v>H1-21</c:v>
                </c:pt>
                <c:pt idx="2">
                  <c:v>H2-21</c:v>
                </c:pt>
                <c:pt idx="4">
                  <c:v>H2-20</c:v>
                </c:pt>
                <c:pt idx="8">
                  <c:v>H2-20</c:v>
                </c:pt>
                <c:pt idx="12">
                  <c:v>H2-20</c:v>
                </c:pt>
                <c:pt idx="16">
                  <c:v>H2-20</c:v>
                </c:pt>
                <c:pt idx="20">
                  <c:v>H2-20</c:v>
                </c:pt>
                <c:pt idx="24">
                  <c:v>H2-20</c:v>
                </c:pt>
                <c:pt idx="28">
                  <c:v>H2-20</c:v>
                </c:pt>
              </c:strCache>
            </c:strRef>
          </c:cat>
          <c:val>
            <c:numRef>
              <c:f>Sheet1!$B$2:$B$32</c:f>
              <c:numCache>
                <c:formatCode>0%</c:formatCode>
                <c:ptCount val="31"/>
                <c:pt idx="0">
                  <c:v>0.25</c:v>
                </c:pt>
                <c:pt idx="1">
                  <c:v>0.25</c:v>
                </c:pt>
                <c:pt idx="2">
                  <c:v>0.25</c:v>
                </c:pt>
                <c:pt idx="4">
                  <c:v>0.25</c:v>
                </c:pt>
                <c:pt idx="5">
                  <c:v>0.25</c:v>
                </c:pt>
                <c:pt idx="6">
                  <c:v>0.25</c:v>
                </c:pt>
                <c:pt idx="8">
                  <c:v>0.25</c:v>
                </c:pt>
                <c:pt idx="9">
                  <c:v>0.25</c:v>
                </c:pt>
                <c:pt idx="10">
                  <c:v>0.25</c:v>
                </c:pt>
                <c:pt idx="12">
                  <c:v>0.25</c:v>
                </c:pt>
                <c:pt idx="13">
                  <c:v>0.25</c:v>
                </c:pt>
                <c:pt idx="14">
                  <c:v>0.25</c:v>
                </c:pt>
                <c:pt idx="16">
                  <c:v>0.25</c:v>
                </c:pt>
                <c:pt idx="17">
                  <c:v>0.25</c:v>
                </c:pt>
                <c:pt idx="18">
                  <c:v>0.25</c:v>
                </c:pt>
                <c:pt idx="20">
                  <c:v>0.25</c:v>
                </c:pt>
                <c:pt idx="21">
                  <c:v>0.25</c:v>
                </c:pt>
                <c:pt idx="22">
                  <c:v>0.25</c:v>
                </c:pt>
                <c:pt idx="24">
                  <c:v>0.25</c:v>
                </c:pt>
                <c:pt idx="25">
                  <c:v>0.25</c:v>
                </c:pt>
                <c:pt idx="26">
                  <c:v>0.25</c:v>
                </c:pt>
                <c:pt idx="28">
                  <c:v>0.25</c:v>
                </c:pt>
                <c:pt idx="29">
                  <c:v>0.25</c:v>
                </c:pt>
                <c:pt idx="30">
                  <c:v>0.25</c:v>
                </c:pt>
              </c:numCache>
            </c:numRef>
          </c:val>
          <c:extLst>
            <c:ext xmlns:c16="http://schemas.microsoft.com/office/drawing/2014/chart" uri="{C3380CC4-5D6E-409C-BE32-E72D297353CC}">
              <c16:uniqueId val="{0000000A-5727-428F-B1F8-CBC2184DCB7C}"/>
            </c:ext>
          </c:extLst>
        </c:ser>
        <c:dLbls>
          <c:showLegendKey val="0"/>
          <c:showVal val="0"/>
          <c:showCatName val="0"/>
          <c:showSerName val="0"/>
          <c:showPercent val="0"/>
          <c:showBubbleSize val="0"/>
        </c:dLbls>
        <c:gapWidth val="20"/>
        <c:axId val="730723656"/>
        <c:axId val="730716112"/>
      </c:barChart>
      <c:catAx>
        <c:axId val="730723656"/>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bg1">
                    <a:lumMod val="50000"/>
                  </a:schemeClr>
                </a:solidFill>
                <a:latin typeface="+mn-lt"/>
                <a:ea typeface="+mn-ea"/>
                <a:cs typeface="+mn-cs"/>
              </a:defRPr>
            </a:pPr>
            <a:endParaRPr lang="en-US"/>
          </a:p>
        </c:txPr>
        <c:crossAx val="730716112"/>
        <c:crosses val="autoZero"/>
        <c:auto val="1"/>
        <c:lblAlgn val="ctr"/>
        <c:lblOffset val="100"/>
        <c:noMultiLvlLbl val="0"/>
      </c:catAx>
      <c:valAx>
        <c:axId val="730716112"/>
        <c:scaling>
          <c:orientation val="minMax"/>
          <c:max val="1"/>
          <c:min val="0"/>
        </c:scaling>
        <c:delete val="1"/>
        <c:axPos val="l"/>
        <c:numFmt formatCode="0%" sourceLinked="0"/>
        <c:majorTickMark val="out"/>
        <c:minorTickMark val="none"/>
        <c:tickLblPos val="nextTo"/>
        <c:crossAx val="730723656"/>
        <c:crosses val="autoZero"/>
        <c:crossBetween val="between"/>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28772493904097"/>
          <c:y val="3.5143761127075762E-2"/>
          <c:w val="0.70404743829985639"/>
          <c:h val="0.92971247774584842"/>
        </c:manualLayout>
      </c:layout>
      <c:barChart>
        <c:barDir val="bar"/>
        <c:grouping val="percentStacked"/>
        <c:varyColors val="0"/>
        <c:ser>
          <c:idx val="0"/>
          <c:order val="0"/>
          <c:tx>
            <c:strRef>
              <c:f>Blad1!$B$1</c:f>
              <c:strCache>
                <c:ptCount val="1"/>
                <c:pt idx="0">
                  <c:v>Reeks 1</c:v>
                </c:pt>
              </c:strCache>
            </c:strRef>
          </c:tx>
          <c:spPr>
            <a:solidFill>
              <a:srgbClr val="0A5D7A"/>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Blad1!$A$2:$A$10</c:f>
              <c:strCache>
                <c:ptCount val="9"/>
                <c:pt idx="0">
                  <c:v>Europe</c:v>
                </c:pt>
                <c:pt idx="1">
                  <c:v>Germany</c:v>
                </c:pt>
                <c:pt idx="2">
                  <c:v>UK</c:v>
                </c:pt>
                <c:pt idx="3">
                  <c:v>France</c:v>
                </c:pt>
                <c:pt idx="4">
                  <c:v>Italy</c:v>
                </c:pt>
                <c:pt idx="5">
                  <c:v>Spain</c:v>
                </c:pt>
                <c:pt idx="6">
                  <c:v>Netherlands</c:v>
                </c:pt>
                <c:pt idx="7">
                  <c:v>Belgium</c:v>
                </c:pt>
                <c:pt idx="8">
                  <c:v>Poland</c:v>
                </c:pt>
              </c:strCache>
            </c:strRef>
          </c:cat>
          <c:val>
            <c:numRef>
              <c:f>Blad1!$B$2:$B$10</c:f>
              <c:numCache>
                <c:formatCode>0%</c:formatCode>
                <c:ptCount val="9"/>
                <c:pt idx="0">
                  <c:v>0.2</c:v>
                </c:pt>
                <c:pt idx="1">
                  <c:v>0.2</c:v>
                </c:pt>
                <c:pt idx="2">
                  <c:v>0.2</c:v>
                </c:pt>
                <c:pt idx="3">
                  <c:v>0.2</c:v>
                </c:pt>
                <c:pt idx="4">
                  <c:v>0.2</c:v>
                </c:pt>
                <c:pt idx="5">
                  <c:v>0.2</c:v>
                </c:pt>
                <c:pt idx="6">
                  <c:v>0.2</c:v>
                </c:pt>
                <c:pt idx="7">
                  <c:v>0.2</c:v>
                </c:pt>
                <c:pt idx="8">
                  <c:v>0.2</c:v>
                </c:pt>
              </c:numCache>
            </c:numRef>
          </c:val>
          <c:extLst>
            <c:ext xmlns:c16="http://schemas.microsoft.com/office/drawing/2014/chart" uri="{C3380CC4-5D6E-409C-BE32-E72D297353CC}">
              <c16:uniqueId val="{00000000-0408-4E8F-A9D7-F8E469C6E5E2}"/>
            </c:ext>
          </c:extLst>
        </c:ser>
        <c:ser>
          <c:idx val="1"/>
          <c:order val="1"/>
          <c:tx>
            <c:strRef>
              <c:f>Blad1!$C$1</c:f>
              <c:strCache>
                <c:ptCount val="1"/>
                <c:pt idx="0">
                  <c:v>Reeks 2</c:v>
                </c:pt>
              </c:strCache>
            </c:strRef>
          </c:tx>
          <c:spPr>
            <a:solidFill>
              <a:srgbClr val="5497BE"/>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Blad1!$A$2:$A$10</c:f>
              <c:strCache>
                <c:ptCount val="9"/>
                <c:pt idx="0">
                  <c:v>Europe</c:v>
                </c:pt>
                <c:pt idx="1">
                  <c:v>Germany</c:v>
                </c:pt>
                <c:pt idx="2">
                  <c:v>UK</c:v>
                </c:pt>
                <c:pt idx="3">
                  <c:v>France</c:v>
                </c:pt>
                <c:pt idx="4">
                  <c:v>Italy</c:v>
                </c:pt>
                <c:pt idx="5">
                  <c:v>Spain</c:v>
                </c:pt>
                <c:pt idx="6">
                  <c:v>Netherlands</c:v>
                </c:pt>
                <c:pt idx="7">
                  <c:v>Belgium</c:v>
                </c:pt>
                <c:pt idx="8">
                  <c:v>Poland</c:v>
                </c:pt>
              </c:strCache>
            </c:strRef>
          </c:cat>
          <c:val>
            <c:numRef>
              <c:f>Blad1!$C$2:$C$10</c:f>
              <c:numCache>
                <c:formatCode>0%</c:formatCode>
                <c:ptCount val="9"/>
                <c:pt idx="0">
                  <c:v>0.2</c:v>
                </c:pt>
                <c:pt idx="1">
                  <c:v>0.2</c:v>
                </c:pt>
                <c:pt idx="2">
                  <c:v>0.2</c:v>
                </c:pt>
                <c:pt idx="3">
                  <c:v>0.2</c:v>
                </c:pt>
                <c:pt idx="4">
                  <c:v>0.2</c:v>
                </c:pt>
                <c:pt idx="5">
                  <c:v>0.2</c:v>
                </c:pt>
                <c:pt idx="6">
                  <c:v>0.2</c:v>
                </c:pt>
                <c:pt idx="7">
                  <c:v>0.2</c:v>
                </c:pt>
                <c:pt idx="8">
                  <c:v>0.2</c:v>
                </c:pt>
              </c:numCache>
            </c:numRef>
          </c:val>
          <c:extLst>
            <c:ext xmlns:c16="http://schemas.microsoft.com/office/drawing/2014/chart" uri="{C3380CC4-5D6E-409C-BE32-E72D297353CC}">
              <c16:uniqueId val="{00000003-0408-4E8F-A9D7-F8E469C6E5E2}"/>
            </c:ext>
          </c:extLst>
        </c:ser>
        <c:ser>
          <c:idx val="2"/>
          <c:order val="2"/>
          <c:tx>
            <c:strRef>
              <c:f>Blad1!$D$1</c:f>
              <c:strCache>
                <c:ptCount val="1"/>
                <c:pt idx="0">
                  <c:v>Reeks 3</c:v>
                </c:pt>
              </c:strCache>
            </c:strRef>
          </c:tx>
          <c:spPr>
            <a:solidFill>
              <a:srgbClr val="8DBDCB"/>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Blad1!$A$2:$A$10</c:f>
              <c:strCache>
                <c:ptCount val="9"/>
                <c:pt idx="0">
                  <c:v>Europe</c:v>
                </c:pt>
                <c:pt idx="1">
                  <c:v>Germany</c:v>
                </c:pt>
                <c:pt idx="2">
                  <c:v>UK</c:v>
                </c:pt>
                <c:pt idx="3">
                  <c:v>France</c:v>
                </c:pt>
                <c:pt idx="4">
                  <c:v>Italy</c:v>
                </c:pt>
                <c:pt idx="5">
                  <c:v>Spain</c:v>
                </c:pt>
                <c:pt idx="6">
                  <c:v>Netherlands</c:v>
                </c:pt>
                <c:pt idx="7">
                  <c:v>Belgium</c:v>
                </c:pt>
                <c:pt idx="8">
                  <c:v>Poland</c:v>
                </c:pt>
              </c:strCache>
            </c:strRef>
          </c:cat>
          <c:val>
            <c:numRef>
              <c:f>Blad1!$D$2:$D$10</c:f>
              <c:numCache>
                <c:formatCode>0%</c:formatCode>
                <c:ptCount val="9"/>
                <c:pt idx="0">
                  <c:v>0.2</c:v>
                </c:pt>
                <c:pt idx="1">
                  <c:v>0.2</c:v>
                </c:pt>
                <c:pt idx="2">
                  <c:v>0.2</c:v>
                </c:pt>
                <c:pt idx="3">
                  <c:v>0.2</c:v>
                </c:pt>
                <c:pt idx="4">
                  <c:v>0.2</c:v>
                </c:pt>
                <c:pt idx="5">
                  <c:v>0.2</c:v>
                </c:pt>
                <c:pt idx="6">
                  <c:v>0.2</c:v>
                </c:pt>
                <c:pt idx="7">
                  <c:v>0.2</c:v>
                </c:pt>
                <c:pt idx="8">
                  <c:v>0.2</c:v>
                </c:pt>
              </c:numCache>
            </c:numRef>
          </c:val>
          <c:extLst>
            <c:ext xmlns:c16="http://schemas.microsoft.com/office/drawing/2014/chart" uri="{C3380CC4-5D6E-409C-BE32-E72D297353CC}">
              <c16:uniqueId val="{00000007-0408-4E8F-A9D7-F8E469C6E5E2}"/>
            </c:ext>
          </c:extLst>
        </c:ser>
        <c:ser>
          <c:idx val="3"/>
          <c:order val="3"/>
          <c:tx>
            <c:strRef>
              <c:f>Blad1!$E$1</c:f>
              <c:strCache>
                <c:ptCount val="1"/>
                <c:pt idx="0">
                  <c:v>Reeks 4</c:v>
                </c:pt>
              </c:strCache>
            </c:strRef>
          </c:tx>
          <c:spPr>
            <a:solidFill>
              <a:srgbClr val="EF7D0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Blad1!$A$2:$A$10</c:f>
              <c:strCache>
                <c:ptCount val="9"/>
                <c:pt idx="0">
                  <c:v>Europe</c:v>
                </c:pt>
                <c:pt idx="1">
                  <c:v>Germany</c:v>
                </c:pt>
                <c:pt idx="2">
                  <c:v>UK</c:v>
                </c:pt>
                <c:pt idx="3">
                  <c:v>France</c:v>
                </c:pt>
                <c:pt idx="4">
                  <c:v>Italy</c:v>
                </c:pt>
                <c:pt idx="5">
                  <c:v>Spain</c:v>
                </c:pt>
                <c:pt idx="6">
                  <c:v>Netherlands</c:v>
                </c:pt>
                <c:pt idx="7">
                  <c:v>Belgium</c:v>
                </c:pt>
                <c:pt idx="8">
                  <c:v>Poland</c:v>
                </c:pt>
              </c:strCache>
            </c:strRef>
          </c:cat>
          <c:val>
            <c:numRef>
              <c:f>Blad1!$E$2:$E$10</c:f>
              <c:numCache>
                <c:formatCode>0%</c:formatCode>
                <c:ptCount val="9"/>
                <c:pt idx="0">
                  <c:v>0.2</c:v>
                </c:pt>
                <c:pt idx="1">
                  <c:v>0.2</c:v>
                </c:pt>
                <c:pt idx="2">
                  <c:v>0.2</c:v>
                </c:pt>
                <c:pt idx="3">
                  <c:v>0.2</c:v>
                </c:pt>
                <c:pt idx="4">
                  <c:v>0.2</c:v>
                </c:pt>
                <c:pt idx="5">
                  <c:v>0.2</c:v>
                </c:pt>
                <c:pt idx="6">
                  <c:v>0.2</c:v>
                </c:pt>
                <c:pt idx="7">
                  <c:v>0.2</c:v>
                </c:pt>
                <c:pt idx="8">
                  <c:v>0.2</c:v>
                </c:pt>
              </c:numCache>
            </c:numRef>
          </c:val>
          <c:extLst>
            <c:ext xmlns:c16="http://schemas.microsoft.com/office/drawing/2014/chart" uri="{C3380CC4-5D6E-409C-BE32-E72D297353CC}">
              <c16:uniqueId val="{00000008-0408-4E8F-A9D7-F8E469C6E5E2}"/>
            </c:ext>
          </c:extLst>
        </c:ser>
        <c:ser>
          <c:idx val="4"/>
          <c:order val="4"/>
          <c:tx>
            <c:strRef>
              <c:f>Blad1!$F$1</c:f>
              <c:strCache>
                <c:ptCount val="1"/>
                <c:pt idx="0">
                  <c:v>Kolom2</c:v>
                </c:pt>
              </c:strCache>
            </c:strRef>
          </c:tx>
          <c:spPr>
            <a:solidFill>
              <a:srgbClr val="757F7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Blad1!$A$2:$A$10</c:f>
              <c:strCache>
                <c:ptCount val="9"/>
                <c:pt idx="0">
                  <c:v>Europe</c:v>
                </c:pt>
                <c:pt idx="1">
                  <c:v>Germany</c:v>
                </c:pt>
                <c:pt idx="2">
                  <c:v>UK</c:v>
                </c:pt>
                <c:pt idx="3">
                  <c:v>France</c:v>
                </c:pt>
                <c:pt idx="4">
                  <c:v>Italy</c:v>
                </c:pt>
                <c:pt idx="5">
                  <c:v>Spain</c:v>
                </c:pt>
                <c:pt idx="6">
                  <c:v>Netherlands</c:v>
                </c:pt>
                <c:pt idx="7">
                  <c:v>Belgium</c:v>
                </c:pt>
                <c:pt idx="8">
                  <c:v>Poland</c:v>
                </c:pt>
              </c:strCache>
            </c:strRef>
          </c:cat>
          <c:val>
            <c:numRef>
              <c:f>Blad1!$F$2:$F$10</c:f>
              <c:numCache>
                <c:formatCode>0%</c:formatCode>
                <c:ptCount val="9"/>
                <c:pt idx="0">
                  <c:v>0.2</c:v>
                </c:pt>
                <c:pt idx="1">
                  <c:v>0.2</c:v>
                </c:pt>
                <c:pt idx="2">
                  <c:v>0.2</c:v>
                </c:pt>
                <c:pt idx="3">
                  <c:v>0.2</c:v>
                </c:pt>
                <c:pt idx="4">
                  <c:v>0.2</c:v>
                </c:pt>
                <c:pt idx="5">
                  <c:v>0.2</c:v>
                </c:pt>
                <c:pt idx="6">
                  <c:v>0.2</c:v>
                </c:pt>
                <c:pt idx="7">
                  <c:v>0.2</c:v>
                </c:pt>
                <c:pt idx="8">
                  <c:v>0.2</c:v>
                </c:pt>
              </c:numCache>
            </c:numRef>
          </c:val>
          <c:extLst>
            <c:ext xmlns:c16="http://schemas.microsoft.com/office/drawing/2014/chart" uri="{C3380CC4-5D6E-409C-BE32-E72D297353CC}">
              <c16:uniqueId val="{00000009-0408-4E8F-A9D7-F8E469C6E5E2}"/>
            </c:ext>
          </c:extLst>
        </c:ser>
        <c:dLbls>
          <c:dLblPos val="ctr"/>
          <c:showLegendKey val="0"/>
          <c:showVal val="1"/>
          <c:showCatName val="0"/>
          <c:showSerName val="0"/>
          <c:showPercent val="0"/>
          <c:showBubbleSize val="0"/>
        </c:dLbls>
        <c:gapWidth val="25"/>
        <c:overlap val="100"/>
        <c:axId val="963781696"/>
        <c:axId val="963782024"/>
      </c:barChart>
      <c:catAx>
        <c:axId val="963781696"/>
        <c:scaling>
          <c:orientation val="maxMin"/>
        </c:scaling>
        <c:delete val="1"/>
        <c:axPos val="l"/>
        <c:numFmt formatCode="General" sourceLinked="1"/>
        <c:majorTickMark val="none"/>
        <c:minorTickMark val="none"/>
        <c:tickLblPos val="nextTo"/>
        <c:crossAx val="963782024"/>
        <c:crosses val="autoZero"/>
        <c:auto val="1"/>
        <c:lblAlgn val="ctr"/>
        <c:lblOffset val="100"/>
        <c:noMultiLvlLbl val="0"/>
      </c:catAx>
      <c:valAx>
        <c:axId val="963782024"/>
        <c:scaling>
          <c:orientation val="minMax"/>
        </c:scaling>
        <c:delete val="1"/>
        <c:axPos val="t"/>
        <c:numFmt formatCode="0%" sourceLinked="1"/>
        <c:majorTickMark val="none"/>
        <c:minorTickMark val="none"/>
        <c:tickLblPos val="nextTo"/>
        <c:crossAx val="963781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468477043792091E-3"/>
          <c:y val="0"/>
          <c:w val="0.98720774541708423"/>
          <c:h val="1"/>
        </c:manualLayout>
      </c:layout>
      <c:barChart>
        <c:barDir val="bar"/>
        <c:grouping val="clustered"/>
        <c:varyColors val="0"/>
        <c:ser>
          <c:idx val="0"/>
          <c:order val="0"/>
          <c:tx>
            <c:strRef>
              <c:f>Sheet1!$B$1</c:f>
              <c:strCache>
                <c:ptCount val="1"/>
                <c:pt idx="0">
                  <c:v>Total</c:v>
                </c:pt>
              </c:strCache>
            </c:strRef>
          </c:tx>
          <c:spPr>
            <a:solidFill>
              <a:srgbClr val="5497BE"/>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D708-45F6-B462-74314A0634B9}"/>
              </c:ext>
            </c:extLst>
          </c:dPt>
          <c:dPt>
            <c:idx val="1"/>
            <c:invertIfNegative val="0"/>
            <c:bubble3D val="0"/>
            <c:spPr>
              <a:solidFill>
                <a:srgbClr val="0A5D7A"/>
              </a:solidFill>
              <a:ln>
                <a:noFill/>
              </a:ln>
              <a:effectLst/>
            </c:spPr>
            <c:extLst>
              <c:ext xmlns:c16="http://schemas.microsoft.com/office/drawing/2014/chart" uri="{C3380CC4-5D6E-409C-BE32-E72D297353CC}">
                <c16:uniqueId val="{00000003-D708-45F6-B462-74314A0634B9}"/>
              </c:ext>
            </c:extLst>
          </c:dPt>
          <c:dPt>
            <c:idx val="2"/>
            <c:invertIfNegative val="0"/>
            <c:bubble3D val="0"/>
            <c:spPr>
              <a:solidFill>
                <a:srgbClr val="5497BE"/>
              </a:solidFill>
              <a:ln>
                <a:noFill/>
              </a:ln>
              <a:effectLst/>
            </c:spPr>
            <c:extLst>
              <c:ext xmlns:c16="http://schemas.microsoft.com/office/drawing/2014/chart" uri="{C3380CC4-5D6E-409C-BE32-E72D297353CC}">
                <c16:uniqueId val="{00000005-D708-45F6-B462-74314A0634B9}"/>
              </c:ext>
            </c:extLst>
          </c:dPt>
          <c:dPt>
            <c:idx val="3"/>
            <c:invertIfNegative val="0"/>
            <c:bubble3D val="0"/>
            <c:spPr>
              <a:solidFill>
                <a:srgbClr val="5497BE"/>
              </a:solidFill>
              <a:ln>
                <a:noFill/>
              </a:ln>
              <a:effectLst/>
            </c:spPr>
            <c:extLst>
              <c:ext xmlns:c16="http://schemas.microsoft.com/office/drawing/2014/chart" uri="{C3380CC4-5D6E-409C-BE32-E72D297353CC}">
                <c16:uniqueId val="{00000007-D708-45F6-B462-74314A0634B9}"/>
              </c:ext>
            </c:extLst>
          </c:dPt>
          <c:dPt>
            <c:idx val="4"/>
            <c:invertIfNegative val="0"/>
            <c:bubble3D val="0"/>
            <c:spPr>
              <a:solidFill>
                <a:srgbClr val="0A5D7A"/>
              </a:solidFill>
              <a:ln>
                <a:noFill/>
              </a:ln>
              <a:effectLst/>
            </c:spPr>
            <c:extLst>
              <c:ext xmlns:c16="http://schemas.microsoft.com/office/drawing/2014/chart" uri="{C3380CC4-5D6E-409C-BE32-E72D297353CC}">
                <c16:uniqueId val="{00000009-D708-45F6-B462-74314A0634B9}"/>
              </c:ext>
            </c:extLst>
          </c:dPt>
          <c:dPt>
            <c:idx val="5"/>
            <c:invertIfNegative val="0"/>
            <c:bubble3D val="0"/>
            <c:spPr>
              <a:solidFill>
                <a:srgbClr val="5497BE"/>
              </a:solidFill>
              <a:ln>
                <a:noFill/>
              </a:ln>
              <a:effectLst/>
            </c:spPr>
            <c:extLst>
              <c:ext xmlns:c16="http://schemas.microsoft.com/office/drawing/2014/chart" uri="{C3380CC4-5D6E-409C-BE32-E72D297353CC}">
                <c16:uniqueId val="{0000000B-D708-45F6-B462-74314A0634B9}"/>
              </c:ext>
            </c:extLst>
          </c:dPt>
          <c:dPt>
            <c:idx val="6"/>
            <c:invertIfNegative val="0"/>
            <c:bubble3D val="0"/>
            <c:spPr>
              <a:solidFill>
                <a:srgbClr val="5497BE"/>
              </a:solidFill>
              <a:ln>
                <a:noFill/>
              </a:ln>
              <a:effectLst/>
            </c:spPr>
            <c:extLst>
              <c:ext xmlns:c16="http://schemas.microsoft.com/office/drawing/2014/chart" uri="{C3380CC4-5D6E-409C-BE32-E72D297353CC}">
                <c16:uniqueId val="{0000000D-D708-45F6-B462-74314A0634B9}"/>
              </c:ext>
            </c:extLst>
          </c:dPt>
          <c:dLbls>
            <c:dLbl>
              <c:idx val="2"/>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D708-45F6-B462-74314A0634B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manu website</c:v>
                </c:pt>
                <c:pt idx="1">
                  <c:v>manu rep</c:v>
                </c:pt>
                <c:pt idx="2">
                  <c:v>manu bro</c:v>
                </c:pt>
                <c:pt idx="3">
                  <c:v>wholesaler website</c:v>
                </c:pt>
                <c:pt idx="4">
                  <c:v>wholesaler rep</c:v>
                </c:pt>
                <c:pt idx="5">
                  <c:v>tradefair</c:v>
                </c:pt>
                <c:pt idx="6">
                  <c:v>magazine</c:v>
                </c:pt>
                <c:pt idx="7">
                  <c:v>social media</c:v>
                </c:pt>
                <c:pt idx="8">
                  <c:v>mobile app</c:v>
                </c:pt>
                <c:pt idx="9">
                  <c:v>printed newsl</c:v>
                </c:pt>
                <c:pt idx="10">
                  <c:v>digital newsl</c:v>
                </c:pt>
              </c:strCache>
            </c:strRef>
          </c:cat>
          <c:val>
            <c:numRef>
              <c:f>Sheet1!$B$2:$B$12</c:f>
              <c:numCache>
                <c:formatCode>0%</c:formatCode>
                <c:ptCount val="11"/>
                <c:pt idx="0">
                  <c:v>0.9</c:v>
                </c:pt>
                <c:pt idx="1">
                  <c:v>0.8</c:v>
                </c:pt>
                <c:pt idx="2">
                  <c:v>0.7</c:v>
                </c:pt>
                <c:pt idx="3">
                  <c:v>0.6</c:v>
                </c:pt>
                <c:pt idx="4">
                  <c:v>0.5</c:v>
                </c:pt>
                <c:pt idx="5">
                  <c:v>0.5</c:v>
                </c:pt>
                <c:pt idx="6">
                  <c:v>0.5</c:v>
                </c:pt>
                <c:pt idx="7">
                  <c:v>0.4</c:v>
                </c:pt>
                <c:pt idx="8">
                  <c:v>0.3</c:v>
                </c:pt>
                <c:pt idx="9">
                  <c:v>0.2</c:v>
                </c:pt>
                <c:pt idx="10">
                  <c:v>0.2</c:v>
                </c:pt>
              </c:numCache>
            </c:numRef>
          </c:val>
          <c:extLst>
            <c:ext xmlns:c16="http://schemas.microsoft.com/office/drawing/2014/chart" uri="{C3380CC4-5D6E-409C-BE32-E72D297353CC}">
              <c16:uniqueId val="{0000000E-D708-45F6-B462-74314A0634B9}"/>
            </c:ext>
          </c:extLst>
        </c:ser>
        <c:dLbls>
          <c:showLegendKey val="0"/>
          <c:showVal val="0"/>
          <c:showCatName val="0"/>
          <c:showSerName val="0"/>
          <c:showPercent val="0"/>
          <c:showBubbleSize val="0"/>
        </c:dLbls>
        <c:gapWidth val="2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Sheet1!$B$1</c:f>
              <c:strCache>
                <c:ptCount val="1"/>
                <c:pt idx="0">
                  <c:v>res</c:v>
                </c:pt>
              </c:strCache>
            </c:strRef>
          </c:tx>
          <c:spPr>
            <a:solidFill>
              <a:srgbClr val="0A5D7A"/>
            </a:solidFill>
            <a:ln w="19050">
              <a:solidFill>
                <a:sysClr val="window" lastClr="FFFFFF"/>
              </a:solidFill>
            </a:ln>
            <a:effectLst/>
          </c:spPr>
          <c:invertIfNegative val="0"/>
          <c:dPt>
            <c:idx val="0"/>
            <c:invertIfNegative val="0"/>
            <c:bubble3D val="0"/>
            <c:spPr>
              <a:solidFill>
                <a:srgbClr val="0A5D7A"/>
              </a:solidFill>
              <a:ln w="19050">
                <a:solidFill>
                  <a:sysClr val="window" lastClr="FFFFFF"/>
                </a:solidFill>
              </a:ln>
              <a:effectLst/>
            </c:spPr>
            <c:extLst>
              <c:ext xmlns:c16="http://schemas.microsoft.com/office/drawing/2014/chart" uri="{C3380CC4-5D6E-409C-BE32-E72D297353CC}">
                <c16:uniqueId val="{00000001-7B0D-43D3-AFDE-A77C2378B3A9}"/>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Category 1</c:v>
                </c:pt>
              </c:strCache>
            </c:strRef>
          </c:cat>
          <c:val>
            <c:numRef>
              <c:f>Sheet1!$B$2:$B$5</c:f>
              <c:numCache>
                <c:formatCode>0%</c:formatCode>
                <c:ptCount val="4"/>
                <c:pt idx="0">
                  <c:v>0.5</c:v>
                </c:pt>
                <c:pt idx="2">
                  <c:v>0.5</c:v>
                </c:pt>
                <c:pt idx="3">
                  <c:v>0.5</c:v>
                </c:pt>
              </c:numCache>
            </c:numRef>
          </c:val>
          <c:extLst>
            <c:ext xmlns:c16="http://schemas.microsoft.com/office/drawing/2014/chart" uri="{C3380CC4-5D6E-409C-BE32-E72D297353CC}">
              <c16:uniqueId val="{00000002-7B0D-43D3-AFDE-A77C2378B3A9}"/>
            </c:ext>
          </c:extLst>
        </c:ser>
        <c:ser>
          <c:idx val="1"/>
          <c:order val="1"/>
          <c:tx>
            <c:strRef>
              <c:f>Sheet1!$C$1</c:f>
              <c:strCache>
                <c:ptCount val="1"/>
                <c:pt idx="0">
                  <c:v>non res</c:v>
                </c:pt>
              </c:strCache>
            </c:strRef>
          </c:tx>
          <c:spPr>
            <a:solidFill>
              <a:srgbClr val="497C9B"/>
            </a:solidFill>
            <a:ln w="19050">
              <a:solidFill>
                <a:sysClr val="window" lastClr="FFFFFF"/>
              </a:solidFill>
            </a:ln>
            <a:effectLst/>
          </c:spPr>
          <c:invertIfNegative val="0"/>
          <c:dPt>
            <c:idx val="0"/>
            <c:invertIfNegative val="0"/>
            <c:bubble3D val="0"/>
            <c:spPr>
              <a:solidFill>
                <a:srgbClr val="95B9C6"/>
              </a:solidFill>
              <a:ln w="19050">
                <a:solidFill>
                  <a:sysClr val="window" lastClr="FFFFFF"/>
                </a:solidFill>
              </a:ln>
              <a:effectLst/>
            </c:spPr>
            <c:extLst>
              <c:ext xmlns:c16="http://schemas.microsoft.com/office/drawing/2014/chart" uri="{C3380CC4-5D6E-409C-BE32-E72D297353CC}">
                <c16:uniqueId val="{00000004-7B0D-43D3-AFDE-A77C2378B3A9}"/>
              </c:ext>
            </c:extLst>
          </c:dPt>
          <c:dPt>
            <c:idx val="1"/>
            <c:invertIfNegative val="0"/>
            <c:bubble3D val="0"/>
            <c:spPr>
              <a:solidFill>
                <a:srgbClr val="95B9C6"/>
              </a:solidFill>
              <a:ln w="19050">
                <a:solidFill>
                  <a:sysClr val="window" lastClr="FFFFFF"/>
                </a:solidFill>
              </a:ln>
              <a:effectLst/>
            </c:spPr>
            <c:extLst>
              <c:ext xmlns:c16="http://schemas.microsoft.com/office/drawing/2014/chart" uri="{C3380CC4-5D6E-409C-BE32-E72D297353CC}">
                <c16:uniqueId val="{00000006-7B0D-43D3-AFDE-A77C2378B3A9}"/>
              </c:ext>
            </c:extLst>
          </c:dPt>
          <c:dPt>
            <c:idx val="2"/>
            <c:invertIfNegative val="0"/>
            <c:bubble3D val="0"/>
            <c:spPr>
              <a:solidFill>
                <a:srgbClr val="95B9C6"/>
              </a:solidFill>
              <a:ln w="19050">
                <a:solidFill>
                  <a:sysClr val="window" lastClr="FFFFFF"/>
                </a:solidFill>
              </a:ln>
              <a:effectLst/>
            </c:spPr>
            <c:extLst>
              <c:ext xmlns:c16="http://schemas.microsoft.com/office/drawing/2014/chart" uri="{C3380CC4-5D6E-409C-BE32-E72D297353CC}">
                <c16:uniqueId val="{00000008-10F0-4001-B4BA-6636E63D5498}"/>
              </c:ext>
            </c:extLst>
          </c:dPt>
          <c:dPt>
            <c:idx val="3"/>
            <c:invertIfNegative val="0"/>
            <c:bubble3D val="0"/>
            <c:spPr>
              <a:solidFill>
                <a:srgbClr val="95B9C6"/>
              </a:solidFill>
              <a:ln w="19050">
                <a:solidFill>
                  <a:sysClr val="window" lastClr="FFFFFF"/>
                </a:solidFill>
              </a:ln>
              <a:effectLst/>
            </c:spPr>
            <c:extLst>
              <c:ext xmlns:c16="http://schemas.microsoft.com/office/drawing/2014/chart" uri="{C3380CC4-5D6E-409C-BE32-E72D297353CC}">
                <c16:uniqueId val="{00000009-10F0-4001-B4BA-6636E63D5498}"/>
              </c:ext>
            </c:extLst>
          </c:dPt>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Category 1</c:v>
                </c:pt>
              </c:strCache>
            </c:strRef>
          </c:cat>
          <c:val>
            <c:numRef>
              <c:f>Sheet1!$C$2:$C$5</c:f>
              <c:numCache>
                <c:formatCode>0%</c:formatCode>
                <c:ptCount val="4"/>
                <c:pt idx="0">
                  <c:v>0.5</c:v>
                </c:pt>
                <c:pt idx="2">
                  <c:v>0.5</c:v>
                </c:pt>
                <c:pt idx="3">
                  <c:v>0.5</c:v>
                </c:pt>
              </c:numCache>
            </c:numRef>
          </c:val>
          <c:extLst>
            <c:ext xmlns:c16="http://schemas.microsoft.com/office/drawing/2014/chart" uri="{C3380CC4-5D6E-409C-BE32-E72D297353CC}">
              <c16:uniqueId val="{00000007-7B0D-43D3-AFDE-A77C2378B3A9}"/>
            </c:ext>
          </c:extLst>
        </c:ser>
        <c:dLbls>
          <c:showLegendKey val="0"/>
          <c:showVal val="0"/>
          <c:showCatName val="0"/>
          <c:showSerName val="0"/>
          <c:showPercent val="0"/>
          <c:showBubbleSize val="0"/>
        </c:dLbls>
        <c:gapWidth val="6"/>
        <c:overlap val="100"/>
        <c:axId val="196794464"/>
        <c:axId val="736803048"/>
      </c:barChart>
      <c:catAx>
        <c:axId val="196794464"/>
        <c:scaling>
          <c:orientation val="maxMin"/>
        </c:scaling>
        <c:delete val="1"/>
        <c:axPos val="l"/>
        <c:numFmt formatCode="General" sourceLinked="1"/>
        <c:majorTickMark val="none"/>
        <c:minorTickMark val="none"/>
        <c:tickLblPos val="nextTo"/>
        <c:crossAx val="736803048"/>
        <c:crosses val="autoZero"/>
        <c:auto val="1"/>
        <c:lblAlgn val="ctr"/>
        <c:lblOffset val="100"/>
        <c:noMultiLvlLbl val="0"/>
      </c:catAx>
      <c:valAx>
        <c:axId val="736803048"/>
        <c:scaling>
          <c:orientation val="minMax"/>
        </c:scaling>
        <c:delete val="1"/>
        <c:axPos val="t"/>
        <c:numFmt formatCode="0%" sourceLinked="1"/>
        <c:majorTickMark val="none"/>
        <c:minorTickMark val="none"/>
        <c:tickLblPos val="nextTo"/>
        <c:crossAx val="196794464"/>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increase in 2020</c:v>
                </c:pt>
              </c:strCache>
            </c:strRef>
          </c:tx>
          <c:spPr>
            <a:solidFill>
              <a:srgbClr val="0A5D7A"/>
            </a:solidFill>
            <a:ln w="19050">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4"/>
                <c:pt idx="0">
                  <c:v>Germany</c:v>
                </c:pt>
                <c:pt idx="2">
                  <c:v>5-15 fte</c:v>
                </c:pt>
                <c:pt idx="3">
                  <c:v>16 and more fte</c:v>
                </c:pt>
              </c:strCache>
            </c:strRef>
          </c:cat>
          <c:val>
            <c:numRef>
              <c:f>Sheet1!$B$2:$B$8</c:f>
              <c:numCache>
                <c:formatCode>0%</c:formatCode>
                <c:ptCount val="7"/>
                <c:pt idx="0">
                  <c:v>0.25</c:v>
                </c:pt>
                <c:pt idx="2">
                  <c:v>0.25</c:v>
                </c:pt>
                <c:pt idx="3">
                  <c:v>0.25</c:v>
                </c:pt>
              </c:numCache>
            </c:numRef>
          </c:val>
          <c:extLst>
            <c:ext xmlns:c16="http://schemas.microsoft.com/office/drawing/2014/chart" uri="{C3380CC4-5D6E-409C-BE32-E72D297353CC}">
              <c16:uniqueId val="{00000003-5B6E-4908-B48D-4A55B9DCD331}"/>
            </c:ext>
          </c:extLst>
        </c:ser>
        <c:ser>
          <c:idx val="1"/>
          <c:order val="1"/>
          <c:tx>
            <c:strRef>
              <c:f>Sheet1!$C$1</c:f>
              <c:strCache>
                <c:ptCount val="1"/>
                <c:pt idx="0">
                  <c:v>No impact</c:v>
                </c:pt>
              </c:strCache>
            </c:strRef>
          </c:tx>
          <c:spPr>
            <a:solidFill>
              <a:srgbClr val="A6A6A6"/>
            </a:solidFill>
            <a:ln w="19050">
              <a:solidFill>
                <a:sysClr val="window" lastClr="FFFFFF"/>
              </a:solid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8-5B6E-4908-B48D-4A55B9DCD331}"/>
                </c:ext>
              </c:extLst>
            </c:dLbl>
            <c:dLbl>
              <c:idx val="8"/>
              <c:delete val="1"/>
              <c:extLst>
                <c:ext xmlns:c15="http://schemas.microsoft.com/office/drawing/2012/chart" uri="{CE6537A1-D6FC-4f65-9D91-7224C49458BB}"/>
                <c:ext xmlns:c16="http://schemas.microsoft.com/office/drawing/2014/chart" uri="{C3380CC4-5D6E-409C-BE32-E72D297353CC}">
                  <c16:uniqueId val="{00000009-5B6E-4908-B48D-4A55B9DCD331}"/>
                </c:ext>
              </c:extLst>
            </c:dLbl>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4"/>
                <c:pt idx="0">
                  <c:v>Germany</c:v>
                </c:pt>
                <c:pt idx="2">
                  <c:v>5-15 fte</c:v>
                </c:pt>
                <c:pt idx="3">
                  <c:v>16 and more fte</c:v>
                </c:pt>
              </c:strCache>
            </c:strRef>
          </c:cat>
          <c:val>
            <c:numRef>
              <c:f>Sheet1!$C$2:$C$8</c:f>
              <c:numCache>
                <c:formatCode>0%</c:formatCode>
                <c:ptCount val="7"/>
                <c:pt idx="0">
                  <c:v>0.25</c:v>
                </c:pt>
                <c:pt idx="2">
                  <c:v>0.25</c:v>
                </c:pt>
                <c:pt idx="3">
                  <c:v>0.25</c:v>
                </c:pt>
              </c:numCache>
            </c:numRef>
          </c:val>
          <c:extLst>
            <c:ext xmlns:c16="http://schemas.microsoft.com/office/drawing/2014/chart" uri="{C3380CC4-5D6E-409C-BE32-E72D297353CC}">
              <c16:uniqueId val="{0000000A-5B6E-4908-B48D-4A55B9DCD331}"/>
            </c:ext>
          </c:extLst>
        </c:ser>
        <c:ser>
          <c:idx val="2"/>
          <c:order val="2"/>
          <c:tx>
            <c:strRef>
              <c:f>Sheet1!$D$1</c:f>
              <c:strCache>
                <c:ptCount val="1"/>
                <c:pt idx="0">
                  <c:v>decrease in 2020</c:v>
                </c:pt>
              </c:strCache>
            </c:strRef>
          </c:tx>
          <c:spPr>
            <a:solidFill>
              <a:srgbClr val="921A1A"/>
            </a:solidFill>
            <a:ln w="19050">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4"/>
                <c:pt idx="0">
                  <c:v>Germany</c:v>
                </c:pt>
                <c:pt idx="2">
                  <c:v>5-15 fte</c:v>
                </c:pt>
                <c:pt idx="3">
                  <c:v>16 and more fte</c:v>
                </c:pt>
              </c:strCache>
            </c:strRef>
          </c:cat>
          <c:val>
            <c:numRef>
              <c:f>Sheet1!$D$2:$D$8</c:f>
              <c:numCache>
                <c:formatCode>0%</c:formatCode>
                <c:ptCount val="7"/>
                <c:pt idx="0">
                  <c:v>0.25</c:v>
                </c:pt>
                <c:pt idx="2">
                  <c:v>0.25</c:v>
                </c:pt>
                <c:pt idx="3">
                  <c:v>0.25</c:v>
                </c:pt>
              </c:numCache>
            </c:numRef>
          </c:val>
          <c:extLst>
            <c:ext xmlns:c16="http://schemas.microsoft.com/office/drawing/2014/chart" uri="{C3380CC4-5D6E-409C-BE32-E72D297353CC}">
              <c16:uniqueId val="{0000000B-5B6E-4908-B48D-4A55B9DCD331}"/>
            </c:ext>
          </c:extLst>
        </c:ser>
        <c:ser>
          <c:idx val="3"/>
          <c:order val="3"/>
          <c:tx>
            <c:strRef>
              <c:f>Sheet1!$E$1</c:f>
              <c:strCache>
                <c:ptCount val="1"/>
                <c:pt idx="0">
                  <c:v>Weet niet</c:v>
                </c:pt>
              </c:strCache>
            </c:strRef>
          </c:tx>
          <c:spPr>
            <a:solidFill>
              <a:srgbClr val="B9C6CF"/>
            </a:solidFill>
            <a:ln w="19050">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4"/>
                <c:pt idx="0">
                  <c:v>Germany</c:v>
                </c:pt>
                <c:pt idx="2">
                  <c:v>5-15 fte</c:v>
                </c:pt>
                <c:pt idx="3">
                  <c:v>16 and more fte</c:v>
                </c:pt>
              </c:strCache>
            </c:strRef>
          </c:cat>
          <c:val>
            <c:numRef>
              <c:f>Sheet1!$E$2:$E$8</c:f>
              <c:numCache>
                <c:formatCode>0%</c:formatCode>
                <c:ptCount val="7"/>
                <c:pt idx="0">
                  <c:v>0.25</c:v>
                </c:pt>
                <c:pt idx="2">
                  <c:v>0.25</c:v>
                </c:pt>
                <c:pt idx="3">
                  <c:v>0.25</c:v>
                </c:pt>
              </c:numCache>
            </c:numRef>
          </c:val>
          <c:extLst>
            <c:ext xmlns:c16="http://schemas.microsoft.com/office/drawing/2014/chart" uri="{C3380CC4-5D6E-409C-BE32-E72D297353CC}">
              <c16:uniqueId val="{0000000C-5B6E-4908-B48D-4A55B9DCD331}"/>
            </c:ext>
          </c:extLst>
        </c:ser>
        <c:dLbls>
          <c:showLegendKey val="0"/>
          <c:showVal val="0"/>
          <c:showCatName val="0"/>
          <c:showSerName val="0"/>
          <c:showPercent val="0"/>
          <c:showBubbleSize val="0"/>
        </c:dLbls>
        <c:gapWidth val="40"/>
        <c:overlap val="100"/>
        <c:axId val="1101485080"/>
        <c:axId val="1101488032"/>
      </c:barChart>
      <c:catAx>
        <c:axId val="1101485080"/>
        <c:scaling>
          <c:orientation val="maxMin"/>
        </c:scaling>
        <c:delete val="1"/>
        <c:axPos val="l"/>
        <c:numFmt formatCode="General" sourceLinked="1"/>
        <c:majorTickMark val="out"/>
        <c:minorTickMark val="none"/>
        <c:tickLblPos val="nextTo"/>
        <c:crossAx val="1101488032"/>
        <c:crosses val="autoZero"/>
        <c:auto val="1"/>
        <c:lblAlgn val="ctr"/>
        <c:lblOffset val="100"/>
        <c:noMultiLvlLbl val="0"/>
      </c:catAx>
      <c:valAx>
        <c:axId val="1101488032"/>
        <c:scaling>
          <c:orientation val="minMax"/>
          <c:max val="1"/>
        </c:scaling>
        <c:delete val="1"/>
        <c:axPos val="t"/>
        <c:numFmt formatCode="0%" sourceLinked="1"/>
        <c:majorTickMark val="out"/>
        <c:minorTickMark val="none"/>
        <c:tickLblPos val="nextTo"/>
        <c:crossAx val="1101485080"/>
        <c:crosses val="autoZero"/>
        <c:crossBetween val="between"/>
      </c:valAx>
      <c:spPr>
        <a:noFill/>
        <a:ln w="25400">
          <a:noFill/>
        </a:ln>
        <a:effectLst/>
      </c:spPr>
    </c:plotArea>
    <c:plotVisOnly val="1"/>
    <c:dispBlanksAs val="gap"/>
    <c:showDLblsOverMax val="0"/>
  </c:chart>
  <c:spPr>
    <a:noFill/>
    <a:ln>
      <a:solidFill>
        <a:sysClr val="window" lastClr="FFFFFF"/>
      </a:solid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1"/>
        </c:manualLayout>
      </c:layout>
      <c:barChart>
        <c:barDir val="col"/>
        <c:grouping val="clustered"/>
        <c:varyColors val="0"/>
        <c:ser>
          <c:idx val="0"/>
          <c:order val="0"/>
          <c:spPr>
            <a:solidFill>
              <a:srgbClr val="0A5D7A"/>
            </a:solidFill>
            <a:ln>
              <a:solidFill>
                <a:sysClr val="window" lastClr="FFFFFF"/>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Body)"/>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Sheet1!$B$2:$B$6</c:f>
              <c:numCache>
                <c:formatCode>0%</c:formatCode>
                <c:ptCount val="5"/>
                <c:pt idx="0">
                  <c:v>0.5</c:v>
                </c:pt>
                <c:pt idx="1">
                  <c:v>0.5</c:v>
                </c:pt>
                <c:pt idx="2">
                  <c:v>0.5</c:v>
                </c:pt>
                <c:pt idx="3">
                  <c:v>0.5</c:v>
                </c:pt>
                <c:pt idx="4">
                  <c:v>0.5</c:v>
                </c:pt>
              </c:numCache>
            </c:numRef>
          </c:val>
          <c:extLst>
            <c:ext xmlns:c16="http://schemas.microsoft.com/office/drawing/2014/chart" uri="{C3380CC4-5D6E-409C-BE32-E72D297353CC}">
              <c16:uniqueId val="{00000000-A217-41C4-91DA-CDD5B3775F78}"/>
            </c:ext>
          </c:extLst>
        </c:ser>
        <c:ser>
          <c:idx val="1"/>
          <c:order val="1"/>
          <c:spPr>
            <a:solidFill>
              <a:srgbClr val="8EB7CE"/>
            </a:solidFill>
            <a:ln>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Arial (Body)"/>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Sheet1!$C$2:$C$6</c:f>
              <c:numCache>
                <c:formatCode>0%</c:formatCode>
                <c:ptCount val="5"/>
                <c:pt idx="0">
                  <c:v>0.39999999999999997</c:v>
                </c:pt>
                <c:pt idx="1">
                  <c:v>0.39999999999999997</c:v>
                </c:pt>
                <c:pt idx="2">
                  <c:v>0.39999999999999997</c:v>
                </c:pt>
                <c:pt idx="3">
                  <c:v>0.39999999999999997</c:v>
                </c:pt>
                <c:pt idx="4">
                  <c:v>0.39999999999999997</c:v>
                </c:pt>
              </c:numCache>
            </c:numRef>
          </c:val>
          <c:extLst>
            <c:ext xmlns:c16="http://schemas.microsoft.com/office/drawing/2014/chart" uri="{C3380CC4-5D6E-409C-BE32-E72D297353CC}">
              <c16:uniqueId val="{00000001-3C1D-4AD4-96C9-D56CA3DBC0DE}"/>
            </c:ext>
          </c:extLst>
        </c:ser>
        <c:dLbls>
          <c:showLegendKey val="0"/>
          <c:showVal val="0"/>
          <c:showCatName val="0"/>
          <c:showSerName val="0"/>
          <c:showPercent val="0"/>
          <c:showBubbleSize val="0"/>
        </c:dLbls>
        <c:gapWidth val="40"/>
        <c:axId val="847263848"/>
        <c:axId val="847269752"/>
      </c:barChart>
      <c:catAx>
        <c:axId val="847263848"/>
        <c:scaling>
          <c:orientation val="minMax"/>
        </c:scaling>
        <c:delete val="1"/>
        <c:axPos val="b"/>
        <c:numFmt formatCode="General" sourceLinked="1"/>
        <c:majorTickMark val="out"/>
        <c:minorTickMark val="none"/>
        <c:tickLblPos val="nextTo"/>
        <c:crossAx val="847269752"/>
        <c:crosses val="autoZero"/>
        <c:auto val="1"/>
        <c:lblAlgn val="ctr"/>
        <c:lblOffset val="100"/>
        <c:noMultiLvlLbl val="0"/>
      </c:catAx>
      <c:valAx>
        <c:axId val="847269752"/>
        <c:scaling>
          <c:orientation val="minMax"/>
          <c:max val="1"/>
          <c:min val="0"/>
        </c:scaling>
        <c:delete val="1"/>
        <c:axPos val="l"/>
        <c:numFmt formatCode="0%" sourceLinked="1"/>
        <c:majorTickMark val="out"/>
        <c:minorTickMark val="none"/>
        <c:tickLblPos val="nextTo"/>
        <c:crossAx val="847263848"/>
        <c:crosses val="autoZero"/>
        <c:crossBetween val="between"/>
        <c:majorUnit val="1"/>
        <c:minorUnit val="5.000000000000001E-2"/>
      </c:valAx>
      <c:spPr>
        <a:noFill/>
        <a:ln>
          <a:noFill/>
        </a:ln>
        <a:effectLst/>
      </c:spPr>
    </c:plotArea>
    <c:plotVisOnly val="1"/>
    <c:dispBlanksAs val="gap"/>
    <c:showDLblsOverMax val="0"/>
    <c:extLst/>
  </c:chart>
  <c:spPr>
    <a:noFill/>
    <a:ln>
      <a:noFill/>
    </a:ln>
    <a:effectLst/>
  </c:spPr>
  <c:txPr>
    <a:bodyPr/>
    <a:lstStyle/>
    <a:p>
      <a:pPr>
        <a:defRPr sz="1200"/>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Sheet1!$D$1</c:f>
              <c:strCache>
                <c:ptCount val="1"/>
                <c:pt idx="0">
                  <c:v>Germany</c:v>
                </c:pt>
              </c:strCache>
            </c:strRef>
          </c:tx>
          <c:spPr>
            <a:ln w="38100" cap="rnd">
              <a:solidFill>
                <a:srgbClr val="EF7D00"/>
              </a:solidFill>
              <a:round/>
            </a:ln>
            <a:effectLst/>
          </c:spPr>
          <c:marker>
            <c:symbol val="none"/>
          </c:marker>
          <c:cat>
            <c:strRef>
              <c:f>Sheet1!$B$2:$C$8</c:f>
              <c:strCache>
                <c:ptCount val="6"/>
                <c:pt idx="0">
                  <c:v>H1</c:v>
                </c:pt>
                <c:pt idx="1">
                  <c:v>H2</c:v>
                </c:pt>
                <c:pt idx="2">
                  <c:v>H1</c:v>
                </c:pt>
                <c:pt idx="3">
                  <c:v>H2</c:v>
                </c:pt>
                <c:pt idx="4">
                  <c:v>H1</c:v>
                </c:pt>
                <c:pt idx="5">
                  <c:v>H2</c:v>
                </c:pt>
              </c:strCache>
            </c:strRef>
          </c:cat>
          <c:val>
            <c:numRef>
              <c:f>Sheet1!$D$2:$D$8</c:f>
              <c:numCache>
                <c:formatCode>0.0</c:formatCode>
                <c:ptCount val="7"/>
                <c:pt idx="0">
                  <c:v>5</c:v>
                </c:pt>
                <c:pt idx="1">
                  <c:v>6</c:v>
                </c:pt>
                <c:pt idx="2">
                  <c:v>7</c:v>
                </c:pt>
                <c:pt idx="3">
                  <c:v>8</c:v>
                </c:pt>
                <c:pt idx="4" formatCode="General">
                  <c:v>7</c:v>
                </c:pt>
                <c:pt idx="5" formatCode="General">
                  <c:v>6</c:v>
                </c:pt>
                <c:pt idx="6" formatCode="General">
                  <c:v>5</c:v>
                </c:pt>
              </c:numCache>
            </c:numRef>
          </c:val>
          <c:smooth val="0"/>
          <c:extLst>
            <c:ext xmlns:c16="http://schemas.microsoft.com/office/drawing/2014/chart" uri="{C3380CC4-5D6E-409C-BE32-E72D297353CC}">
              <c16:uniqueId val="{00000001-5A45-4390-9265-B1202FFA9E5C}"/>
            </c:ext>
          </c:extLst>
        </c:ser>
        <c:ser>
          <c:idx val="1"/>
          <c:order val="1"/>
          <c:tx>
            <c:strRef>
              <c:f>Sheet1!$E$1</c:f>
              <c:strCache>
                <c:ptCount val="1"/>
                <c:pt idx="0">
                  <c:v>European Average</c:v>
                </c:pt>
              </c:strCache>
            </c:strRef>
          </c:tx>
          <c:spPr>
            <a:ln w="28575" cap="rnd">
              <a:solidFill>
                <a:schemeClr val="bg1">
                  <a:lumMod val="75000"/>
                </a:schemeClr>
              </a:solidFill>
              <a:round/>
            </a:ln>
            <a:effectLst/>
          </c:spPr>
          <c:marker>
            <c:symbol val="none"/>
          </c:marker>
          <c:cat>
            <c:strRef>
              <c:f>Sheet1!$B$2:$C$8</c:f>
              <c:strCache>
                <c:ptCount val="6"/>
                <c:pt idx="0">
                  <c:v>H1</c:v>
                </c:pt>
                <c:pt idx="1">
                  <c:v>H2</c:v>
                </c:pt>
                <c:pt idx="2">
                  <c:v>H1</c:v>
                </c:pt>
                <c:pt idx="3">
                  <c:v>H2</c:v>
                </c:pt>
                <c:pt idx="4">
                  <c:v>H1</c:v>
                </c:pt>
                <c:pt idx="5">
                  <c:v>H2</c:v>
                </c:pt>
              </c:strCache>
            </c:strRef>
          </c:cat>
          <c:val>
            <c:numRef>
              <c:f>Sheet1!$E$2:$E$8</c:f>
              <c:numCache>
                <c:formatCode>0.0</c:formatCode>
                <c:ptCount val="7"/>
                <c:pt idx="0">
                  <c:v>6</c:v>
                </c:pt>
                <c:pt idx="1">
                  <c:v>7</c:v>
                </c:pt>
                <c:pt idx="2">
                  <c:v>8</c:v>
                </c:pt>
                <c:pt idx="3">
                  <c:v>9</c:v>
                </c:pt>
                <c:pt idx="4" formatCode="General">
                  <c:v>6</c:v>
                </c:pt>
                <c:pt idx="5" formatCode="General">
                  <c:v>5</c:v>
                </c:pt>
                <c:pt idx="6" formatCode="General">
                  <c:v>4</c:v>
                </c:pt>
              </c:numCache>
            </c:numRef>
          </c:val>
          <c:smooth val="0"/>
          <c:extLst>
            <c:ext xmlns:c16="http://schemas.microsoft.com/office/drawing/2014/chart" uri="{C3380CC4-5D6E-409C-BE32-E72D297353CC}">
              <c16:uniqueId val="{00000002-FFF8-48C1-B516-81EA4A030618}"/>
            </c:ext>
          </c:extLst>
        </c:ser>
        <c:dLbls>
          <c:showLegendKey val="0"/>
          <c:showVal val="0"/>
          <c:showCatName val="0"/>
          <c:showSerName val="0"/>
          <c:showPercent val="0"/>
          <c:showBubbleSize val="0"/>
        </c:dLbls>
        <c:smooth val="0"/>
        <c:axId val="730723656"/>
        <c:axId val="730716112"/>
      </c:lineChart>
      <c:catAx>
        <c:axId val="730723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lumMod val="65000"/>
                  </a:schemeClr>
                </a:solidFill>
                <a:latin typeface="+mn-lt"/>
                <a:ea typeface="+mn-ea"/>
                <a:cs typeface="+mn-cs"/>
              </a:defRPr>
            </a:pPr>
            <a:endParaRPr lang="en-US"/>
          </a:p>
        </c:txPr>
        <c:crossAx val="730716112"/>
        <c:crosses val="autoZero"/>
        <c:auto val="1"/>
        <c:lblAlgn val="ctr"/>
        <c:lblOffset val="100"/>
        <c:noMultiLvlLbl val="0"/>
      </c:catAx>
      <c:valAx>
        <c:axId val="730716112"/>
        <c:scaling>
          <c:orientation val="minMax"/>
          <c:max val="11"/>
          <c:min val="5"/>
        </c:scaling>
        <c:delete val="0"/>
        <c:axPos val="l"/>
        <c:numFmt formatCode="#,##0" sourceLinked="0"/>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bg1">
                    <a:lumMod val="65000"/>
                  </a:schemeClr>
                </a:solidFill>
                <a:latin typeface="+mn-lt"/>
                <a:ea typeface="+mn-ea"/>
                <a:cs typeface="+mn-cs"/>
              </a:defRPr>
            </a:pPr>
            <a:endParaRPr lang="en-US"/>
          </a:p>
        </c:txPr>
        <c:crossAx val="730723656"/>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518331692913378E-2"/>
          <c:y val="3.4418058906369405E-2"/>
          <c:w val="0.94616916830708664"/>
          <c:h val="0.86084732647346662"/>
        </c:manualLayout>
      </c:layout>
      <c:barChart>
        <c:barDir val="col"/>
        <c:grouping val="clustered"/>
        <c:varyColors val="0"/>
        <c:ser>
          <c:idx val="1"/>
          <c:order val="0"/>
          <c:spPr>
            <a:solidFill>
              <a:srgbClr val="5497BE"/>
            </a:solidFill>
            <a:ln>
              <a:noFill/>
            </a:ln>
            <a:effectLst/>
          </c:spPr>
          <c:invertIfNegative val="0"/>
          <c:dPt>
            <c:idx val="2"/>
            <c:invertIfNegative val="0"/>
            <c:bubble3D val="0"/>
            <c:spPr>
              <a:solidFill>
                <a:srgbClr val="921A1A"/>
              </a:solidFill>
              <a:ln>
                <a:noFill/>
              </a:ln>
              <a:effectLst/>
            </c:spPr>
            <c:extLst>
              <c:ext xmlns:c16="http://schemas.microsoft.com/office/drawing/2014/chart" uri="{C3380CC4-5D6E-409C-BE32-E72D297353CC}">
                <c16:uniqueId val="{00000001-4203-41B6-929F-EDB8517BB525}"/>
              </c:ext>
            </c:extLst>
          </c:dPt>
          <c:dPt>
            <c:idx val="3"/>
            <c:invertIfNegative val="0"/>
            <c:bubble3D val="0"/>
            <c:spPr>
              <a:solidFill>
                <a:srgbClr val="5497BE"/>
              </a:solidFill>
              <a:ln>
                <a:noFill/>
              </a:ln>
              <a:effectLst/>
            </c:spPr>
            <c:extLst>
              <c:ext xmlns:c16="http://schemas.microsoft.com/office/drawing/2014/chart" uri="{C3380CC4-5D6E-409C-BE32-E72D297353CC}">
                <c16:uniqueId val="{00000003-4203-41B6-929F-EDB8517BB525}"/>
              </c:ext>
            </c:extLst>
          </c:dPt>
          <c:dPt>
            <c:idx val="4"/>
            <c:invertIfNegative val="0"/>
            <c:bubble3D val="0"/>
            <c:spPr>
              <a:solidFill>
                <a:srgbClr val="5497BE"/>
              </a:solidFill>
              <a:ln>
                <a:noFill/>
              </a:ln>
              <a:effectLst/>
            </c:spPr>
            <c:extLst>
              <c:ext xmlns:c16="http://schemas.microsoft.com/office/drawing/2014/chart" uri="{C3380CC4-5D6E-409C-BE32-E72D297353CC}">
                <c16:uniqueId val="{00000005-4203-41B6-929F-EDB8517BB525}"/>
              </c:ext>
            </c:extLst>
          </c:dPt>
          <c:dPt>
            <c:idx val="5"/>
            <c:invertIfNegative val="0"/>
            <c:bubble3D val="0"/>
            <c:spPr>
              <a:solidFill>
                <a:srgbClr val="5497BE"/>
              </a:solidFill>
              <a:ln>
                <a:noFill/>
              </a:ln>
              <a:effectLst/>
            </c:spPr>
            <c:extLst>
              <c:ext xmlns:c16="http://schemas.microsoft.com/office/drawing/2014/chart" uri="{C3380CC4-5D6E-409C-BE32-E72D297353CC}">
                <c16:uniqueId val="{00000007-4203-41B6-929F-EDB8517BB525}"/>
              </c:ext>
            </c:extLst>
          </c:dPt>
          <c:dPt>
            <c:idx val="6"/>
            <c:invertIfNegative val="0"/>
            <c:bubble3D val="0"/>
            <c:spPr>
              <a:pattFill prst="smCheck">
                <a:fgClr>
                  <a:srgbClr val="5497BE"/>
                </a:fgClr>
                <a:bgClr>
                  <a:schemeClr val="bg1"/>
                </a:bgClr>
              </a:pattFill>
              <a:ln>
                <a:noFill/>
              </a:ln>
              <a:effectLst/>
            </c:spPr>
            <c:extLst>
              <c:ext xmlns:c16="http://schemas.microsoft.com/office/drawing/2014/chart" uri="{C3380CC4-5D6E-409C-BE32-E72D297353CC}">
                <c16:uniqueId val="{00000009-3679-409A-9BC8-E534F7F6464E}"/>
              </c:ext>
            </c:extLst>
          </c:dPt>
          <c:dLbls>
            <c:dLbl>
              <c:idx val="0"/>
              <c:layout>
                <c:manualLayout>
                  <c:x val="-2.554619063050211E-3"/>
                  <c:y val="1.8248004629477958E-2"/>
                </c:manualLayout>
              </c:layout>
              <c:spPr>
                <a:noFill/>
                <a:ln>
                  <a:noFill/>
                </a:ln>
                <a:effectLst/>
              </c:spPr>
              <c:txPr>
                <a:bodyPr rot="0" spcFirstLastPara="1" vertOverflow="ellipsis" vert="horz" wrap="square" lIns="38100" tIns="19050" rIns="38100" bIns="19050" anchor="ctr" anchorCtr="0">
                  <a:spAutoFit/>
                </a:bodyPr>
                <a:lstStyle/>
                <a:p>
                  <a:pPr algn="ctr">
                    <a:defRPr lang="en-GB" sz="900" b="1" i="0" u="none" strike="noStrike" kern="1200" baseline="0">
                      <a:solidFill>
                        <a:srgbClr val="5497BE"/>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A78-4FBC-A04D-CE7F31FC7D98}"/>
                </c:ext>
              </c:extLst>
            </c:dLbl>
            <c:dLbl>
              <c:idx val="1"/>
              <c:layout>
                <c:manualLayout>
                  <c:x val="-4.6834141790584723E-17"/>
                  <c:y val="7.97270354963040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A78-4FBC-A04D-CE7F31FC7D98}"/>
                </c:ext>
              </c:extLst>
            </c:dLbl>
            <c:dLbl>
              <c:idx val="2"/>
              <c:layout>
                <c:manualLayout>
                  <c:x val="0"/>
                  <c:y val="0.1019481155163974"/>
                </c:manualLayout>
              </c:layout>
              <c:spPr>
                <a:noFill/>
                <a:ln>
                  <a:noFill/>
                </a:ln>
                <a:effectLst/>
              </c:spPr>
              <c:txPr>
                <a:bodyPr rot="0" spcFirstLastPara="1" vertOverflow="ellipsis" vert="horz" wrap="square" lIns="38100" tIns="19050" rIns="38100" bIns="19050" anchor="ctr" anchorCtr="0">
                  <a:spAutoFit/>
                </a:bodyPr>
                <a:lstStyle/>
                <a:p>
                  <a:pPr algn="ctr">
                    <a:defRPr lang="en-GB" sz="900" b="1" i="0" u="none" strike="noStrike" kern="1200" baseline="0">
                      <a:solidFill>
                        <a:srgbClr val="FFFFFF"/>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03-41B6-929F-EDB8517BB525}"/>
                </c:ext>
              </c:extLst>
            </c:dLbl>
            <c:dLbl>
              <c:idx val="3"/>
              <c:layout>
                <c:manualLayout>
                  <c:x val="0"/>
                  <c:y val="8.1307172415299112E-2"/>
                </c:manualLayout>
              </c:layout>
              <c:spPr>
                <a:noFill/>
                <a:ln>
                  <a:noFill/>
                </a:ln>
                <a:effectLst/>
              </c:spPr>
              <c:txPr>
                <a:bodyPr rot="0" spcFirstLastPara="1" vertOverflow="ellipsis" vert="horz" wrap="square" lIns="38100" tIns="19050" rIns="38100" bIns="19050" anchor="ctr" anchorCtr="0">
                  <a:spAutoFit/>
                </a:bodyPr>
                <a:lstStyle/>
                <a:p>
                  <a:pPr algn="ctr">
                    <a:defRPr lang="en-GB" sz="9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203-41B6-929F-EDB8517BB525}"/>
                </c:ext>
              </c:extLst>
            </c:dLbl>
            <c:dLbl>
              <c:idx val="4"/>
              <c:layout>
                <c:manualLayout>
                  <c:x val="0"/>
                  <c:y val="2.40964328998657E-2"/>
                </c:manualLayout>
              </c:layout>
              <c:spPr>
                <a:noFill/>
                <a:ln>
                  <a:noFill/>
                </a:ln>
                <a:effectLst/>
              </c:spPr>
              <c:txPr>
                <a:bodyPr rot="0" spcFirstLastPara="1" vertOverflow="ellipsis" vert="horz" wrap="square" lIns="38100" tIns="19050" rIns="38100" bIns="19050" anchor="ctr" anchorCtr="0">
                  <a:spAutoFit/>
                </a:bodyPr>
                <a:lstStyle/>
                <a:p>
                  <a:pPr algn="ctr">
                    <a:defRPr lang="en-GB" sz="900" b="1" i="0" u="none" strike="noStrike" kern="1200" baseline="0">
                      <a:solidFill>
                        <a:srgbClr val="5497BE"/>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203-41B6-929F-EDB8517BB525}"/>
                </c:ext>
              </c:extLst>
            </c:dLbl>
            <c:dLbl>
              <c:idx val="5"/>
              <c:layout>
                <c:manualLayout>
                  <c:x val="0"/>
                  <c:y val="9.6367170013211476E-2"/>
                </c:manualLayout>
              </c:layout>
              <c:spPr>
                <a:noFill/>
                <a:ln>
                  <a:noFill/>
                </a:ln>
                <a:effectLst/>
              </c:spPr>
              <c:txPr>
                <a:bodyPr rot="0" spcFirstLastPara="1" vertOverflow="ellipsis" vert="horz" wrap="square" lIns="38100" tIns="19050" rIns="38100" bIns="19050" anchor="ctr" anchorCtr="0">
                  <a:noAutofit/>
                </a:bodyPr>
                <a:lstStyle/>
                <a:p>
                  <a:pPr algn="ctr">
                    <a:defRPr lang="en-GB" sz="9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6.898758837322462E-2"/>
                      <c:h val="6.8473473309530811E-2"/>
                    </c:manualLayout>
                  </c15:layout>
                </c:ext>
                <c:ext xmlns:c16="http://schemas.microsoft.com/office/drawing/2014/chart" uri="{C3380CC4-5D6E-409C-BE32-E72D297353CC}">
                  <c16:uniqueId val="{00000007-4203-41B6-929F-EDB8517BB525}"/>
                </c:ext>
              </c:extLst>
            </c:dLbl>
            <c:dLbl>
              <c:idx val="6"/>
              <c:spPr>
                <a:noFill/>
                <a:ln>
                  <a:noFill/>
                </a:ln>
                <a:effectLst/>
              </c:spPr>
              <c:txPr>
                <a:bodyPr rot="0" spcFirstLastPara="1" vertOverflow="ellipsis" vert="horz" wrap="square" lIns="38100" tIns="19050" rIns="38100" bIns="19050" anchor="ctr" anchorCtr="0">
                  <a:spAutoFit/>
                </a:bodyPr>
                <a:lstStyle/>
                <a:p>
                  <a:pPr algn="ctr">
                    <a:defRPr lang="en-GB" sz="900" b="1" i="0" u="none" strike="noStrike" kern="1200" baseline="0">
                      <a:solidFill>
                        <a:srgbClr val="5497BE"/>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679-409A-9BC8-E534F7F6464E}"/>
                </c:ext>
              </c:extLst>
            </c:dLbl>
            <c:spPr>
              <a:noFill/>
              <a:ln>
                <a:noFill/>
              </a:ln>
              <a:effectLst/>
            </c:spPr>
            <c:txPr>
              <a:bodyPr rot="0" spcFirstLastPara="1" vertOverflow="ellipsis" vert="horz" wrap="square" lIns="38100" tIns="19050" rIns="38100" bIns="19050" anchor="ctr" anchorCtr="0">
                <a:spAutoFit/>
              </a:bodyPr>
              <a:lstStyle/>
              <a:p>
                <a:pPr algn="ctr">
                  <a:defRPr lang="en-GB"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GE!$A$9:$B$15</c:f>
              <c:multiLvlStrCache>
                <c:ptCount val="7"/>
                <c:lvl>
                  <c:pt idx="0">
                    <c:v>H1</c:v>
                  </c:pt>
                  <c:pt idx="1">
                    <c:v>H2</c:v>
                  </c:pt>
                  <c:pt idx="2">
                    <c:v>H1</c:v>
                  </c:pt>
                  <c:pt idx="3">
                    <c:v>H2</c:v>
                  </c:pt>
                  <c:pt idx="4">
                    <c:v>H1</c:v>
                  </c:pt>
                  <c:pt idx="5">
                    <c:v>H2</c:v>
                  </c:pt>
                  <c:pt idx="6">
                    <c:v>Exp. H1</c:v>
                  </c:pt>
                </c:lvl>
                <c:lvl>
                  <c:pt idx="0">
                    <c:v>2019</c:v>
                  </c:pt>
                  <c:pt idx="2">
                    <c:v>2020</c:v>
                  </c:pt>
                  <c:pt idx="4">
                    <c:v>2021</c:v>
                  </c:pt>
                  <c:pt idx="6">
                    <c:v>2022</c:v>
                  </c:pt>
                </c:lvl>
              </c:multiLvlStrCache>
            </c:multiLvlStrRef>
          </c:cat>
          <c:val>
            <c:numRef>
              <c:f>GE!$C$9:$C$15</c:f>
              <c:numCache>
                <c:formatCode>0%</c:formatCode>
                <c:ptCount val="7"/>
                <c:pt idx="0">
                  <c:v>0.25</c:v>
                </c:pt>
                <c:pt idx="1">
                  <c:v>0.15</c:v>
                </c:pt>
                <c:pt idx="2">
                  <c:v>-0.2</c:v>
                </c:pt>
                <c:pt idx="3">
                  <c:v>0.15</c:v>
                </c:pt>
                <c:pt idx="4">
                  <c:v>0.25</c:v>
                </c:pt>
                <c:pt idx="5">
                  <c:v>0.15</c:v>
                </c:pt>
                <c:pt idx="6">
                  <c:v>0.15</c:v>
                </c:pt>
              </c:numCache>
            </c:numRef>
          </c:val>
          <c:extLst>
            <c:ext xmlns:c16="http://schemas.microsoft.com/office/drawing/2014/chart" uri="{C3380CC4-5D6E-409C-BE32-E72D297353CC}">
              <c16:uniqueId val="{00000008-4203-41B6-929F-EDB8517BB525}"/>
            </c:ext>
          </c:extLst>
        </c:ser>
        <c:dLbls>
          <c:showLegendKey val="0"/>
          <c:showVal val="0"/>
          <c:showCatName val="0"/>
          <c:showSerName val="0"/>
          <c:showPercent val="0"/>
          <c:showBubbleSize val="0"/>
        </c:dLbls>
        <c:gapWidth val="70"/>
        <c:axId val="378553040"/>
        <c:axId val="378570424"/>
      </c:barChart>
      <c:lineChart>
        <c:grouping val="standard"/>
        <c:varyColors val="0"/>
        <c:ser>
          <c:idx val="2"/>
          <c:order val="1"/>
          <c:spPr>
            <a:ln w="28575" cap="rnd">
              <a:noFill/>
              <a:round/>
            </a:ln>
            <a:effectLst/>
          </c:spPr>
          <c:marker>
            <c:symbol val="dash"/>
            <c:size val="26"/>
            <c:spPr>
              <a:solidFill>
                <a:schemeClr val="bg1">
                  <a:lumMod val="50000"/>
                </a:schemeClr>
              </a:solidFill>
              <a:ln w="25400">
                <a:solidFill>
                  <a:schemeClr val="bg1"/>
                </a:solidFill>
              </a:ln>
              <a:effectLst/>
            </c:spPr>
          </c:marker>
          <c:cat>
            <c:multiLvlStrRef>
              <c:f>GE!$A$9:$B$15</c:f>
              <c:multiLvlStrCache>
                <c:ptCount val="7"/>
                <c:lvl>
                  <c:pt idx="0">
                    <c:v>H1</c:v>
                  </c:pt>
                  <c:pt idx="1">
                    <c:v>H2</c:v>
                  </c:pt>
                  <c:pt idx="2">
                    <c:v>H1</c:v>
                  </c:pt>
                  <c:pt idx="3">
                    <c:v>H2</c:v>
                  </c:pt>
                  <c:pt idx="4">
                    <c:v>H1</c:v>
                  </c:pt>
                  <c:pt idx="5">
                    <c:v>H2</c:v>
                  </c:pt>
                  <c:pt idx="6">
                    <c:v>Exp. H1</c:v>
                  </c:pt>
                </c:lvl>
                <c:lvl>
                  <c:pt idx="0">
                    <c:v>2019</c:v>
                  </c:pt>
                  <c:pt idx="2">
                    <c:v>2020</c:v>
                  </c:pt>
                  <c:pt idx="4">
                    <c:v>2021</c:v>
                  </c:pt>
                  <c:pt idx="6">
                    <c:v>2022</c:v>
                  </c:pt>
                </c:lvl>
              </c:multiLvlStrCache>
            </c:multiLvlStrRef>
          </c:cat>
          <c:val>
            <c:numRef>
              <c:f>GE!$D$9:$D$15</c:f>
              <c:numCache>
                <c:formatCode>0%</c:formatCode>
                <c:ptCount val="7"/>
                <c:pt idx="0">
                  <c:v>0.15</c:v>
                </c:pt>
                <c:pt idx="1">
                  <c:v>-0.2</c:v>
                </c:pt>
                <c:pt idx="2">
                  <c:v>0.15</c:v>
                </c:pt>
                <c:pt idx="3">
                  <c:v>0.25</c:v>
                </c:pt>
                <c:pt idx="4">
                  <c:v>0.15</c:v>
                </c:pt>
                <c:pt idx="5">
                  <c:v>0.15</c:v>
                </c:pt>
                <c:pt idx="6">
                  <c:v>0.2</c:v>
                </c:pt>
              </c:numCache>
            </c:numRef>
          </c:val>
          <c:smooth val="0"/>
          <c:extLst>
            <c:ext xmlns:c16="http://schemas.microsoft.com/office/drawing/2014/chart" uri="{C3380CC4-5D6E-409C-BE32-E72D297353CC}">
              <c16:uniqueId val="{00000009-4203-41B6-929F-EDB8517BB525}"/>
            </c:ext>
          </c:extLst>
        </c:ser>
        <c:dLbls>
          <c:showLegendKey val="0"/>
          <c:showVal val="0"/>
          <c:showCatName val="0"/>
          <c:showSerName val="0"/>
          <c:showPercent val="0"/>
          <c:showBubbleSize val="0"/>
        </c:dLbls>
        <c:marker val="1"/>
        <c:smooth val="0"/>
        <c:axId val="378553040"/>
        <c:axId val="378570424"/>
      </c:lineChart>
      <c:catAx>
        <c:axId val="37855304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GB" sz="1050" b="0" i="0" u="none" strike="noStrike" kern="1200" baseline="0">
                <a:solidFill>
                  <a:schemeClr val="bg1">
                    <a:lumMod val="65000"/>
                  </a:schemeClr>
                </a:solidFill>
                <a:latin typeface="+mn-lt"/>
                <a:ea typeface="+mn-ea"/>
                <a:cs typeface="+mn-cs"/>
              </a:defRPr>
            </a:pPr>
            <a:endParaRPr lang="en-US"/>
          </a:p>
        </c:txPr>
        <c:crossAx val="378570424"/>
        <c:crosses val="autoZero"/>
        <c:auto val="1"/>
        <c:lblAlgn val="ctr"/>
        <c:lblOffset val="100"/>
        <c:noMultiLvlLbl val="0"/>
      </c:catAx>
      <c:valAx>
        <c:axId val="378570424"/>
        <c:scaling>
          <c:orientation val="minMax"/>
          <c:max val="0.8"/>
          <c:min val="-0.8"/>
        </c:scaling>
        <c:delete val="1"/>
        <c:axPos val="l"/>
        <c:numFmt formatCode="0%" sourceLinked="0"/>
        <c:majorTickMark val="none"/>
        <c:minorTickMark val="none"/>
        <c:tickLblPos val="nextTo"/>
        <c:crossAx val="378553040"/>
        <c:crosses val="autoZero"/>
        <c:crossBetween val="between"/>
        <c:majorUnit val="0.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Reeks 1</c:v>
                </c:pt>
              </c:strCache>
            </c:strRef>
          </c:tx>
          <c:spPr>
            <a:solidFill>
              <a:srgbClr val="0A5D7A"/>
            </a:solidFill>
            <a:ln w="19050">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X</c:v>
                </c:pt>
                <c:pt idx="1">
                  <c:v>X</c:v>
                </c:pt>
              </c:strCache>
            </c:strRef>
          </c:cat>
          <c:val>
            <c:numRef>
              <c:f>Sheet1!$B$2:$B$3</c:f>
              <c:numCache>
                <c:formatCode>0%</c:formatCode>
                <c:ptCount val="2"/>
                <c:pt idx="0">
                  <c:v>0.25</c:v>
                </c:pt>
                <c:pt idx="1">
                  <c:v>0.25</c:v>
                </c:pt>
              </c:numCache>
            </c:numRef>
          </c:val>
          <c:extLst>
            <c:ext xmlns:c16="http://schemas.microsoft.com/office/drawing/2014/chart" uri="{C3380CC4-5D6E-409C-BE32-E72D297353CC}">
              <c16:uniqueId val="{00000000-F9FB-4AA1-BB6F-7558CEF26256}"/>
            </c:ext>
          </c:extLst>
        </c:ser>
        <c:ser>
          <c:idx val="1"/>
          <c:order val="1"/>
          <c:tx>
            <c:strRef>
              <c:f>Sheet1!$C$1</c:f>
              <c:strCache>
                <c:ptCount val="1"/>
                <c:pt idx="0">
                  <c:v>Reeks 2</c:v>
                </c:pt>
              </c:strCache>
            </c:strRef>
          </c:tx>
          <c:spPr>
            <a:solidFill>
              <a:srgbClr val="3B7D95"/>
            </a:solidFill>
            <a:ln w="19050">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X</c:v>
                </c:pt>
                <c:pt idx="1">
                  <c:v>X</c:v>
                </c:pt>
              </c:strCache>
            </c:strRef>
          </c:cat>
          <c:val>
            <c:numRef>
              <c:f>Sheet1!$C$2:$C$3</c:f>
              <c:numCache>
                <c:formatCode>0%</c:formatCode>
                <c:ptCount val="2"/>
                <c:pt idx="0">
                  <c:v>0.25</c:v>
                </c:pt>
                <c:pt idx="1">
                  <c:v>0.25</c:v>
                </c:pt>
              </c:numCache>
            </c:numRef>
          </c:val>
          <c:extLst>
            <c:ext xmlns:c16="http://schemas.microsoft.com/office/drawing/2014/chart" uri="{C3380CC4-5D6E-409C-BE32-E72D297353CC}">
              <c16:uniqueId val="{00000001-F9FB-4AA1-BB6F-7558CEF26256}"/>
            </c:ext>
          </c:extLst>
        </c:ser>
        <c:ser>
          <c:idx val="2"/>
          <c:order val="2"/>
          <c:tx>
            <c:strRef>
              <c:f>Sheet1!$D$1</c:f>
              <c:strCache>
                <c:ptCount val="1"/>
                <c:pt idx="0">
                  <c:v>Reeks 3</c:v>
                </c:pt>
              </c:strCache>
            </c:strRef>
          </c:tx>
          <c:spPr>
            <a:solidFill>
              <a:srgbClr val="5497BE"/>
            </a:solidFill>
            <a:ln w="19050">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X</c:v>
                </c:pt>
                <c:pt idx="1">
                  <c:v>X</c:v>
                </c:pt>
              </c:strCache>
            </c:strRef>
          </c:cat>
          <c:val>
            <c:numRef>
              <c:f>Sheet1!$D$2:$D$3</c:f>
              <c:numCache>
                <c:formatCode>0%</c:formatCode>
                <c:ptCount val="2"/>
                <c:pt idx="0">
                  <c:v>0.25</c:v>
                </c:pt>
                <c:pt idx="1">
                  <c:v>0.25</c:v>
                </c:pt>
              </c:numCache>
            </c:numRef>
          </c:val>
          <c:extLst>
            <c:ext xmlns:c16="http://schemas.microsoft.com/office/drawing/2014/chart" uri="{C3380CC4-5D6E-409C-BE32-E72D297353CC}">
              <c16:uniqueId val="{00000002-F9FB-4AA1-BB6F-7558CEF26256}"/>
            </c:ext>
          </c:extLst>
        </c:ser>
        <c:ser>
          <c:idx val="3"/>
          <c:order val="3"/>
          <c:tx>
            <c:strRef>
              <c:f>Sheet1!$E$1</c:f>
              <c:strCache>
                <c:ptCount val="1"/>
                <c:pt idx="0">
                  <c:v>Reeks 4</c:v>
                </c:pt>
              </c:strCache>
            </c:strRef>
          </c:tx>
          <c:spPr>
            <a:solidFill>
              <a:srgbClr val="B9C6CF"/>
            </a:solidFill>
            <a:ln w="19050">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X</c:v>
                </c:pt>
                <c:pt idx="1">
                  <c:v>X</c:v>
                </c:pt>
              </c:strCache>
            </c:strRef>
          </c:cat>
          <c:val>
            <c:numRef>
              <c:f>Sheet1!$E$2:$E$3</c:f>
              <c:numCache>
                <c:formatCode>0%</c:formatCode>
                <c:ptCount val="2"/>
                <c:pt idx="0">
                  <c:v>0.25</c:v>
                </c:pt>
                <c:pt idx="1">
                  <c:v>0.25</c:v>
                </c:pt>
              </c:numCache>
            </c:numRef>
          </c:val>
          <c:extLst>
            <c:ext xmlns:c16="http://schemas.microsoft.com/office/drawing/2014/chart" uri="{C3380CC4-5D6E-409C-BE32-E72D297353CC}">
              <c16:uniqueId val="{00000003-F9FB-4AA1-BB6F-7558CEF26256}"/>
            </c:ext>
          </c:extLst>
        </c:ser>
        <c:dLbls>
          <c:showLegendKey val="0"/>
          <c:showVal val="0"/>
          <c:showCatName val="0"/>
          <c:showSerName val="0"/>
          <c:showPercent val="0"/>
          <c:showBubbleSize val="0"/>
        </c:dLbls>
        <c:gapWidth val="40"/>
        <c:overlap val="100"/>
        <c:axId val="1101485080"/>
        <c:axId val="1101488032"/>
      </c:barChart>
      <c:catAx>
        <c:axId val="1101485080"/>
        <c:scaling>
          <c:orientation val="maxMin"/>
        </c:scaling>
        <c:delete val="1"/>
        <c:axPos val="l"/>
        <c:numFmt formatCode="General" sourceLinked="1"/>
        <c:majorTickMark val="out"/>
        <c:minorTickMark val="none"/>
        <c:tickLblPos val="nextTo"/>
        <c:crossAx val="1101488032"/>
        <c:crosses val="autoZero"/>
        <c:auto val="1"/>
        <c:lblAlgn val="ctr"/>
        <c:lblOffset val="100"/>
        <c:noMultiLvlLbl val="0"/>
      </c:catAx>
      <c:valAx>
        <c:axId val="1101488032"/>
        <c:scaling>
          <c:orientation val="minMax"/>
          <c:max val="1"/>
        </c:scaling>
        <c:delete val="1"/>
        <c:axPos val="t"/>
        <c:numFmt formatCode="0%" sourceLinked="1"/>
        <c:majorTickMark val="out"/>
        <c:minorTickMark val="none"/>
        <c:tickLblPos val="nextTo"/>
        <c:crossAx val="1101485080"/>
        <c:crosses val="autoZero"/>
        <c:crossBetween val="between"/>
      </c:valAx>
      <c:spPr>
        <a:noFill/>
        <a:ln w="25400">
          <a:noFill/>
        </a:ln>
        <a:effectLst/>
      </c:spPr>
    </c:plotArea>
    <c:plotVisOnly val="1"/>
    <c:dispBlanksAs val="gap"/>
    <c:showDLblsOverMax val="0"/>
  </c:chart>
  <c:spPr>
    <a:noFill/>
    <a:ln>
      <a:solidFill>
        <a:sysClr val="window" lastClr="FFFFFF"/>
      </a:solidFill>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990513592640629E-3"/>
          <c:y val="0"/>
          <c:w val="0.99800076690879425"/>
          <c:h val="1"/>
        </c:manualLayout>
      </c:layout>
      <c:barChart>
        <c:barDir val="bar"/>
        <c:grouping val="clustered"/>
        <c:varyColors val="0"/>
        <c:ser>
          <c:idx val="0"/>
          <c:order val="0"/>
          <c:tx>
            <c:strRef>
              <c:f>Sheet1!$B$1</c:f>
              <c:strCache>
                <c:ptCount val="1"/>
                <c:pt idx="0">
                  <c:v>Total</c:v>
                </c:pt>
              </c:strCache>
            </c:strRef>
          </c:tx>
          <c:spPr>
            <a:solidFill>
              <a:srgbClr val="7F7F7F"/>
            </a:solidFill>
            <a:ln>
              <a:noFill/>
            </a:ln>
            <a:effectLst/>
          </c:spPr>
          <c:invertIfNegative val="0"/>
          <c:dPt>
            <c:idx val="0"/>
            <c:invertIfNegative val="0"/>
            <c:bubble3D val="0"/>
            <c:spPr>
              <a:solidFill>
                <a:srgbClr val="7F7F7F"/>
              </a:solidFill>
              <a:ln>
                <a:noFill/>
              </a:ln>
              <a:effectLst/>
            </c:spPr>
            <c:extLst>
              <c:ext xmlns:c16="http://schemas.microsoft.com/office/drawing/2014/chart" uri="{C3380CC4-5D6E-409C-BE32-E72D297353CC}">
                <c16:uniqueId val="{00000001-EB3A-490A-B03C-892E7B7A8475}"/>
              </c:ext>
            </c:extLst>
          </c:dPt>
          <c:dPt>
            <c:idx val="1"/>
            <c:invertIfNegative val="0"/>
            <c:bubble3D val="0"/>
            <c:spPr>
              <a:solidFill>
                <a:srgbClr val="7F7F7F"/>
              </a:solidFill>
              <a:ln>
                <a:noFill/>
              </a:ln>
              <a:effectLst/>
            </c:spPr>
            <c:extLst>
              <c:ext xmlns:c16="http://schemas.microsoft.com/office/drawing/2014/chart" uri="{C3380CC4-5D6E-409C-BE32-E72D297353CC}">
                <c16:uniqueId val="{00000003-EB3A-490A-B03C-892E7B7A8475}"/>
              </c:ext>
            </c:extLst>
          </c:dPt>
          <c:dPt>
            <c:idx val="2"/>
            <c:invertIfNegative val="0"/>
            <c:bubble3D val="0"/>
            <c:spPr>
              <a:solidFill>
                <a:srgbClr val="7F7F7F"/>
              </a:solidFill>
              <a:ln>
                <a:noFill/>
              </a:ln>
              <a:effectLst/>
            </c:spPr>
            <c:extLst>
              <c:ext xmlns:c16="http://schemas.microsoft.com/office/drawing/2014/chart" uri="{C3380CC4-5D6E-409C-BE32-E72D297353CC}">
                <c16:uniqueId val="{00000005-EB3A-490A-B03C-892E7B7A8475}"/>
              </c:ext>
            </c:extLst>
          </c:dPt>
          <c:dPt>
            <c:idx val="3"/>
            <c:invertIfNegative val="0"/>
            <c:bubble3D val="0"/>
            <c:spPr>
              <a:solidFill>
                <a:srgbClr val="7F7F7F"/>
              </a:solidFill>
              <a:ln>
                <a:noFill/>
              </a:ln>
              <a:effectLst/>
            </c:spPr>
            <c:extLst>
              <c:ext xmlns:c16="http://schemas.microsoft.com/office/drawing/2014/chart" uri="{C3380CC4-5D6E-409C-BE32-E72D297353CC}">
                <c16:uniqueId val="{00000007-EB3A-490A-B03C-892E7B7A8475}"/>
              </c:ext>
            </c:extLst>
          </c:dPt>
          <c:dPt>
            <c:idx val="4"/>
            <c:invertIfNegative val="0"/>
            <c:bubble3D val="0"/>
            <c:spPr>
              <a:solidFill>
                <a:srgbClr val="B9C6CF"/>
              </a:solidFill>
              <a:ln>
                <a:noFill/>
              </a:ln>
              <a:effectLst/>
            </c:spPr>
            <c:extLst>
              <c:ext xmlns:c16="http://schemas.microsoft.com/office/drawing/2014/chart" uri="{C3380CC4-5D6E-409C-BE32-E72D297353CC}">
                <c16:uniqueId val="{00000009-EB3A-490A-B03C-892E7B7A8475}"/>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0%</c:formatCode>
                <c:ptCount val="5"/>
                <c:pt idx="0">
                  <c:v>0.4</c:v>
                </c:pt>
                <c:pt idx="1">
                  <c:v>0.25</c:v>
                </c:pt>
                <c:pt idx="2">
                  <c:v>0.25</c:v>
                </c:pt>
                <c:pt idx="3">
                  <c:v>0.25</c:v>
                </c:pt>
                <c:pt idx="4">
                  <c:v>0.2</c:v>
                </c:pt>
              </c:numCache>
            </c:numRef>
          </c:val>
          <c:extLst>
            <c:ext xmlns:c16="http://schemas.microsoft.com/office/drawing/2014/chart" uri="{C3380CC4-5D6E-409C-BE32-E72D297353CC}">
              <c16:uniqueId val="{0000000A-EB3A-490A-B03C-892E7B7A8475}"/>
            </c:ext>
          </c:extLst>
        </c:ser>
        <c:dLbls>
          <c:showLegendKey val="0"/>
          <c:showVal val="0"/>
          <c:showCatName val="0"/>
          <c:showSerName val="0"/>
          <c:showPercent val="0"/>
          <c:showBubbleSize val="0"/>
        </c:dLbls>
        <c:gapWidth val="44"/>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990513592640629E-3"/>
          <c:y val="0"/>
          <c:w val="0.99800076690879425"/>
          <c:h val="1"/>
        </c:manualLayout>
      </c:layout>
      <c:barChart>
        <c:barDir val="bar"/>
        <c:grouping val="clustered"/>
        <c:varyColors val="0"/>
        <c:ser>
          <c:idx val="0"/>
          <c:order val="0"/>
          <c:tx>
            <c:strRef>
              <c:f>Sheet1!$B$1</c:f>
              <c:strCache>
                <c:ptCount val="1"/>
                <c:pt idx="0">
                  <c:v>Total</c:v>
                </c:pt>
              </c:strCache>
            </c:strRef>
          </c:tx>
          <c:spPr>
            <a:solidFill>
              <a:srgbClr val="7F7F7F"/>
            </a:solidFill>
            <a:ln>
              <a:noFill/>
            </a:ln>
            <a:effectLst/>
          </c:spPr>
          <c:invertIfNegative val="0"/>
          <c:dPt>
            <c:idx val="0"/>
            <c:invertIfNegative val="0"/>
            <c:bubble3D val="0"/>
            <c:spPr>
              <a:solidFill>
                <a:srgbClr val="7F7F7F"/>
              </a:solidFill>
              <a:ln>
                <a:noFill/>
              </a:ln>
              <a:effectLst/>
            </c:spPr>
            <c:extLst>
              <c:ext xmlns:c16="http://schemas.microsoft.com/office/drawing/2014/chart" uri="{C3380CC4-5D6E-409C-BE32-E72D297353CC}">
                <c16:uniqueId val="{00000001-AC60-4838-BE0D-C29ED9EFD668}"/>
              </c:ext>
            </c:extLst>
          </c:dPt>
          <c:dPt>
            <c:idx val="1"/>
            <c:invertIfNegative val="0"/>
            <c:bubble3D val="0"/>
            <c:spPr>
              <a:solidFill>
                <a:srgbClr val="7F7F7F"/>
              </a:solidFill>
              <a:ln>
                <a:noFill/>
              </a:ln>
              <a:effectLst/>
            </c:spPr>
            <c:extLst>
              <c:ext xmlns:c16="http://schemas.microsoft.com/office/drawing/2014/chart" uri="{C3380CC4-5D6E-409C-BE32-E72D297353CC}">
                <c16:uniqueId val="{00000003-AC60-4838-BE0D-C29ED9EFD668}"/>
              </c:ext>
            </c:extLst>
          </c:dPt>
          <c:dPt>
            <c:idx val="2"/>
            <c:invertIfNegative val="0"/>
            <c:bubble3D val="0"/>
            <c:spPr>
              <a:solidFill>
                <a:srgbClr val="7F7F7F"/>
              </a:solidFill>
              <a:ln>
                <a:noFill/>
              </a:ln>
              <a:effectLst/>
            </c:spPr>
            <c:extLst>
              <c:ext xmlns:c16="http://schemas.microsoft.com/office/drawing/2014/chart" uri="{C3380CC4-5D6E-409C-BE32-E72D297353CC}">
                <c16:uniqueId val="{00000005-AC60-4838-BE0D-C29ED9EFD668}"/>
              </c:ext>
            </c:extLst>
          </c:dPt>
          <c:dPt>
            <c:idx val="3"/>
            <c:invertIfNegative val="0"/>
            <c:bubble3D val="0"/>
            <c:spPr>
              <a:solidFill>
                <a:srgbClr val="7F7F7F"/>
              </a:solidFill>
              <a:ln>
                <a:noFill/>
              </a:ln>
              <a:effectLst/>
            </c:spPr>
            <c:extLst>
              <c:ext xmlns:c16="http://schemas.microsoft.com/office/drawing/2014/chart" uri="{C3380CC4-5D6E-409C-BE32-E72D297353CC}">
                <c16:uniqueId val="{00000007-AC60-4838-BE0D-C29ED9EFD668}"/>
              </c:ext>
            </c:extLst>
          </c:dPt>
          <c:dPt>
            <c:idx val="4"/>
            <c:invertIfNegative val="0"/>
            <c:bubble3D val="0"/>
            <c:spPr>
              <a:solidFill>
                <a:srgbClr val="B9C6CF"/>
              </a:solidFill>
              <a:ln>
                <a:noFill/>
              </a:ln>
              <a:effectLst/>
            </c:spPr>
            <c:extLst>
              <c:ext xmlns:c16="http://schemas.microsoft.com/office/drawing/2014/chart" uri="{C3380CC4-5D6E-409C-BE32-E72D297353CC}">
                <c16:uniqueId val="{00000008-7675-489C-8D0D-28D42B0CCD48}"/>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0%</c:formatCode>
                <c:ptCount val="5"/>
                <c:pt idx="0">
                  <c:v>0.4</c:v>
                </c:pt>
                <c:pt idx="1">
                  <c:v>0.25</c:v>
                </c:pt>
                <c:pt idx="2">
                  <c:v>0.25</c:v>
                </c:pt>
                <c:pt idx="3">
                  <c:v>0.25</c:v>
                </c:pt>
                <c:pt idx="4">
                  <c:v>0.2</c:v>
                </c:pt>
              </c:numCache>
            </c:numRef>
          </c:val>
          <c:extLst>
            <c:ext xmlns:c16="http://schemas.microsoft.com/office/drawing/2014/chart" uri="{C3380CC4-5D6E-409C-BE32-E72D297353CC}">
              <c16:uniqueId val="{00000008-AC60-4838-BE0D-C29ED9EFD668}"/>
            </c:ext>
          </c:extLst>
        </c:ser>
        <c:dLbls>
          <c:showLegendKey val="0"/>
          <c:showVal val="0"/>
          <c:showCatName val="0"/>
          <c:showSerName val="0"/>
          <c:showPercent val="0"/>
          <c:showBubbleSize val="0"/>
        </c:dLbls>
        <c:gapWidth val="44"/>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5088803208177E-2"/>
          <c:y val="5.6605707816490533E-2"/>
          <c:w val="0.94523639079541721"/>
          <c:h val="0.78669983049519232"/>
        </c:manualLayout>
      </c:layout>
      <c:barChart>
        <c:barDir val="col"/>
        <c:grouping val="clustered"/>
        <c:varyColors val="0"/>
        <c:ser>
          <c:idx val="0"/>
          <c:order val="0"/>
          <c:tx>
            <c:strRef>
              <c:f>Sheet1!$B$1</c:f>
              <c:strCache>
                <c:ptCount val="1"/>
                <c:pt idx="0">
                  <c:v>Column1</c:v>
                </c:pt>
              </c:strCache>
            </c:strRef>
          </c:tx>
          <c:spPr>
            <a:solidFill>
              <a:srgbClr val="5497BE"/>
            </a:solidFill>
            <a:ln w="38100">
              <a:noFill/>
            </a:ln>
            <a:effectLst/>
          </c:spPr>
          <c:invertIfNegative val="0"/>
          <c:dPt>
            <c:idx val="0"/>
            <c:invertIfNegative val="0"/>
            <c:bubble3D val="0"/>
            <c:spPr>
              <a:solidFill>
                <a:srgbClr val="921A1A"/>
              </a:solidFill>
              <a:ln w="38100">
                <a:noFill/>
              </a:ln>
              <a:effectLst/>
            </c:spPr>
            <c:extLst>
              <c:ext xmlns:c16="http://schemas.microsoft.com/office/drawing/2014/chart" uri="{C3380CC4-5D6E-409C-BE32-E72D297353CC}">
                <c16:uniqueId val="{00000039-3FF7-4E82-AC22-A40786BE569F}"/>
              </c:ext>
            </c:extLst>
          </c:dPt>
          <c:dPt>
            <c:idx val="1"/>
            <c:invertIfNegative val="0"/>
            <c:bubble3D val="0"/>
            <c:spPr>
              <a:solidFill>
                <a:srgbClr val="921A1A"/>
              </a:solidFill>
              <a:ln w="38100">
                <a:noFill/>
              </a:ln>
              <a:effectLst/>
            </c:spPr>
            <c:extLst>
              <c:ext xmlns:c16="http://schemas.microsoft.com/office/drawing/2014/chart" uri="{C3380CC4-5D6E-409C-BE32-E72D297353CC}">
                <c16:uniqueId val="{00000037-3FF7-4E82-AC22-A40786BE569F}"/>
              </c:ext>
            </c:extLst>
          </c:dPt>
          <c:dPt>
            <c:idx val="2"/>
            <c:invertIfNegative val="0"/>
            <c:bubble3D val="0"/>
            <c:spPr>
              <a:solidFill>
                <a:srgbClr val="5497BE"/>
              </a:solidFill>
              <a:ln w="38100">
                <a:noFill/>
              </a:ln>
              <a:effectLst/>
            </c:spPr>
            <c:extLst>
              <c:ext xmlns:c16="http://schemas.microsoft.com/office/drawing/2014/chart" uri="{C3380CC4-5D6E-409C-BE32-E72D297353CC}">
                <c16:uniqueId val="{00000001-17B2-4813-9FC7-679B14B28ED8}"/>
              </c:ext>
            </c:extLst>
          </c:dPt>
          <c:dPt>
            <c:idx val="3"/>
            <c:invertIfNegative val="0"/>
            <c:bubble3D val="0"/>
            <c:spPr>
              <a:solidFill>
                <a:srgbClr val="5497BE"/>
              </a:solidFill>
              <a:ln w="38100">
                <a:noFill/>
              </a:ln>
              <a:effectLst/>
            </c:spPr>
            <c:extLst>
              <c:ext xmlns:c16="http://schemas.microsoft.com/office/drawing/2014/chart" uri="{C3380CC4-5D6E-409C-BE32-E72D297353CC}">
                <c16:uniqueId val="{00000005-2453-4902-BEE0-8A2272E62451}"/>
              </c:ext>
            </c:extLst>
          </c:dPt>
          <c:dPt>
            <c:idx val="4"/>
            <c:invertIfNegative val="0"/>
            <c:bubble3D val="0"/>
            <c:spPr>
              <a:pattFill prst="ltDnDiag">
                <a:fgClr>
                  <a:srgbClr val="5497BE"/>
                </a:fgClr>
                <a:bgClr>
                  <a:schemeClr val="bg1"/>
                </a:bgClr>
              </a:pattFill>
              <a:ln w="38100">
                <a:noFill/>
              </a:ln>
              <a:effectLst/>
            </c:spPr>
            <c:extLst>
              <c:ext xmlns:c16="http://schemas.microsoft.com/office/drawing/2014/chart" uri="{C3380CC4-5D6E-409C-BE32-E72D297353CC}">
                <c16:uniqueId val="{00000042-302A-496F-BB52-EC7EEF814CEE}"/>
              </c:ext>
            </c:extLst>
          </c:dPt>
          <c:dPt>
            <c:idx val="5"/>
            <c:invertIfNegative val="0"/>
            <c:bubble3D val="0"/>
            <c:spPr>
              <a:solidFill>
                <a:srgbClr val="5497BE"/>
              </a:solidFill>
              <a:ln w="38100">
                <a:noFill/>
              </a:ln>
              <a:effectLst/>
            </c:spPr>
            <c:extLst>
              <c:ext xmlns:c16="http://schemas.microsoft.com/office/drawing/2014/chart" uri="{C3380CC4-5D6E-409C-BE32-E72D297353CC}">
                <c16:uniqueId val="{00000007-A76E-4F3A-9CB3-616BB31B69B3}"/>
              </c:ext>
            </c:extLst>
          </c:dPt>
          <c:dPt>
            <c:idx val="6"/>
            <c:invertIfNegative val="0"/>
            <c:bubble3D val="0"/>
            <c:spPr>
              <a:solidFill>
                <a:srgbClr val="921A1A"/>
              </a:solidFill>
              <a:ln w="38100">
                <a:noFill/>
              </a:ln>
              <a:effectLst/>
            </c:spPr>
            <c:extLst>
              <c:ext xmlns:c16="http://schemas.microsoft.com/office/drawing/2014/chart" uri="{C3380CC4-5D6E-409C-BE32-E72D297353CC}">
                <c16:uniqueId val="{00000038-3FF7-4E82-AC22-A40786BE569F}"/>
              </c:ext>
            </c:extLst>
          </c:dPt>
          <c:dPt>
            <c:idx val="7"/>
            <c:invertIfNegative val="0"/>
            <c:bubble3D val="0"/>
            <c:spPr>
              <a:solidFill>
                <a:srgbClr val="921A1A"/>
              </a:solidFill>
              <a:ln w="38100">
                <a:noFill/>
              </a:ln>
              <a:effectLst/>
            </c:spPr>
            <c:extLst>
              <c:ext xmlns:c16="http://schemas.microsoft.com/office/drawing/2014/chart" uri="{C3380CC4-5D6E-409C-BE32-E72D297353CC}">
                <c16:uniqueId val="{0000003A-3FF7-4E82-AC22-A40786BE569F}"/>
              </c:ext>
            </c:extLst>
          </c:dPt>
          <c:dPt>
            <c:idx val="8"/>
            <c:invertIfNegative val="0"/>
            <c:bubble3D val="0"/>
            <c:spPr>
              <a:solidFill>
                <a:srgbClr val="5497BE"/>
              </a:solidFill>
              <a:ln w="38100">
                <a:noFill/>
              </a:ln>
              <a:effectLst/>
            </c:spPr>
            <c:extLst>
              <c:ext xmlns:c16="http://schemas.microsoft.com/office/drawing/2014/chart" uri="{C3380CC4-5D6E-409C-BE32-E72D297353CC}">
                <c16:uniqueId val="{00000009-96F3-4424-8D97-F0DDA23A69B6}"/>
              </c:ext>
            </c:extLst>
          </c:dPt>
          <c:dPt>
            <c:idx val="9"/>
            <c:invertIfNegative val="0"/>
            <c:bubble3D val="0"/>
            <c:spPr>
              <a:solidFill>
                <a:srgbClr val="5497BE"/>
              </a:solidFill>
              <a:ln w="38100">
                <a:noFill/>
              </a:ln>
              <a:effectLst/>
            </c:spPr>
            <c:extLst>
              <c:ext xmlns:c16="http://schemas.microsoft.com/office/drawing/2014/chart" uri="{C3380CC4-5D6E-409C-BE32-E72D297353CC}">
                <c16:uniqueId val="{00000028-C923-4BFD-A0C0-B7865FA195C7}"/>
              </c:ext>
            </c:extLst>
          </c:dPt>
          <c:dPt>
            <c:idx val="10"/>
            <c:invertIfNegative val="0"/>
            <c:bubble3D val="0"/>
            <c:spPr>
              <a:pattFill prst="ltDnDiag">
                <a:fgClr>
                  <a:srgbClr val="5497BE"/>
                </a:fgClr>
                <a:bgClr>
                  <a:schemeClr val="bg1"/>
                </a:bgClr>
              </a:pattFill>
              <a:ln w="38100">
                <a:noFill/>
              </a:ln>
              <a:effectLst/>
            </c:spPr>
            <c:extLst>
              <c:ext xmlns:c16="http://schemas.microsoft.com/office/drawing/2014/chart" uri="{C3380CC4-5D6E-409C-BE32-E72D297353CC}">
                <c16:uniqueId val="{00000043-302A-496F-BB52-EC7EEF814CEE}"/>
              </c:ext>
            </c:extLst>
          </c:dPt>
          <c:dPt>
            <c:idx val="12"/>
            <c:invertIfNegative val="0"/>
            <c:bubble3D val="0"/>
            <c:spPr>
              <a:solidFill>
                <a:srgbClr val="921A1A"/>
              </a:solidFill>
              <a:ln w="38100">
                <a:noFill/>
              </a:ln>
              <a:effectLst/>
            </c:spPr>
            <c:extLst>
              <c:ext xmlns:c16="http://schemas.microsoft.com/office/drawing/2014/chart" uri="{C3380CC4-5D6E-409C-BE32-E72D297353CC}">
                <c16:uniqueId val="{0000003B-3FF7-4E82-AC22-A40786BE569F}"/>
              </c:ext>
            </c:extLst>
          </c:dPt>
          <c:dPt>
            <c:idx val="13"/>
            <c:invertIfNegative val="0"/>
            <c:bubble3D val="0"/>
            <c:spPr>
              <a:solidFill>
                <a:srgbClr val="921A1A"/>
              </a:solidFill>
              <a:ln w="38100">
                <a:noFill/>
              </a:ln>
              <a:effectLst/>
            </c:spPr>
            <c:extLst>
              <c:ext xmlns:c16="http://schemas.microsoft.com/office/drawing/2014/chart" uri="{C3380CC4-5D6E-409C-BE32-E72D297353CC}">
                <c16:uniqueId val="{0000003C-3FF7-4E82-AC22-A40786BE569F}"/>
              </c:ext>
            </c:extLst>
          </c:dPt>
          <c:dPt>
            <c:idx val="14"/>
            <c:invertIfNegative val="0"/>
            <c:bubble3D val="0"/>
            <c:spPr>
              <a:solidFill>
                <a:srgbClr val="5497BE"/>
              </a:solidFill>
              <a:ln w="38100">
                <a:noFill/>
              </a:ln>
              <a:effectLst/>
            </c:spPr>
            <c:extLst>
              <c:ext xmlns:c16="http://schemas.microsoft.com/office/drawing/2014/chart" uri="{C3380CC4-5D6E-409C-BE32-E72D297353CC}">
                <c16:uniqueId val="{0000000F-A76E-4F3A-9CB3-616BB31B69B3}"/>
              </c:ext>
            </c:extLst>
          </c:dPt>
          <c:dPt>
            <c:idx val="15"/>
            <c:invertIfNegative val="0"/>
            <c:bubble3D val="0"/>
            <c:spPr>
              <a:solidFill>
                <a:srgbClr val="5497BE"/>
              </a:solidFill>
              <a:ln w="38100">
                <a:noFill/>
              </a:ln>
              <a:effectLst/>
            </c:spPr>
            <c:extLst>
              <c:ext xmlns:c16="http://schemas.microsoft.com/office/drawing/2014/chart" uri="{C3380CC4-5D6E-409C-BE32-E72D297353CC}">
                <c16:uniqueId val="{0000000D-96F3-4424-8D97-F0DDA23A69B6}"/>
              </c:ext>
            </c:extLst>
          </c:dPt>
          <c:dPt>
            <c:idx val="16"/>
            <c:invertIfNegative val="0"/>
            <c:bubble3D val="0"/>
            <c:spPr>
              <a:pattFill prst="ltDnDiag">
                <a:fgClr>
                  <a:srgbClr val="5497BE"/>
                </a:fgClr>
                <a:bgClr>
                  <a:schemeClr val="bg1"/>
                </a:bgClr>
              </a:pattFill>
              <a:ln w="38100">
                <a:noFill/>
              </a:ln>
              <a:effectLst/>
            </c:spPr>
            <c:extLst>
              <c:ext xmlns:c16="http://schemas.microsoft.com/office/drawing/2014/chart" uri="{C3380CC4-5D6E-409C-BE32-E72D297353CC}">
                <c16:uniqueId val="{00000044-302A-496F-BB52-EC7EEF814CEE}"/>
              </c:ext>
            </c:extLst>
          </c:dPt>
          <c:dPt>
            <c:idx val="18"/>
            <c:invertIfNegative val="0"/>
            <c:bubble3D val="0"/>
            <c:spPr>
              <a:solidFill>
                <a:srgbClr val="921A1A"/>
              </a:solidFill>
              <a:ln w="38100">
                <a:noFill/>
              </a:ln>
              <a:effectLst/>
            </c:spPr>
            <c:extLst>
              <c:ext xmlns:c16="http://schemas.microsoft.com/office/drawing/2014/chart" uri="{C3380CC4-5D6E-409C-BE32-E72D297353CC}">
                <c16:uniqueId val="{00000014-6362-4D72-A909-359368500733}"/>
              </c:ext>
            </c:extLst>
          </c:dPt>
          <c:dPt>
            <c:idx val="19"/>
            <c:invertIfNegative val="0"/>
            <c:bubble3D val="0"/>
            <c:spPr>
              <a:solidFill>
                <a:srgbClr val="921A1A"/>
              </a:solidFill>
              <a:ln w="38100">
                <a:noFill/>
              </a:ln>
              <a:effectLst/>
            </c:spPr>
            <c:extLst>
              <c:ext xmlns:c16="http://schemas.microsoft.com/office/drawing/2014/chart" uri="{C3380CC4-5D6E-409C-BE32-E72D297353CC}">
                <c16:uniqueId val="{0000003D-3FF7-4E82-AC22-A40786BE569F}"/>
              </c:ext>
            </c:extLst>
          </c:dPt>
          <c:dPt>
            <c:idx val="20"/>
            <c:invertIfNegative val="0"/>
            <c:bubble3D val="0"/>
            <c:spPr>
              <a:solidFill>
                <a:srgbClr val="5497BE"/>
              </a:solidFill>
              <a:ln w="38100">
                <a:noFill/>
              </a:ln>
              <a:effectLst/>
            </c:spPr>
            <c:extLst>
              <c:ext xmlns:c16="http://schemas.microsoft.com/office/drawing/2014/chart" uri="{C3380CC4-5D6E-409C-BE32-E72D297353CC}">
                <c16:uniqueId val="{00000013-96F3-4424-8D97-F0DDA23A69B6}"/>
              </c:ext>
            </c:extLst>
          </c:dPt>
          <c:dPt>
            <c:idx val="21"/>
            <c:invertIfNegative val="0"/>
            <c:bubble3D val="0"/>
            <c:spPr>
              <a:solidFill>
                <a:srgbClr val="5497BE"/>
              </a:solidFill>
              <a:ln w="38100">
                <a:noFill/>
              </a:ln>
              <a:effectLst/>
            </c:spPr>
            <c:extLst>
              <c:ext xmlns:c16="http://schemas.microsoft.com/office/drawing/2014/chart" uri="{C3380CC4-5D6E-409C-BE32-E72D297353CC}">
                <c16:uniqueId val="{00000027-C923-4BFD-A0C0-B7865FA195C7}"/>
              </c:ext>
            </c:extLst>
          </c:dPt>
          <c:dPt>
            <c:idx val="22"/>
            <c:invertIfNegative val="0"/>
            <c:bubble3D val="0"/>
            <c:spPr>
              <a:pattFill prst="ltDnDiag">
                <a:fgClr>
                  <a:srgbClr val="5497BE"/>
                </a:fgClr>
                <a:bgClr>
                  <a:schemeClr val="bg1"/>
                </a:bgClr>
              </a:pattFill>
              <a:ln w="38100">
                <a:noFill/>
              </a:ln>
              <a:effectLst/>
            </c:spPr>
            <c:extLst>
              <c:ext xmlns:c16="http://schemas.microsoft.com/office/drawing/2014/chart" uri="{C3380CC4-5D6E-409C-BE32-E72D297353CC}">
                <c16:uniqueId val="{00000045-302A-496F-BB52-EC7EEF814CEE}"/>
              </c:ext>
            </c:extLst>
          </c:dPt>
          <c:dPt>
            <c:idx val="24"/>
            <c:invertIfNegative val="0"/>
            <c:bubble3D val="0"/>
            <c:spPr>
              <a:solidFill>
                <a:srgbClr val="921A1A"/>
              </a:solidFill>
              <a:ln w="38100">
                <a:noFill/>
              </a:ln>
              <a:effectLst/>
            </c:spPr>
            <c:extLst>
              <c:ext xmlns:c16="http://schemas.microsoft.com/office/drawing/2014/chart" uri="{C3380CC4-5D6E-409C-BE32-E72D297353CC}">
                <c16:uniqueId val="{0000001D-A76E-4F3A-9CB3-616BB31B69B3}"/>
              </c:ext>
            </c:extLst>
          </c:dPt>
          <c:dPt>
            <c:idx val="25"/>
            <c:invertIfNegative val="0"/>
            <c:bubble3D val="0"/>
            <c:spPr>
              <a:solidFill>
                <a:srgbClr val="921A1A"/>
              </a:solidFill>
              <a:ln w="38100">
                <a:noFill/>
              </a:ln>
              <a:effectLst/>
            </c:spPr>
            <c:extLst>
              <c:ext xmlns:c16="http://schemas.microsoft.com/office/drawing/2014/chart" uri="{C3380CC4-5D6E-409C-BE32-E72D297353CC}">
                <c16:uniqueId val="{0000003E-3FF7-4E82-AC22-A40786BE569F}"/>
              </c:ext>
            </c:extLst>
          </c:dPt>
          <c:dPt>
            <c:idx val="26"/>
            <c:invertIfNegative val="0"/>
            <c:bubble3D val="0"/>
            <c:spPr>
              <a:solidFill>
                <a:srgbClr val="5497BE"/>
              </a:solidFill>
              <a:ln w="38100">
                <a:noFill/>
              </a:ln>
              <a:effectLst/>
            </c:spPr>
            <c:extLst>
              <c:ext xmlns:c16="http://schemas.microsoft.com/office/drawing/2014/chart" uri="{C3380CC4-5D6E-409C-BE32-E72D297353CC}">
                <c16:uniqueId val="{0000001F-A76E-4F3A-9CB3-616BB31B69B3}"/>
              </c:ext>
            </c:extLst>
          </c:dPt>
          <c:dPt>
            <c:idx val="27"/>
            <c:invertIfNegative val="0"/>
            <c:bubble3D val="0"/>
            <c:spPr>
              <a:solidFill>
                <a:srgbClr val="5497BE"/>
              </a:solidFill>
              <a:ln w="38100">
                <a:noFill/>
              </a:ln>
              <a:effectLst/>
            </c:spPr>
            <c:extLst>
              <c:ext xmlns:c16="http://schemas.microsoft.com/office/drawing/2014/chart" uri="{C3380CC4-5D6E-409C-BE32-E72D297353CC}">
                <c16:uniqueId val="{00000019-96F3-4424-8D97-F0DDA23A69B6}"/>
              </c:ext>
            </c:extLst>
          </c:dPt>
          <c:dPt>
            <c:idx val="28"/>
            <c:invertIfNegative val="0"/>
            <c:bubble3D val="0"/>
            <c:spPr>
              <a:pattFill prst="ltDnDiag">
                <a:fgClr>
                  <a:srgbClr val="5497BE"/>
                </a:fgClr>
                <a:bgClr>
                  <a:schemeClr val="bg1"/>
                </a:bgClr>
              </a:pattFill>
              <a:ln w="38100">
                <a:noFill/>
              </a:ln>
              <a:effectLst/>
            </c:spPr>
            <c:extLst>
              <c:ext xmlns:c16="http://schemas.microsoft.com/office/drawing/2014/chart" uri="{C3380CC4-5D6E-409C-BE32-E72D297353CC}">
                <c16:uniqueId val="{00000046-302A-496F-BB52-EC7EEF814CEE}"/>
              </c:ext>
            </c:extLst>
          </c:dPt>
          <c:dPt>
            <c:idx val="30"/>
            <c:invertIfNegative val="0"/>
            <c:bubble3D val="0"/>
            <c:spPr>
              <a:solidFill>
                <a:srgbClr val="921A1A"/>
              </a:solidFill>
              <a:ln w="38100">
                <a:noFill/>
              </a:ln>
              <a:effectLst/>
            </c:spPr>
            <c:extLst>
              <c:ext xmlns:c16="http://schemas.microsoft.com/office/drawing/2014/chart" uri="{C3380CC4-5D6E-409C-BE32-E72D297353CC}">
                <c16:uniqueId val="{0000003F-3FF7-4E82-AC22-A40786BE569F}"/>
              </c:ext>
            </c:extLst>
          </c:dPt>
          <c:dPt>
            <c:idx val="31"/>
            <c:invertIfNegative val="0"/>
            <c:bubble3D val="0"/>
            <c:spPr>
              <a:solidFill>
                <a:srgbClr val="921A1A"/>
              </a:solidFill>
              <a:ln w="38100">
                <a:noFill/>
              </a:ln>
              <a:effectLst/>
            </c:spPr>
            <c:extLst>
              <c:ext xmlns:c16="http://schemas.microsoft.com/office/drawing/2014/chart" uri="{C3380CC4-5D6E-409C-BE32-E72D297353CC}">
                <c16:uniqueId val="{00000040-3FF7-4E82-AC22-A40786BE569F}"/>
              </c:ext>
            </c:extLst>
          </c:dPt>
          <c:dPt>
            <c:idx val="32"/>
            <c:invertIfNegative val="0"/>
            <c:bubble3D val="0"/>
            <c:spPr>
              <a:solidFill>
                <a:srgbClr val="5497BE"/>
              </a:solidFill>
              <a:ln w="38100">
                <a:noFill/>
              </a:ln>
              <a:effectLst/>
            </c:spPr>
            <c:extLst>
              <c:ext xmlns:c16="http://schemas.microsoft.com/office/drawing/2014/chart" uri="{C3380CC4-5D6E-409C-BE32-E72D297353CC}">
                <c16:uniqueId val="{00000000-3D63-435C-9E6B-4F30ED7831A2}"/>
              </c:ext>
            </c:extLst>
          </c:dPt>
          <c:dPt>
            <c:idx val="33"/>
            <c:invertIfNegative val="0"/>
            <c:bubble3D val="0"/>
            <c:spPr>
              <a:solidFill>
                <a:srgbClr val="5497BE"/>
              </a:solidFill>
              <a:ln w="38100">
                <a:noFill/>
              </a:ln>
              <a:effectLst/>
            </c:spPr>
            <c:extLst>
              <c:ext xmlns:c16="http://schemas.microsoft.com/office/drawing/2014/chart" uri="{C3380CC4-5D6E-409C-BE32-E72D297353CC}">
                <c16:uniqueId val="{0000000D-17B2-4813-9FC7-679B14B28ED8}"/>
              </c:ext>
            </c:extLst>
          </c:dPt>
          <c:dPt>
            <c:idx val="34"/>
            <c:invertIfNegative val="0"/>
            <c:bubble3D val="0"/>
            <c:spPr>
              <a:pattFill prst="ltDnDiag">
                <a:fgClr>
                  <a:srgbClr val="5497BE"/>
                </a:fgClr>
                <a:bgClr>
                  <a:schemeClr val="bg1"/>
                </a:bgClr>
              </a:pattFill>
              <a:ln w="38100">
                <a:noFill/>
              </a:ln>
              <a:effectLst/>
            </c:spPr>
            <c:extLst>
              <c:ext xmlns:c16="http://schemas.microsoft.com/office/drawing/2014/chart" uri="{C3380CC4-5D6E-409C-BE32-E72D297353CC}">
                <c16:uniqueId val="{00000047-302A-496F-BB52-EC7EEF814CEE}"/>
              </c:ext>
            </c:extLst>
          </c:dPt>
          <c:dPt>
            <c:idx val="36"/>
            <c:invertIfNegative val="0"/>
            <c:bubble3D val="0"/>
            <c:spPr>
              <a:solidFill>
                <a:srgbClr val="921A1A"/>
              </a:solidFill>
              <a:ln w="38100">
                <a:noFill/>
              </a:ln>
              <a:effectLst/>
            </c:spPr>
            <c:extLst>
              <c:ext xmlns:c16="http://schemas.microsoft.com/office/drawing/2014/chart" uri="{C3380CC4-5D6E-409C-BE32-E72D297353CC}">
                <c16:uniqueId val="{00000041-3FF7-4E82-AC22-A40786BE569F}"/>
              </c:ext>
            </c:extLst>
          </c:dPt>
          <c:dPt>
            <c:idx val="37"/>
            <c:invertIfNegative val="0"/>
            <c:bubble3D val="0"/>
            <c:spPr>
              <a:solidFill>
                <a:srgbClr val="921A1A"/>
              </a:solidFill>
              <a:ln w="38100">
                <a:noFill/>
              </a:ln>
              <a:effectLst/>
            </c:spPr>
            <c:extLst>
              <c:ext xmlns:c16="http://schemas.microsoft.com/office/drawing/2014/chart" uri="{C3380CC4-5D6E-409C-BE32-E72D297353CC}">
                <c16:uniqueId val="{00000042-3FF7-4E82-AC22-A40786BE569F}"/>
              </c:ext>
            </c:extLst>
          </c:dPt>
          <c:dPt>
            <c:idx val="38"/>
            <c:invertIfNegative val="0"/>
            <c:bubble3D val="0"/>
            <c:spPr>
              <a:solidFill>
                <a:srgbClr val="5497BE"/>
              </a:solidFill>
              <a:ln w="38100">
                <a:noFill/>
              </a:ln>
              <a:effectLst/>
            </c:spPr>
            <c:extLst>
              <c:ext xmlns:c16="http://schemas.microsoft.com/office/drawing/2014/chart" uri="{C3380CC4-5D6E-409C-BE32-E72D297353CC}">
                <c16:uniqueId val="{00000021-96F3-4424-8D97-F0DDA23A69B6}"/>
              </c:ext>
            </c:extLst>
          </c:dPt>
          <c:dPt>
            <c:idx val="39"/>
            <c:invertIfNegative val="0"/>
            <c:bubble3D val="0"/>
            <c:spPr>
              <a:solidFill>
                <a:srgbClr val="5497BE"/>
              </a:solidFill>
              <a:ln w="38100">
                <a:noFill/>
              </a:ln>
              <a:effectLst/>
            </c:spPr>
            <c:extLst>
              <c:ext xmlns:c16="http://schemas.microsoft.com/office/drawing/2014/chart" uri="{C3380CC4-5D6E-409C-BE32-E72D297353CC}">
                <c16:uniqueId val="{0000002A-C923-4BFD-A0C0-B7865FA195C7}"/>
              </c:ext>
            </c:extLst>
          </c:dPt>
          <c:dPt>
            <c:idx val="40"/>
            <c:invertIfNegative val="0"/>
            <c:bubble3D val="0"/>
            <c:spPr>
              <a:pattFill prst="ltDnDiag">
                <a:fgClr>
                  <a:srgbClr val="5497BE"/>
                </a:fgClr>
                <a:bgClr>
                  <a:schemeClr val="bg1"/>
                </a:bgClr>
              </a:pattFill>
              <a:ln w="38100">
                <a:noFill/>
              </a:ln>
              <a:effectLst/>
            </c:spPr>
            <c:extLst>
              <c:ext xmlns:c16="http://schemas.microsoft.com/office/drawing/2014/chart" uri="{C3380CC4-5D6E-409C-BE32-E72D297353CC}">
                <c16:uniqueId val="{00000048-302A-496F-BB52-EC7EEF814CEE}"/>
              </c:ext>
            </c:extLst>
          </c:dPt>
          <c:dPt>
            <c:idx val="42"/>
            <c:invertIfNegative val="0"/>
            <c:bubble3D val="0"/>
            <c:spPr>
              <a:solidFill>
                <a:srgbClr val="921A1A"/>
              </a:solidFill>
              <a:ln w="38100">
                <a:noFill/>
              </a:ln>
              <a:effectLst/>
            </c:spPr>
            <c:extLst>
              <c:ext xmlns:c16="http://schemas.microsoft.com/office/drawing/2014/chart" uri="{C3380CC4-5D6E-409C-BE32-E72D297353CC}">
                <c16:uniqueId val="{00000043-3FF7-4E82-AC22-A40786BE569F}"/>
              </c:ext>
            </c:extLst>
          </c:dPt>
          <c:dPt>
            <c:idx val="43"/>
            <c:invertIfNegative val="0"/>
            <c:bubble3D val="0"/>
            <c:spPr>
              <a:solidFill>
                <a:srgbClr val="921A1A"/>
              </a:solidFill>
              <a:ln w="38100">
                <a:noFill/>
              </a:ln>
              <a:effectLst/>
            </c:spPr>
            <c:extLst>
              <c:ext xmlns:c16="http://schemas.microsoft.com/office/drawing/2014/chart" uri="{C3380CC4-5D6E-409C-BE32-E72D297353CC}">
                <c16:uniqueId val="{00000044-3FF7-4E82-AC22-A40786BE569F}"/>
              </c:ext>
            </c:extLst>
          </c:dPt>
          <c:dPt>
            <c:idx val="44"/>
            <c:invertIfNegative val="0"/>
            <c:bubble3D val="0"/>
            <c:spPr>
              <a:solidFill>
                <a:srgbClr val="5497BE"/>
              </a:solidFill>
              <a:ln w="38100">
                <a:noFill/>
              </a:ln>
              <a:effectLst/>
            </c:spPr>
            <c:extLst>
              <c:ext xmlns:c16="http://schemas.microsoft.com/office/drawing/2014/chart" uri="{C3380CC4-5D6E-409C-BE32-E72D297353CC}">
                <c16:uniqueId val="{00000031-A76E-4F3A-9CB3-616BB31B69B3}"/>
              </c:ext>
            </c:extLst>
          </c:dPt>
          <c:dPt>
            <c:idx val="45"/>
            <c:invertIfNegative val="0"/>
            <c:bubble3D val="0"/>
            <c:spPr>
              <a:solidFill>
                <a:srgbClr val="5497BE"/>
              </a:solidFill>
              <a:ln w="38100">
                <a:noFill/>
              </a:ln>
              <a:effectLst/>
            </c:spPr>
            <c:extLst>
              <c:ext xmlns:c16="http://schemas.microsoft.com/office/drawing/2014/chart" uri="{C3380CC4-5D6E-409C-BE32-E72D297353CC}">
                <c16:uniqueId val="{00000029-C923-4BFD-A0C0-B7865FA195C7}"/>
              </c:ext>
            </c:extLst>
          </c:dPt>
          <c:dPt>
            <c:idx val="46"/>
            <c:invertIfNegative val="0"/>
            <c:bubble3D val="0"/>
            <c:spPr>
              <a:pattFill prst="ltDnDiag">
                <a:fgClr>
                  <a:srgbClr val="5497BE"/>
                </a:fgClr>
                <a:bgClr>
                  <a:schemeClr val="bg1"/>
                </a:bgClr>
              </a:pattFill>
              <a:ln w="38100">
                <a:noFill/>
              </a:ln>
              <a:effectLst/>
            </c:spPr>
            <c:extLst>
              <c:ext xmlns:c16="http://schemas.microsoft.com/office/drawing/2014/chart" uri="{C3380CC4-5D6E-409C-BE32-E72D297353CC}">
                <c16:uniqueId val="{00000049-302A-496F-BB52-EC7EEF814CEE}"/>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39-3FF7-4E82-AC22-A40786BE569F}"/>
                </c:ext>
              </c:extLst>
            </c:dLbl>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37-3FF7-4E82-AC22-A40786BE569F}"/>
                </c:ext>
              </c:extLst>
            </c:dLbl>
            <c:dLbl>
              <c:idx val="6"/>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38-3FF7-4E82-AC22-A40786BE569F}"/>
                </c:ext>
              </c:extLst>
            </c:dLbl>
            <c:dLbl>
              <c:idx val="7"/>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3A-3FF7-4E82-AC22-A40786BE569F}"/>
                </c:ext>
              </c:extLst>
            </c:dLbl>
            <c:dLbl>
              <c:idx val="1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3B-3FF7-4E82-AC22-A40786BE569F}"/>
                </c:ext>
              </c:extLst>
            </c:dLbl>
            <c:dLbl>
              <c:idx val="1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3C-3FF7-4E82-AC22-A40786BE569F}"/>
                </c:ext>
              </c:extLst>
            </c:dLbl>
            <c:dLbl>
              <c:idx val="18"/>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4-6362-4D72-A909-359368500733}"/>
                </c:ext>
              </c:extLst>
            </c:dLbl>
            <c:dLbl>
              <c:idx val="19"/>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3D-3FF7-4E82-AC22-A40786BE569F}"/>
                </c:ext>
              </c:extLst>
            </c:dLbl>
            <c:dLbl>
              <c:idx val="24"/>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D-A76E-4F3A-9CB3-616BB31B69B3}"/>
                </c:ext>
              </c:extLst>
            </c:dLbl>
            <c:dLbl>
              <c:idx val="25"/>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3E-3FF7-4E82-AC22-A40786BE569F}"/>
                </c:ext>
              </c:extLst>
            </c:dLbl>
            <c:dLbl>
              <c:idx val="3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3F-3FF7-4E82-AC22-A40786BE569F}"/>
                </c:ext>
              </c:extLst>
            </c:dLbl>
            <c:dLbl>
              <c:idx val="3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40-3FF7-4E82-AC22-A40786BE569F}"/>
                </c:ext>
              </c:extLst>
            </c:dLbl>
            <c:dLbl>
              <c:idx val="36"/>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41-3FF7-4E82-AC22-A40786BE569F}"/>
                </c:ext>
              </c:extLst>
            </c:dLbl>
            <c:dLbl>
              <c:idx val="37"/>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42-3FF7-4E82-AC22-A40786BE569F}"/>
                </c:ext>
              </c:extLst>
            </c:dLbl>
            <c:dLbl>
              <c:idx val="4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43-3FF7-4E82-AC22-A40786BE569F}"/>
                </c:ext>
              </c:extLst>
            </c:dLbl>
            <c:dLbl>
              <c:idx val="4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44-3FF7-4E82-AC22-A40786BE569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5497BE"/>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Sheet1!$A$2:$A$48</c:f>
              <c:strCache>
                <c:ptCount val="47"/>
                <c:pt idx="0">
                  <c:v>H1-20</c:v>
                </c:pt>
                <c:pt idx="1">
                  <c:v>H2-20</c:v>
                </c:pt>
                <c:pt idx="2">
                  <c:v>H1-21</c:v>
                </c:pt>
                <c:pt idx="3">
                  <c:v>H2-21</c:v>
                </c:pt>
                <c:pt idx="4">
                  <c:v>Exp. H1-22</c:v>
                </c:pt>
                <c:pt idx="6">
                  <c:v>H1-20</c:v>
                </c:pt>
                <c:pt idx="7">
                  <c:v>H2-20</c:v>
                </c:pt>
                <c:pt idx="8">
                  <c:v>H1-21</c:v>
                </c:pt>
                <c:pt idx="9">
                  <c:v>H2-21</c:v>
                </c:pt>
                <c:pt idx="10">
                  <c:v>Exp. H1-22</c:v>
                </c:pt>
                <c:pt idx="12">
                  <c:v>H1-20</c:v>
                </c:pt>
                <c:pt idx="13">
                  <c:v>H2-20</c:v>
                </c:pt>
                <c:pt idx="14">
                  <c:v>H1-21</c:v>
                </c:pt>
                <c:pt idx="15">
                  <c:v>H2-21</c:v>
                </c:pt>
                <c:pt idx="16">
                  <c:v>Exp. H1-22</c:v>
                </c:pt>
                <c:pt idx="18">
                  <c:v>H1-20</c:v>
                </c:pt>
                <c:pt idx="19">
                  <c:v>H2-20</c:v>
                </c:pt>
                <c:pt idx="20">
                  <c:v>H1-21</c:v>
                </c:pt>
                <c:pt idx="21">
                  <c:v>H2-21</c:v>
                </c:pt>
                <c:pt idx="22">
                  <c:v>Exp. H1-22</c:v>
                </c:pt>
                <c:pt idx="24">
                  <c:v>H1-20</c:v>
                </c:pt>
                <c:pt idx="25">
                  <c:v>H2-20</c:v>
                </c:pt>
                <c:pt idx="26">
                  <c:v>H1-21</c:v>
                </c:pt>
                <c:pt idx="27">
                  <c:v>H2-21</c:v>
                </c:pt>
                <c:pt idx="28">
                  <c:v>Exp. H1-22</c:v>
                </c:pt>
                <c:pt idx="30">
                  <c:v>H1-20</c:v>
                </c:pt>
                <c:pt idx="31">
                  <c:v>H2-20</c:v>
                </c:pt>
                <c:pt idx="32">
                  <c:v>H1-21</c:v>
                </c:pt>
                <c:pt idx="33">
                  <c:v>H2-21</c:v>
                </c:pt>
                <c:pt idx="34">
                  <c:v>Exp. H1-22</c:v>
                </c:pt>
                <c:pt idx="36">
                  <c:v>H1-20</c:v>
                </c:pt>
                <c:pt idx="37">
                  <c:v>H2-20</c:v>
                </c:pt>
                <c:pt idx="38">
                  <c:v>H1-21</c:v>
                </c:pt>
                <c:pt idx="39">
                  <c:v>H2-21</c:v>
                </c:pt>
                <c:pt idx="40">
                  <c:v>Exp. H1-22</c:v>
                </c:pt>
                <c:pt idx="42">
                  <c:v>H1-20</c:v>
                </c:pt>
                <c:pt idx="43">
                  <c:v>H2-20</c:v>
                </c:pt>
                <c:pt idx="44">
                  <c:v>H1-21</c:v>
                </c:pt>
                <c:pt idx="45">
                  <c:v>H2-21</c:v>
                </c:pt>
                <c:pt idx="46">
                  <c:v>Exp. H1-22</c:v>
                </c:pt>
              </c:strCache>
            </c:strRef>
          </c:cat>
          <c:val>
            <c:numRef>
              <c:f>Sheet1!$B$2:$B$48</c:f>
              <c:numCache>
                <c:formatCode>0%</c:formatCode>
                <c:ptCount val="47"/>
                <c:pt idx="0">
                  <c:v>-0.15</c:v>
                </c:pt>
                <c:pt idx="1">
                  <c:v>-0.25</c:v>
                </c:pt>
                <c:pt idx="2">
                  <c:v>0.25</c:v>
                </c:pt>
                <c:pt idx="3">
                  <c:v>0.25</c:v>
                </c:pt>
                <c:pt idx="4">
                  <c:v>0.25</c:v>
                </c:pt>
                <c:pt idx="6">
                  <c:v>-0.15</c:v>
                </c:pt>
                <c:pt idx="7">
                  <c:v>-0.25</c:v>
                </c:pt>
                <c:pt idx="8">
                  <c:v>0.25</c:v>
                </c:pt>
                <c:pt idx="9">
                  <c:v>0.25</c:v>
                </c:pt>
                <c:pt idx="10">
                  <c:v>0.25</c:v>
                </c:pt>
                <c:pt idx="12">
                  <c:v>-0.15</c:v>
                </c:pt>
                <c:pt idx="13">
                  <c:v>-0.25</c:v>
                </c:pt>
                <c:pt idx="14">
                  <c:v>0.25</c:v>
                </c:pt>
                <c:pt idx="15">
                  <c:v>0.25</c:v>
                </c:pt>
                <c:pt idx="16">
                  <c:v>0.25</c:v>
                </c:pt>
                <c:pt idx="18">
                  <c:v>-0.15</c:v>
                </c:pt>
                <c:pt idx="19">
                  <c:v>-0.25</c:v>
                </c:pt>
                <c:pt idx="20">
                  <c:v>0.25</c:v>
                </c:pt>
                <c:pt idx="21">
                  <c:v>0.25</c:v>
                </c:pt>
                <c:pt idx="22">
                  <c:v>0.25</c:v>
                </c:pt>
                <c:pt idx="24">
                  <c:v>-0.15</c:v>
                </c:pt>
                <c:pt idx="25">
                  <c:v>-0.25</c:v>
                </c:pt>
                <c:pt idx="26">
                  <c:v>0.25</c:v>
                </c:pt>
                <c:pt idx="27">
                  <c:v>0.25</c:v>
                </c:pt>
                <c:pt idx="28">
                  <c:v>0.25</c:v>
                </c:pt>
                <c:pt idx="30">
                  <c:v>-0.15</c:v>
                </c:pt>
                <c:pt idx="31">
                  <c:v>-0.25</c:v>
                </c:pt>
                <c:pt idx="32">
                  <c:v>0.25</c:v>
                </c:pt>
                <c:pt idx="33">
                  <c:v>0.25</c:v>
                </c:pt>
                <c:pt idx="34">
                  <c:v>0.25</c:v>
                </c:pt>
                <c:pt idx="36">
                  <c:v>-0.15</c:v>
                </c:pt>
                <c:pt idx="37">
                  <c:v>-0.25</c:v>
                </c:pt>
                <c:pt idx="38">
                  <c:v>0.25</c:v>
                </c:pt>
                <c:pt idx="39">
                  <c:v>0.25</c:v>
                </c:pt>
                <c:pt idx="40">
                  <c:v>0.25</c:v>
                </c:pt>
                <c:pt idx="42">
                  <c:v>-0.15</c:v>
                </c:pt>
                <c:pt idx="43">
                  <c:v>-0.25</c:v>
                </c:pt>
                <c:pt idx="44">
                  <c:v>0.25</c:v>
                </c:pt>
                <c:pt idx="45">
                  <c:v>0.25</c:v>
                </c:pt>
                <c:pt idx="46">
                  <c:v>0.25</c:v>
                </c:pt>
              </c:numCache>
            </c:numRef>
          </c:val>
          <c:extLst>
            <c:ext xmlns:c16="http://schemas.microsoft.com/office/drawing/2014/chart" uri="{C3380CC4-5D6E-409C-BE32-E72D297353CC}">
              <c16:uniqueId val="{0000000F-17B2-4813-9FC7-679B14B28ED8}"/>
            </c:ext>
          </c:extLst>
        </c:ser>
        <c:dLbls>
          <c:dLblPos val="outEnd"/>
          <c:showLegendKey val="0"/>
          <c:showVal val="1"/>
          <c:showCatName val="0"/>
          <c:showSerName val="0"/>
          <c:showPercent val="0"/>
          <c:showBubbleSize val="0"/>
        </c:dLbls>
        <c:gapWidth val="20"/>
        <c:axId val="730723656"/>
        <c:axId val="730716112"/>
      </c:barChart>
      <c:catAx>
        <c:axId val="73072365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bg1">
                    <a:lumMod val="50000"/>
                  </a:schemeClr>
                </a:solidFill>
                <a:latin typeface="+mn-lt"/>
                <a:ea typeface="+mn-ea"/>
                <a:cs typeface="+mn-cs"/>
              </a:defRPr>
            </a:pPr>
            <a:endParaRPr lang="en-US"/>
          </a:p>
        </c:txPr>
        <c:crossAx val="730716112"/>
        <c:crosses val="autoZero"/>
        <c:auto val="1"/>
        <c:lblAlgn val="ctr"/>
        <c:lblOffset val="100"/>
        <c:noMultiLvlLbl val="0"/>
      </c:catAx>
      <c:valAx>
        <c:axId val="730716112"/>
        <c:scaling>
          <c:orientation val="minMax"/>
          <c:max val="1"/>
          <c:min val="-0.8"/>
        </c:scaling>
        <c:delete val="0"/>
        <c:axPos val="l"/>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bg1">
                    <a:lumMod val="65000"/>
                  </a:schemeClr>
                </a:solidFill>
                <a:latin typeface="+mn-lt"/>
                <a:ea typeface="+mn-ea"/>
                <a:cs typeface="+mn-cs"/>
              </a:defRPr>
            </a:pPr>
            <a:endParaRPr lang="en-US"/>
          </a:p>
        </c:txPr>
        <c:crossAx val="730723656"/>
        <c:crosses val="autoZero"/>
        <c:crossBetween val="between"/>
        <c:majorUnit val="0.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990513592640629E-3"/>
          <c:y val="0"/>
          <c:w val="0.99800076690879425"/>
          <c:h val="1"/>
        </c:manualLayout>
      </c:layout>
      <c:barChart>
        <c:barDir val="bar"/>
        <c:grouping val="clustered"/>
        <c:varyColors val="0"/>
        <c:ser>
          <c:idx val="0"/>
          <c:order val="0"/>
          <c:tx>
            <c:strRef>
              <c:f>Sheet1!$B$1</c:f>
              <c:strCache>
                <c:ptCount val="1"/>
                <c:pt idx="0">
                  <c:v>Total</c:v>
                </c:pt>
              </c:strCache>
            </c:strRef>
          </c:tx>
          <c:spPr>
            <a:solidFill>
              <a:srgbClr val="7F7F7F"/>
            </a:solidFill>
            <a:ln>
              <a:noFill/>
            </a:ln>
            <a:effectLst/>
          </c:spPr>
          <c:invertIfNegative val="0"/>
          <c:dPt>
            <c:idx val="0"/>
            <c:invertIfNegative val="0"/>
            <c:bubble3D val="0"/>
            <c:spPr>
              <a:solidFill>
                <a:srgbClr val="7F7F7F"/>
              </a:solidFill>
              <a:ln>
                <a:noFill/>
              </a:ln>
              <a:effectLst/>
            </c:spPr>
            <c:extLst>
              <c:ext xmlns:c16="http://schemas.microsoft.com/office/drawing/2014/chart" uri="{C3380CC4-5D6E-409C-BE32-E72D297353CC}">
                <c16:uniqueId val="{00000001-EEF8-4F7B-ABF1-293FD579345F}"/>
              </c:ext>
            </c:extLst>
          </c:dPt>
          <c:dPt>
            <c:idx val="1"/>
            <c:invertIfNegative val="0"/>
            <c:bubble3D val="0"/>
            <c:spPr>
              <a:solidFill>
                <a:srgbClr val="7F7F7F"/>
              </a:solidFill>
              <a:ln>
                <a:noFill/>
              </a:ln>
              <a:effectLst/>
            </c:spPr>
            <c:extLst>
              <c:ext xmlns:c16="http://schemas.microsoft.com/office/drawing/2014/chart" uri="{C3380CC4-5D6E-409C-BE32-E72D297353CC}">
                <c16:uniqueId val="{00000003-EEF8-4F7B-ABF1-293FD579345F}"/>
              </c:ext>
            </c:extLst>
          </c:dPt>
          <c:dPt>
            <c:idx val="2"/>
            <c:invertIfNegative val="0"/>
            <c:bubble3D val="0"/>
            <c:spPr>
              <a:solidFill>
                <a:srgbClr val="7F7F7F"/>
              </a:solidFill>
              <a:ln>
                <a:noFill/>
              </a:ln>
              <a:effectLst/>
            </c:spPr>
            <c:extLst>
              <c:ext xmlns:c16="http://schemas.microsoft.com/office/drawing/2014/chart" uri="{C3380CC4-5D6E-409C-BE32-E72D297353CC}">
                <c16:uniqueId val="{00000005-EEF8-4F7B-ABF1-293FD579345F}"/>
              </c:ext>
            </c:extLst>
          </c:dPt>
          <c:dPt>
            <c:idx val="3"/>
            <c:invertIfNegative val="0"/>
            <c:bubble3D val="0"/>
            <c:spPr>
              <a:solidFill>
                <a:srgbClr val="7F7F7F"/>
              </a:solidFill>
              <a:ln>
                <a:noFill/>
              </a:ln>
              <a:effectLst/>
            </c:spPr>
            <c:extLst>
              <c:ext xmlns:c16="http://schemas.microsoft.com/office/drawing/2014/chart" uri="{C3380CC4-5D6E-409C-BE32-E72D297353CC}">
                <c16:uniqueId val="{00000007-EEF8-4F7B-ABF1-293FD579345F}"/>
              </c:ext>
            </c:extLst>
          </c:dPt>
          <c:dPt>
            <c:idx val="4"/>
            <c:invertIfNegative val="0"/>
            <c:bubble3D val="0"/>
            <c:spPr>
              <a:solidFill>
                <a:srgbClr val="B9C6CF"/>
              </a:solidFill>
              <a:ln>
                <a:noFill/>
              </a:ln>
              <a:effectLst/>
            </c:spPr>
            <c:extLst>
              <c:ext xmlns:c16="http://schemas.microsoft.com/office/drawing/2014/chart" uri="{C3380CC4-5D6E-409C-BE32-E72D297353CC}">
                <c16:uniqueId val="{00000009-EEF8-4F7B-ABF1-293FD579345F}"/>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0%</c:formatCode>
                <c:ptCount val="5"/>
                <c:pt idx="0">
                  <c:v>0.4</c:v>
                </c:pt>
                <c:pt idx="1">
                  <c:v>0.25</c:v>
                </c:pt>
                <c:pt idx="2">
                  <c:v>0.25</c:v>
                </c:pt>
                <c:pt idx="3">
                  <c:v>0.25</c:v>
                </c:pt>
                <c:pt idx="4">
                  <c:v>0.2</c:v>
                </c:pt>
              </c:numCache>
            </c:numRef>
          </c:val>
          <c:extLst>
            <c:ext xmlns:c16="http://schemas.microsoft.com/office/drawing/2014/chart" uri="{C3380CC4-5D6E-409C-BE32-E72D297353CC}">
              <c16:uniqueId val="{0000000A-EEF8-4F7B-ABF1-293FD579345F}"/>
            </c:ext>
          </c:extLst>
        </c:ser>
        <c:dLbls>
          <c:showLegendKey val="0"/>
          <c:showVal val="0"/>
          <c:showCatName val="0"/>
          <c:showSerName val="0"/>
          <c:showPercent val="0"/>
          <c:showBubbleSize val="0"/>
        </c:dLbls>
        <c:gapWidth val="44"/>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990321750175104E-3"/>
          <c:y val="0"/>
          <c:w val="0.99800076690879425"/>
          <c:h val="1"/>
        </c:manualLayout>
      </c:layout>
      <c:barChart>
        <c:barDir val="bar"/>
        <c:grouping val="clustered"/>
        <c:varyColors val="0"/>
        <c:ser>
          <c:idx val="0"/>
          <c:order val="0"/>
          <c:tx>
            <c:strRef>
              <c:f>Sheet1!$B$1</c:f>
              <c:strCache>
                <c:ptCount val="1"/>
                <c:pt idx="0">
                  <c:v>Total</c:v>
                </c:pt>
              </c:strCache>
            </c:strRef>
          </c:tx>
          <c:spPr>
            <a:solidFill>
              <a:srgbClr val="7F7F7F"/>
            </a:solidFill>
            <a:ln>
              <a:noFill/>
            </a:ln>
            <a:effectLst/>
          </c:spPr>
          <c:invertIfNegative val="0"/>
          <c:dPt>
            <c:idx val="0"/>
            <c:invertIfNegative val="0"/>
            <c:bubble3D val="0"/>
            <c:spPr>
              <a:solidFill>
                <a:srgbClr val="7F7F7F"/>
              </a:solidFill>
              <a:ln>
                <a:noFill/>
              </a:ln>
              <a:effectLst/>
            </c:spPr>
            <c:extLst>
              <c:ext xmlns:c16="http://schemas.microsoft.com/office/drawing/2014/chart" uri="{C3380CC4-5D6E-409C-BE32-E72D297353CC}">
                <c16:uniqueId val="{00000001-8466-4F92-8060-B8B4A3D81B00}"/>
              </c:ext>
            </c:extLst>
          </c:dPt>
          <c:dPt>
            <c:idx val="1"/>
            <c:invertIfNegative val="0"/>
            <c:bubble3D val="0"/>
            <c:spPr>
              <a:solidFill>
                <a:srgbClr val="7F7F7F"/>
              </a:solidFill>
              <a:ln>
                <a:noFill/>
              </a:ln>
              <a:effectLst/>
            </c:spPr>
            <c:extLst>
              <c:ext xmlns:c16="http://schemas.microsoft.com/office/drawing/2014/chart" uri="{C3380CC4-5D6E-409C-BE32-E72D297353CC}">
                <c16:uniqueId val="{00000003-8466-4F92-8060-B8B4A3D81B00}"/>
              </c:ext>
            </c:extLst>
          </c:dPt>
          <c:dPt>
            <c:idx val="2"/>
            <c:invertIfNegative val="0"/>
            <c:bubble3D val="0"/>
            <c:spPr>
              <a:solidFill>
                <a:srgbClr val="7F7F7F"/>
              </a:solidFill>
              <a:ln>
                <a:noFill/>
              </a:ln>
              <a:effectLst/>
            </c:spPr>
            <c:extLst>
              <c:ext xmlns:c16="http://schemas.microsoft.com/office/drawing/2014/chart" uri="{C3380CC4-5D6E-409C-BE32-E72D297353CC}">
                <c16:uniqueId val="{00000005-8466-4F92-8060-B8B4A3D81B00}"/>
              </c:ext>
            </c:extLst>
          </c:dPt>
          <c:dPt>
            <c:idx val="3"/>
            <c:invertIfNegative val="0"/>
            <c:bubble3D val="0"/>
            <c:spPr>
              <a:solidFill>
                <a:srgbClr val="7F7F7F"/>
              </a:solidFill>
              <a:ln>
                <a:noFill/>
              </a:ln>
              <a:effectLst/>
            </c:spPr>
            <c:extLst>
              <c:ext xmlns:c16="http://schemas.microsoft.com/office/drawing/2014/chart" uri="{C3380CC4-5D6E-409C-BE32-E72D297353CC}">
                <c16:uniqueId val="{00000007-8466-4F92-8060-B8B4A3D81B00}"/>
              </c:ext>
            </c:extLst>
          </c:dPt>
          <c:dPt>
            <c:idx val="4"/>
            <c:invertIfNegative val="0"/>
            <c:bubble3D val="0"/>
            <c:spPr>
              <a:solidFill>
                <a:srgbClr val="B9C6CF"/>
              </a:solidFill>
              <a:ln>
                <a:noFill/>
              </a:ln>
              <a:effectLst/>
            </c:spPr>
            <c:extLst>
              <c:ext xmlns:c16="http://schemas.microsoft.com/office/drawing/2014/chart" uri="{C3380CC4-5D6E-409C-BE32-E72D297353CC}">
                <c16:uniqueId val="{00000009-8466-4F92-8060-B8B4A3D81B00}"/>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0%</c:formatCode>
                <c:ptCount val="5"/>
                <c:pt idx="0">
                  <c:v>0.4</c:v>
                </c:pt>
                <c:pt idx="1">
                  <c:v>0.25</c:v>
                </c:pt>
                <c:pt idx="2">
                  <c:v>0.25</c:v>
                </c:pt>
                <c:pt idx="3">
                  <c:v>0.25</c:v>
                </c:pt>
                <c:pt idx="4">
                  <c:v>0.2</c:v>
                </c:pt>
              </c:numCache>
            </c:numRef>
          </c:val>
          <c:extLst>
            <c:ext xmlns:c16="http://schemas.microsoft.com/office/drawing/2014/chart" uri="{C3380CC4-5D6E-409C-BE32-E72D297353CC}">
              <c16:uniqueId val="{0000000A-8466-4F92-8060-B8B4A3D81B00}"/>
            </c:ext>
          </c:extLst>
        </c:ser>
        <c:dLbls>
          <c:showLegendKey val="0"/>
          <c:showVal val="0"/>
          <c:showCatName val="0"/>
          <c:showSerName val="0"/>
          <c:showPercent val="0"/>
          <c:showBubbleSize val="0"/>
        </c:dLbls>
        <c:gapWidth val="44"/>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Blad1!$B$1</c:f>
              <c:strCache>
                <c:ptCount val="1"/>
                <c:pt idx="0">
                  <c:v>Reeks 1</c:v>
                </c:pt>
              </c:strCache>
            </c:strRef>
          </c:tx>
          <c:spPr>
            <a:solidFill>
              <a:schemeClr val="bg1">
                <a:lumMod val="65000"/>
              </a:schemeClr>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A5D7-4FC9-98FB-CAB7B91C1FEE}"/>
              </c:ext>
            </c:extLst>
          </c:dPt>
          <c:dPt>
            <c:idx val="1"/>
            <c:invertIfNegative val="0"/>
            <c:bubble3D val="0"/>
            <c:spPr>
              <a:solidFill>
                <a:srgbClr val="EF7D00"/>
              </a:solidFill>
              <a:ln>
                <a:noFill/>
              </a:ln>
              <a:effectLst/>
            </c:spPr>
            <c:extLst>
              <c:ext xmlns:c16="http://schemas.microsoft.com/office/drawing/2014/chart" uri="{C3380CC4-5D6E-409C-BE32-E72D297353CC}">
                <c16:uniqueId val="{00000003-A5D7-4FC9-98FB-CAB7B91C1FEE}"/>
              </c:ext>
            </c:extLst>
          </c:dPt>
          <c:dPt>
            <c:idx val="7"/>
            <c:invertIfNegative val="0"/>
            <c:bubble3D val="0"/>
            <c:spPr>
              <a:solidFill>
                <a:srgbClr val="EF7D00"/>
              </a:solidFill>
              <a:ln>
                <a:noFill/>
              </a:ln>
              <a:effectLst/>
            </c:spPr>
            <c:extLst>
              <c:ext xmlns:c16="http://schemas.microsoft.com/office/drawing/2014/chart" uri="{C3380CC4-5D6E-409C-BE32-E72D297353CC}">
                <c16:uniqueId val="{00000005-A5D7-4FC9-98FB-CAB7B91C1FEE}"/>
              </c:ext>
            </c:extLst>
          </c:dPt>
          <c:dPt>
            <c:idx val="9"/>
            <c:invertIfNegative val="0"/>
            <c:bubble3D val="0"/>
            <c:extLst>
              <c:ext xmlns:c16="http://schemas.microsoft.com/office/drawing/2014/chart" uri="{C3380CC4-5D6E-409C-BE32-E72D297353CC}">
                <c16:uniqueId val="{00000006-A5D7-4FC9-98FB-CAB7B91C1FEE}"/>
              </c:ext>
            </c:extLst>
          </c:dPt>
          <c:dPt>
            <c:idx val="11"/>
            <c:invertIfNegative val="0"/>
            <c:bubble3D val="0"/>
            <c:spPr>
              <a:solidFill>
                <a:srgbClr val="EF7D00"/>
              </a:solidFill>
              <a:ln>
                <a:noFill/>
              </a:ln>
              <a:effectLst/>
            </c:spPr>
            <c:extLst>
              <c:ext xmlns:c16="http://schemas.microsoft.com/office/drawing/2014/chart" uri="{C3380CC4-5D6E-409C-BE32-E72D297353CC}">
                <c16:uniqueId val="{00000008-A5D7-4FC9-98FB-CAB7B91C1FEE}"/>
              </c:ext>
            </c:extLst>
          </c:dPt>
          <c:dPt>
            <c:idx val="16"/>
            <c:invertIfNegative val="0"/>
            <c:bubble3D val="0"/>
            <c:spPr>
              <a:solidFill>
                <a:srgbClr val="EF7D00"/>
              </a:solidFill>
              <a:ln>
                <a:noFill/>
              </a:ln>
              <a:effectLst/>
            </c:spPr>
            <c:extLst>
              <c:ext xmlns:c16="http://schemas.microsoft.com/office/drawing/2014/chart" uri="{C3380CC4-5D6E-409C-BE32-E72D297353CC}">
                <c16:uniqueId val="{0000000A-A5D7-4FC9-98FB-CAB7B91C1FEE}"/>
              </c:ext>
            </c:extLst>
          </c:dPt>
          <c:dPt>
            <c:idx val="18"/>
            <c:invertIfNegative val="0"/>
            <c:bubble3D val="0"/>
            <c:spPr>
              <a:solidFill>
                <a:srgbClr val="A6A6A6"/>
              </a:solidFill>
              <a:ln>
                <a:noFill/>
              </a:ln>
              <a:effectLst/>
            </c:spPr>
            <c:extLst>
              <c:ext xmlns:c16="http://schemas.microsoft.com/office/drawing/2014/chart" uri="{C3380CC4-5D6E-409C-BE32-E72D297353CC}">
                <c16:uniqueId val="{0000000C-A5D7-4FC9-98FB-CAB7B91C1FEE}"/>
              </c:ext>
            </c:extLst>
          </c:dPt>
          <c:dPt>
            <c:idx val="22"/>
            <c:invertIfNegative val="0"/>
            <c:bubble3D val="0"/>
            <c:extLst>
              <c:ext xmlns:c16="http://schemas.microsoft.com/office/drawing/2014/chart" uri="{C3380CC4-5D6E-409C-BE32-E72D297353CC}">
                <c16:uniqueId val="{0000000D-A5D7-4FC9-98FB-CAB7B91C1FEE}"/>
              </c:ext>
            </c:extLst>
          </c:dPt>
          <c:dLbls>
            <c:dLbl>
              <c:idx val="7"/>
              <c:spPr>
                <a:noFill/>
                <a:ln>
                  <a:noFill/>
                </a:ln>
                <a:effectLst/>
              </c:spPr>
              <c:txPr>
                <a:bodyPr rot="0" spcFirstLastPara="1" vertOverflow="ellipsis" vert="horz" wrap="square" lIns="0" tIns="19050" rIns="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5-A5D7-4FC9-98FB-CAB7B91C1FEE}"/>
                </c:ext>
              </c:extLst>
            </c:dLbl>
            <c:dLbl>
              <c:idx val="11"/>
              <c:spPr>
                <a:noFill/>
                <a:ln>
                  <a:noFill/>
                </a:ln>
                <a:effectLst/>
              </c:spPr>
              <c:txPr>
                <a:bodyPr rot="0" spcFirstLastPara="1" vertOverflow="ellipsis" vert="horz" wrap="square" lIns="0" tIns="19050" rIns="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8-A5D7-4FC9-98FB-CAB7B91C1FEE}"/>
                </c:ext>
              </c:extLst>
            </c:dLbl>
            <c:dLbl>
              <c:idx val="16"/>
              <c:spPr>
                <a:noFill/>
                <a:ln>
                  <a:noFill/>
                </a:ln>
                <a:effectLst/>
              </c:spPr>
              <c:txPr>
                <a:bodyPr rot="0" spcFirstLastPara="1" vertOverflow="ellipsis" vert="horz" wrap="square" lIns="0" tIns="19050" rIns="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A-A5D7-4FC9-98FB-CAB7B91C1FEE}"/>
                </c:ext>
              </c:extLst>
            </c:dLbl>
            <c:spPr>
              <a:noFill/>
              <a:ln>
                <a:noFill/>
              </a:ln>
              <a:effectLst/>
            </c:spPr>
            <c:txPr>
              <a:bodyPr rot="0" spcFirstLastPara="1" vertOverflow="ellipsis" vert="horz" wrap="square" lIns="0" tIns="19050" rIns="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Categorie 1</c:v>
                </c:pt>
                <c:pt idx="1">
                  <c:v>Categorie 2</c:v>
                </c:pt>
              </c:strCache>
            </c:strRef>
          </c:cat>
          <c:val>
            <c:numRef>
              <c:f>Blad1!$B$2:$B$3</c:f>
              <c:numCache>
                <c:formatCode>0%</c:formatCode>
                <c:ptCount val="2"/>
                <c:pt idx="0">
                  <c:v>0.6</c:v>
                </c:pt>
                <c:pt idx="1">
                  <c:v>0.9</c:v>
                </c:pt>
              </c:numCache>
            </c:numRef>
          </c:val>
          <c:extLst>
            <c:ext xmlns:c16="http://schemas.microsoft.com/office/drawing/2014/chart" uri="{C3380CC4-5D6E-409C-BE32-E72D297353CC}">
              <c16:uniqueId val="{0000000E-A5D7-4FC9-98FB-CAB7B91C1FEE}"/>
            </c:ext>
          </c:extLst>
        </c:ser>
        <c:dLbls>
          <c:showLegendKey val="0"/>
          <c:showVal val="0"/>
          <c:showCatName val="0"/>
          <c:showSerName val="0"/>
          <c:showPercent val="0"/>
          <c:showBubbleSize val="0"/>
        </c:dLbls>
        <c:gapWidth val="10"/>
        <c:overlap val="-27"/>
        <c:axId val="756493672"/>
        <c:axId val="756492360"/>
      </c:barChart>
      <c:catAx>
        <c:axId val="756493672"/>
        <c:scaling>
          <c:orientation val="minMax"/>
        </c:scaling>
        <c:delete val="1"/>
        <c:axPos val="b"/>
        <c:numFmt formatCode="General" sourceLinked="1"/>
        <c:majorTickMark val="out"/>
        <c:minorTickMark val="none"/>
        <c:tickLblPos val="nextTo"/>
        <c:crossAx val="756492360"/>
        <c:crosses val="autoZero"/>
        <c:auto val="1"/>
        <c:lblAlgn val="ctr"/>
        <c:lblOffset val="100"/>
        <c:noMultiLvlLbl val="0"/>
      </c:catAx>
      <c:valAx>
        <c:axId val="756492360"/>
        <c:scaling>
          <c:orientation val="minMax"/>
          <c:max val="1"/>
          <c:min val="0"/>
        </c:scaling>
        <c:delete val="1"/>
        <c:axPos val="l"/>
        <c:numFmt formatCode="0%" sourceLinked="1"/>
        <c:majorTickMark val="out"/>
        <c:minorTickMark val="none"/>
        <c:tickLblPos val="nextTo"/>
        <c:crossAx val="75649367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Blad1!$B$1</c:f>
              <c:strCache>
                <c:ptCount val="1"/>
                <c:pt idx="0">
                  <c:v>Reeks 1</c:v>
                </c:pt>
              </c:strCache>
            </c:strRef>
          </c:tx>
          <c:spPr>
            <a:solidFill>
              <a:schemeClr val="bg1">
                <a:lumMod val="65000"/>
              </a:schemeClr>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7BAA-4629-999C-A1F4C56B5AD6}"/>
              </c:ext>
            </c:extLst>
          </c:dPt>
          <c:dPt>
            <c:idx val="1"/>
            <c:invertIfNegative val="0"/>
            <c:bubble3D val="0"/>
            <c:spPr>
              <a:solidFill>
                <a:srgbClr val="EF7D00"/>
              </a:solidFill>
              <a:ln>
                <a:noFill/>
              </a:ln>
              <a:effectLst/>
            </c:spPr>
            <c:extLst>
              <c:ext xmlns:c16="http://schemas.microsoft.com/office/drawing/2014/chart" uri="{C3380CC4-5D6E-409C-BE32-E72D297353CC}">
                <c16:uniqueId val="{00000003-7BAA-4629-999C-A1F4C56B5AD6}"/>
              </c:ext>
            </c:extLst>
          </c:dPt>
          <c:dPt>
            <c:idx val="7"/>
            <c:invertIfNegative val="0"/>
            <c:bubble3D val="0"/>
            <c:spPr>
              <a:solidFill>
                <a:srgbClr val="EF7D00"/>
              </a:solidFill>
              <a:ln>
                <a:noFill/>
              </a:ln>
              <a:effectLst/>
            </c:spPr>
            <c:extLst>
              <c:ext xmlns:c16="http://schemas.microsoft.com/office/drawing/2014/chart" uri="{C3380CC4-5D6E-409C-BE32-E72D297353CC}">
                <c16:uniqueId val="{00000005-7BAA-4629-999C-A1F4C56B5AD6}"/>
              </c:ext>
            </c:extLst>
          </c:dPt>
          <c:dPt>
            <c:idx val="9"/>
            <c:invertIfNegative val="0"/>
            <c:bubble3D val="0"/>
            <c:extLst>
              <c:ext xmlns:c16="http://schemas.microsoft.com/office/drawing/2014/chart" uri="{C3380CC4-5D6E-409C-BE32-E72D297353CC}">
                <c16:uniqueId val="{00000006-7BAA-4629-999C-A1F4C56B5AD6}"/>
              </c:ext>
            </c:extLst>
          </c:dPt>
          <c:dPt>
            <c:idx val="11"/>
            <c:invertIfNegative val="0"/>
            <c:bubble3D val="0"/>
            <c:spPr>
              <a:solidFill>
                <a:srgbClr val="EF7D00"/>
              </a:solidFill>
              <a:ln>
                <a:noFill/>
              </a:ln>
              <a:effectLst/>
            </c:spPr>
            <c:extLst>
              <c:ext xmlns:c16="http://schemas.microsoft.com/office/drawing/2014/chart" uri="{C3380CC4-5D6E-409C-BE32-E72D297353CC}">
                <c16:uniqueId val="{00000008-7BAA-4629-999C-A1F4C56B5AD6}"/>
              </c:ext>
            </c:extLst>
          </c:dPt>
          <c:dPt>
            <c:idx val="16"/>
            <c:invertIfNegative val="0"/>
            <c:bubble3D val="0"/>
            <c:spPr>
              <a:solidFill>
                <a:srgbClr val="EF7D00"/>
              </a:solidFill>
              <a:ln>
                <a:noFill/>
              </a:ln>
              <a:effectLst/>
            </c:spPr>
            <c:extLst>
              <c:ext xmlns:c16="http://schemas.microsoft.com/office/drawing/2014/chart" uri="{C3380CC4-5D6E-409C-BE32-E72D297353CC}">
                <c16:uniqueId val="{0000000A-7BAA-4629-999C-A1F4C56B5AD6}"/>
              </c:ext>
            </c:extLst>
          </c:dPt>
          <c:dPt>
            <c:idx val="18"/>
            <c:invertIfNegative val="0"/>
            <c:bubble3D val="0"/>
            <c:spPr>
              <a:solidFill>
                <a:srgbClr val="A6A6A6"/>
              </a:solidFill>
              <a:ln>
                <a:noFill/>
              </a:ln>
              <a:effectLst/>
            </c:spPr>
            <c:extLst>
              <c:ext xmlns:c16="http://schemas.microsoft.com/office/drawing/2014/chart" uri="{C3380CC4-5D6E-409C-BE32-E72D297353CC}">
                <c16:uniqueId val="{0000000C-7BAA-4629-999C-A1F4C56B5AD6}"/>
              </c:ext>
            </c:extLst>
          </c:dPt>
          <c:dPt>
            <c:idx val="22"/>
            <c:invertIfNegative val="0"/>
            <c:bubble3D val="0"/>
            <c:extLst>
              <c:ext xmlns:c16="http://schemas.microsoft.com/office/drawing/2014/chart" uri="{C3380CC4-5D6E-409C-BE32-E72D297353CC}">
                <c16:uniqueId val="{0000000D-7BAA-4629-999C-A1F4C56B5AD6}"/>
              </c:ext>
            </c:extLst>
          </c:dPt>
          <c:dLbls>
            <c:dLbl>
              <c:idx val="7"/>
              <c:spPr>
                <a:noFill/>
                <a:ln>
                  <a:noFill/>
                </a:ln>
                <a:effectLst/>
              </c:spPr>
              <c:txPr>
                <a:bodyPr rot="0" spcFirstLastPara="1" vertOverflow="ellipsis" vert="horz" wrap="square" lIns="0" tIns="19050" rIns="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5-7BAA-4629-999C-A1F4C56B5AD6}"/>
                </c:ext>
              </c:extLst>
            </c:dLbl>
            <c:dLbl>
              <c:idx val="11"/>
              <c:spPr>
                <a:noFill/>
                <a:ln>
                  <a:noFill/>
                </a:ln>
                <a:effectLst/>
              </c:spPr>
              <c:txPr>
                <a:bodyPr rot="0" spcFirstLastPara="1" vertOverflow="ellipsis" vert="horz" wrap="square" lIns="0" tIns="19050" rIns="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8-7BAA-4629-999C-A1F4C56B5AD6}"/>
                </c:ext>
              </c:extLst>
            </c:dLbl>
            <c:dLbl>
              <c:idx val="16"/>
              <c:spPr>
                <a:noFill/>
                <a:ln>
                  <a:noFill/>
                </a:ln>
                <a:effectLst/>
              </c:spPr>
              <c:txPr>
                <a:bodyPr rot="0" spcFirstLastPara="1" vertOverflow="ellipsis" vert="horz" wrap="square" lIns="0" tIns="19050" rIns="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A-7BAA-4629-999C-A1F4C56B5AD6}"/>
                </c:ext>
              </c:extLst>
            </c:dLbl>
            <c:spPr>
              <a:noFill/>
              <a:ln>
                <a:noFill/>
              </a:ln>
              <a:effectLst/>
            </c:spPr>
            <c:txPr>
              <a:bodyPr rot="0" spcFirstLastPara="1" vertOverflow="ellipsis" vert="horz" wrap="square" lIns="0" tIns="19050" rIns="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Categorie 1</c:v>
                </c:pt>
                <c:pt idx="1">
                  <c:v>Categorie 2</c:v>
                </c:pt>
              </c:strCache>
            </c:strRef>
          </c:cat>
          <c:val>
            <c:numRef>
              <c:f>Blad1!$B$2:$B$3</c:f>
              <c:numCache>
                <c:formatCode>0%</c:formatCode>
                <c:ptCount val="2"/>
                <c:pt idx="0">
                  <c:v>0.6</c:v>
                </c:pt>
                <c:pt idx="1">
                  <c:v>0.9</c:v>
                </c:pt>
              </c:numCache>
            </c:numRef>
          </c:val>
          <c:extLst>
            <c:ext xmlns:c16="http://schemas.microsoft.com/office/drawing/2014/chart" uri="{C3380CC4-5D6E-409C-BE32-E72D297353CC}">
              <c16:uniqueId val="{0000000E-7BAA-4629-999C-A1F4C56B5AD6}"/>
            </c:ext>
          </c:extLst>
        </c:ser>
        <c:dLbls>
          <c:showLegendKey val="0"/>
          <c:showVal val="0"/>
          <c:showCatName val="0"/>
          <c:showSerName val="0"/>
          <c:showPercent val="0"/>
          <c:showBubbleSize val="0"/>
        </c:dLbls>
        <c:gapWidth val="10"/>
        <c:overlap val="-27"/>
        <c:axId val="756493672"/>
        <c:axId val="756492360"/>
      </c:barChart>
      <c:catAx>
        <c:axId val="756493672"/>
        <c:scaling>
          <c:orientation val="minMax"/>
        </c:scaling>
        <c:delete val="1"/>
        <c:axPos val="b"/>
        <c:numFmt formatCode="General" sourceLinked="1"/>
        <c:majorTickMark val="out"/>
        <c:minorTickMark val="none"/>
        <c:tickLblPos val="nextTo"/>
        <c:crossAx val="756492360"/>
        <c:crosses val="autoZero"/>
        <c:auto val="1"/>
        <c:lblAlgn val="ctr"/>
        <c:lblOffset val="100"/>
        <c:noMultiLvlLbl val="0"/>
      </c:catAx>
      <c:valAx>
        <c:axId val="756492360"/>
        <c:scaling>
          <c:orientation val="minMax"/>
          <c:max val="1"/>
          <c:min val="0"/>
        </c:scaling>
        <c:delete val="1"/>
        <c:axPos val="l"/>
        <c:numFmt formatCode="0%" sourceLinked="1"/>
        <c:majorTickMark val="out"/>
        <c:minorTickMark val="none"/>
        <c:tickLblPos val="nextTo"/>
        <c:crossAx val="75649367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Blad1!$B$1</c:f>
              <c:strCache>
                <c:ptCount val="1"/>
                <c:pt idx="0">
                  <c:v>Reeks 1</c:v>
                </c:pt>
              </c:strCache>
            </c:strRef>
          </c:tx>
          <c:spPr>
            <a:solidFill>
              <a:schemeClr val="bg1">
                <a:lumMod val="65000"/>
              </a:schemeClr>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CF79-4227-849D-E42145FC712E}"/>
              </c:ext>
            </c:extLst>
          </c:dPt>
          <c:dPt>
            <c:idx val="1"/>
            <c:invertIfNegative val="0"/>
            <c:bubble3D val="0"/>
            <c:spPr>
              <a:solidFill>
                <a:srgbClr val="EF7D00"/>
              </a:solidFill>
              <a:ln>
                <a:noFill/>
              </a:ln>
              <a:effectLst/>
            </c:spPr>
            <c:extLst>
              <c:ext xmlns:c16="http://schemas.microsoft.com/office/drawing/2014/chart" uri="{C3380CC4-5D6E-409C-BE32-E72D297353CC}">
                <c16:uniqueId val="{00000003-CF79-4227-849D-E42145FC712E}"/>
              </c:ext>
            </c:extLst>
          </c:dPt>
          <c:dPt>
            <c:idx val="7"/>
            <c:invertIfNegative val="0"/>
            <c:bubble3D val="0"/>
            <c:spPr>
              <a:solidFill>
                <a:srgbClr val="EF7D00"/>
              </a:solidFill>
              <a:ln>
                <a:noFill/>
              </a:ln>
              <a:effectLst/>
            </c:spPr>
            <c:extLst>
              <c:ext xmlns:c16="http://schemas.microsoft.com/office/drawing/2014/chart" uri="{C3380CC4-5D6E-409C-BE32-E72D297353CC}">
                <c16:uniqueId val="{00000005-CF79-4227-849D-E42145FC712E}"/>
              </c:ext>
            </c:extLst>
          </c:dPt>
          <c:dPt>
            <c:idx val="9"/>
            <c:invertIfNegative val="0"/>
            <c:bubble3D val="0"/>
            <c:extLst>
              <c:ext xmlns:c16="http://schemas.microsoft.com/office/drawing/2014/chart" uri="{C3380CC4-5D6E-409C-BE32-E72D297353CC}">
                <c16:uniqueId val="{00000006-CF79-4227-849D-E42145FC712E}"/>
              </c:ext>
            </c:extLst>
          </c:dPt>
          <c:dPt>
            <c:idx val="11"/>
            <c:invertIfNegative val="0"/>
            <c:bubble3D val="0"/>
            <c:spPr>
              <a:solidFill>
                <a:srgbClr val="EF7D00"/>
              </a:solidFill>
              <a:ln>
                <a:noFill/>
              </a:ln>
              <a:effectLst/>
            </c:spPr>
            <c:extLst>
              <c:ext xmlns:c16="http://schemas.microsoft.com/office/drawing/2014/chart" uri="{C3380CC4-5D6E-409C-BE32-E72D297353CC}">
                <c16:uniqueId val="{00000008-CF79-4227-849D-E42145FC712E}"/>
              </c:ext>
            </c:extLst>
          </c:dPt>
          <c:dPt>
            <c:idx val="16"/>
            <c:invertIfNegative val="0"/>
            <c:bubble3D val="0"/>
            <c:spPr>
              <a:solidFill>
                <a:srgbClr val="EF7D00"/>
              </a:solidFill>
              <a:ln>
                <a:noFill/>
              </a:ln>
              <a:effectLst/>
            </c:spPr>
            <c:extLst>
              <c:ext xmlns:c16="http://schemas.microsoft.com/office/drawing/2014/chart" uri="{C3380CC4-5D6E-409C-BE32-E72D297353CC}">
                <c16:uniqueId val="{0000000A-CF79-4227-849D-E42145FC712E}"/>
              </c:ext>
            </c:extLst>
          </c:dPt>
          <c:dPt>
            <c:idx val="18"/>
            <c:invertIfNegative val="0"/>
            <c:bubble3D val="0"/>
            <c:spPr>
              <a:solidFill>
                <a:srgbClr val="A6A6A6"/>
              </a:solidFill>
              <a:ln>
                <a:noFill/>
              </a:ln>
              <a:effectLst/>
            </c:spPr>
            <c:extLst>
              <c:ext xmlns:c16="http://schemas.microsoft.com/office/drawing/2014/chart" uri="{C3380CC4-5D6E-409C-BE32-E72D297353CC}">
                <c16:uniqueId val="{0000000C-CF79-4227-849D-E42145FC712E}"/>
              </c:ext>
            </c:extLst>
          </c:dPt>
          <c:dPt>
            <c:idx val="22"/>
            <c:invertIfNegative val="0"/>
            <c:bubble3D val="0"/>
            <c:extLst>
              <c:ext xmlns:c16="http://schemas.microsoft.com/office/drawing/2014/chart" uri="{C3380CC4-5D6E-409C-BE32-E72D297353CC}">
                <c16:uniqueId val="{0000000D-CF79-4227-849D-E42145FC712E}"/>
              </c:ext>
            </c:extLst>
          </c:dPt>
          <c:dLbls>
            <c:dLbl>
              <c:idx val="7"/>
              <c:spPr>
                <a:noFill/>
                <a:ln>
                  <a:noFill/>
                </a:ln>
                <a:effectLst/>
              </c:spPr>
              <c:txPr>
                <a:bodyPr rot="0" spcFirstLastPara="1" vertOverflow="ellipsis" vert="horz" wrap="square" lIns="0" tIns="19050" rIns="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5-CF79-4227-849D-E42145FC712E}"/>
                </c:ext>
              </c:extLst>
            </c:dLbl>
            <c:dLbl>
              <c:idx val="11"/>
              <c:spPr>
                <a:noFill/>
                <a:ln>
                  <a:noFill/>
                </a:ln>
                <a:effectLst/>
              </c:spPr>
              <c:txPr>
                <a:bodyPr rot="0" spcFirstLastPara="1" vertOverflow="ellipsis" vert="horz" wrap="square" lIns="0" tIns="19050" rIns="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8-CF79-4227-849D-E42145FC712E}"/>
                </c:ext>
              </c:extLst>
            </c:dLbl>
            <c:dLbl>
              <c:idx val="16"/>
              <c:spPr>
                <a:noFill/>
                <a:ln>
                  <a:noFill/>
                </a:ln>
                <a:effectLst/>
              </c:spPr>
              <c:txPr>
                <a:bodyPr rot="0" spcFirstLastPara="1" vertOverflow="ellipsis" vert="horz" wrap="square" lIns="0" tIns="19050" rIns="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A-CF79-4227-849D-E42145FC712E}"/>
                </c:ext>
              </c:extLst>
            </c:dLbl>
            <c:spPr>
              <a:noFill/>
              <a:ln>
                <a:noFill/>
              </a:ln>
              <a:effectLst/>
            </c:spPr>
            <c:txPr>
              <a:bodyPr rot="0" spcFirstLastPara="1" vertOverflow="ellipsis" vert="horz" wrap="square" lIns="0" tIns="19050" rIns="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Categorie 1</c:v>
                </c:pt>
                <c:pt idx="1">
                  <c:v>Categorie 2</c:v>
                </c:pt>
              </c:strCache>
            </c:strRef>
          </c:cat>
          <c:val>
            <c:numRef>
              <c:f>Blad1!$B$2:$B$3</c:f>
              <c:numCache>
                <c:formatCode>0%</c:formatCode>
                <c:ptCount val="2"/>
                <c:pt idx="0">
                  <c:v>0.6</c:v>
                </c:pt>
                <c:pt idx="1">
                  <c:v>0.9</c:v>
                </c:pt>
              </c:numCache>
            </c:numRef>
          </c:val>
          <c:extLst>
            <c:ext xmlns:c16="http://schemas.microsoft.com/office/drawing/2014/chart" uri="{C3380CC4-5D6E-409C-BE32-E72D297353CC}">
              <c16:uniqueId val="{0000000E-CF79-4227-849D-E42145FC712E}"/>
            </c:ext>
          </c:extLst>
        </c:ser>
        <c:dLbls>
          <c:showLegendKey val="0"/>
          <c:showVal val="0"/>
          <c:showCatName val="0"/>
          <c:showSerName val="0"/>
          <c:showPercent val="0"/>
          <c:showBubbleSize val="0"/>
        </c:dLbls>
        <c:gapWidth val="10"/>
        <c:overlap val="-27"/>
        <c:axId val="756493672"/>
        <c:axId val="756492360"/>
      </c:barChart>
      <c:catAx>
        <c:axId val="756493672"/>
        <c:scaling>
          <c:orientation val="minMax"/>
        </c:scaling>
        <c:delete val="1"/>
        <c:axPos val="b"/>
        <c:numFmt formatCode="General" sourceLinked="1"/>
        <c:majorTickMark val="out"/>
        <c:minorTickMark val="none"/>
        <c:tickLblPos val="nextTo"/>
        <c:crossAx val="756492360"/>
        <c:crosses val="autoZero"/>
        <c:auto val="1"/>
        <c:lblAlgn val="ctr"/>
        <c:lblOffset val="100"/>
        <c:noMultiLvlLbl val="0"/>
      </c:catAx>
      <c:valAx>
        <c:axId val="756492360"/>
        <c:scaling>
          <c:orientation val="minMax"/>
          <c:max val="1"/>
          <c:min val="0"/>
        </c:scaling>
        <c:delete val="1"/>
        <c:axPos val="l"/>
        <c:numFmt formatCode="0%" sourceLinked="1"/>
        <c:majorTickMark val="out"/>
        <c:minorTickMark val="none"/>
        <c:tickLblPos val="nextTo"/>
        <c:crossAx val="75649367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Blad1!$B$1</c:f>
              <c:strCache>
                <c:ptCount val="1"/>
                <c:pt idx="0">
                  <c:v>Reeks 1</c:v>
                </c:pt>
              </c:strCache>
            </c:strRef>
          </c:tx>
          <c:spPr>
            <a:solidFill>
              <a:schemeClr val="bg1">
                <a:lumMod val="65000"/>
              </a:schemeClr>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9855-4CA4-A663-9B890B1B4133}"/>
              </c:ext>
            </c:extLst>
          </c:dPt>
          <c:dPt>
            <c:idx val="1"/>
            <c:invertIfNegative val="0"/>
            <c:bubble3D val="0"/>
            <c:spPr>
              <a:solidFill>
                <a:srgbClr val="EF7D00"/>
              </a:solidFill>
              <a:ln>
                <a:noFill/>
              </a:ln>
              <a:effectLst/>
            </c:spPr>
            <c:extLst>
              <c:ext xmlns:c16="http://schemas.microsoft.com/office/drawing/2014/chart" uri="{C3380CC4-5D6E-409C-BE32-E72D297353CC}">
                <c16:uniqueId val="{00000003-9855-4CA4-A663-9B890B1B4133}"/>
              </c:ext>
            </c:extLst>
          </c:dPt>
          <c:dPt>
            <c:idx val="7"/>
            <c:invertIfNegative val="0"/>
            <c:bubble3D val="0"/>
            <c:spPr>
              <a:solidFill>
                <a:srgbClr val="EF7D00"/>
              </a:solidFill>
              <a:ln>
                <a:noFill/>
              </a:ln>
              <a:effectLst/>
            </c:spPr>
            <c:extLst>
              <c:ext xmlns:c16="http://schemas.microsoft.com/office/drawing/2014/chart" uri="{C3380CC4-5D6E-409C-BE32-E72D297353CC}">
                <c16:uniqueId val="{00000005-9855-4CA4-A663-9B890B1B4133}"/>
              </c:ext>
            </c:extLst>
          </c:dPt>
          <c:dPt>
            <c:idx val="9"/>
            <c:invertIfNegative val="0"/>
            <c:bubble3D val="0"/>
            <c:extLst>
              <c:ext xmlns:c16="http://schemas.microsoft.com/office/drawing/2014/chart" uri="{C3380CC4-5D6E-409C-BE32-E72D297353CC}">
                <c16:uniqueId val="{00000006-9855-4CA4-A663-9B890B1B4133}"/>
              </c:ext>
            </c:extLst>
          </c:dPt>
          <c:dPt>
            <c:idx val="11"/>
            <c:invertIfNegative val="0"/>
            <c:bubble3D val="0"/>
            <c:spPr>
              <a:solidFill>
                <a:srgbClr val="EF7D00"/>
              </a:solidFill>
              <a:ln>
                <a:noFill/>
              </a:ln>
              <a:effectLst/>
            </c:spPr>
            <c:extLst>
              <c:ext xmlns:c16="http://schemas.microsoft.com/office/drawing/2014/chart" uri="{C3380CC4-5D6E-409C-BE32-E72D297353CC}">
                <c16:uniqueId val="{00000008-9855-4CA4-A663-9B890B1B4133}"/>
              </c:ext>
            </c:extLst>
          </c:dPt>
          <c:dPt>
            <c:idx val="16"/>
            <c:invertIfNegative val="0"/>
            <c:bubble3D val="0"/>
            <c:spPr>
              <a:solidFill>
                <a:srgbClr val="EF7D00"/>
              </a:solidFill>
              <a:ln>
                <a:noFill/>
              </a:ln>
              <a:effectLst/>
            </c:spPr>
            <c:extLst>
              <c:ext xmlns:c16="http://schemas.microsoft.com/office/drawing/2014/chart" uri="{C3380CC4-5D6E-409C-BE32-E72D297353CC}">
                <c16:uniqueId val="{0000000A-9855-4CA4-A663-9B890B1B4133}"/>
              </c:ext>
            </c:extLst>
          </c:dPt>
          <c:dPt>
            <c:idx val="18"/>
            <c:invertIfNegative val="0"/>
            <c:bubble3D val="0"/>
            <c:spPr>
              <a:solidFill>
                <a:srgbClr val="A6A6A6"/>
              </a:solidFill>
              <a:ln>
                <a:noFill/>
              </a:ln>
              <a:effectLst/>
            </c:spPr>
            <c:extLst>
              <c:ext xmlns:c16="http://schemas.microsoft.com/office/drawing/2014/chart" uri="{C3380CC4-5D6E-409C-BE32-E72D297353CC}">
                <c16:uniqueId val="{0000000C-9855-4CA4-A663-9B890B1B4133}"/>
              </c:ext>
            </c:extLst>
          </c:dPt>
          <c:dPt>
            <c:idx val="22"/>
            <c:invertIfNegative val="0"/>
            <c:bubble3D val="0"/>
            <c:extLst>
              <c:ext xmlns:c16="http://schemas.microsoft.com/office/drawing/2014/chart" uri="{C3380CC4-5D6E-409C-BE32-E72D297353CC}">
                <c16:uniqueId val="{0000000D-9855-4CA4-A663-9B890B1B4133}"/>
              </c:ext>
            </c:extLst>
          </c:dPt>
          <c:dLbls>
            <c:dLbl>
              <c:idx val="7"/>
              <c:spPr>
                <a:noFill/>
                <a:ln>
                  <a:noFill/>
                </a:ln>
                <a:effectLst/>
              </c:spPr>
              <c:txPr>
                <a:bodyPr rot="0" spcFirstLastPara="1" vertOverflow="ellipsis" vert="horz" wrap="square" lIns="0" tIns="19050" rIns="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5-9855-4CA4-A663-9B890B1B4133}"/>
                </c:ext>
              </c:extLst>
            </c:dLbl>
            <c:dLbl>
              <c:idx val="11"/>
              <c:spPr>
                <a:noFill/>
                <a:ln>
                  <a:noFill/>
                </a:ln>
                <a:effectLst/>
              </c:spPr>
              <c:txPr>
                <a:bodyPr rot="0" spcFirstLastPara="1" vertOverflow="ellipsis" vert="horz" wrap="square" lIns="0" tIns="19050" rIns="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8-9855-4CA4-A663-9B890B1B4133}"/>
                </c:ext>
              </c:extLst>
            </c:dLbl>
            <c:dLbl>
              <c:idx val="16"/>
              <c:spPr>
                <a:noFill/>
                <a:ln>
                  <a:noFill/>
                </a:ln>
                <a:effectLst/>
              </c:spPr>
              <c:txPr>
                <a:bodyPr rot="0" spcFirstLastPara="1" vertOverflow="ellipsis" vert="horz" wrap="square" lIns="0" tIns="19050" rIns="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A-9855-4CA4-A663-9B890B1B4133}"/>
                </c:ext>
              </c:extLst>
            </c:dLbl>
            <c:spPr>
              <a:noFill/>
              <a:ln>
                <a:noFill/>
              </a:ln>
              <a:effectLst/>
            </c:spPr>
            <c:txPr>
              <a:bodyPr rot="0" spcFirstLastPara="1" vertOverflow="ellipsis" vert="horz" wrap="square" lIns="0" tIns="19050" rIns="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Categorie 1</c:v>
                </c:pt>
                <c:pt idx="1">
                  <c:v>Categorie 2</c:v>
                </c:pt>
              </c:strCache>
            </c:strRef>
          </c:cat>
          <c:val>
            <c:numRef>
              <c:f>Blad1!$B$2:$B$3</c:f>
              <c:numCache>
                <c:formatCode>0%</c:formatCode>
                <c:ptCount val="2"/>
                <c:pt idx="0">
                  <c:v>0.6</c:v>
                </c:pt>
                <c:pt idx="1">
                  <c:v>0.9</c:v>
                </c:pt>
              </c:numCache>
            </c:numRef>
          </c:val>
          <c:extLst>
            <c:ext xmlns:c16="http://schemas.microsoft.com/office/drawing/2014/chart" uri="{C3380CC4-5D6E-409C-BE32-E72D297353CC}">
              <c16:uniqueId val="{0000000E-9855-4CA4-A663-9B890B1B4133}"/>
            </c:ext>
          </c:extLst>
        </c:ser>
        <c:dLbls>
          <c:showLegendKey val="0"/>
          <c:showVal val="0"/>
          <c:showCatName val="0"/>
          <c:showSerName val="0"/>
          <c:showPercent val="0"/>
          <c:showBubbleSize val="0"/>
        </c:dLbls>
        <c:gapWidth val="10"/>
        <c:overlap val="-27"/>
        <c:axId val="756493672"/>
        <c:axId val="756492360"/>
      </c:barChart>
      <c:catAx>
        <c:axId val="756493672"/>
        <c:scaling>
          <c:orientation val="minMax"/>
        </c:scaling>
        <c:delete val="1"/>
        <c:axPos val="b"/>
        <c:numFmt formatCode="General" sourceLinked="1"/>
        <c:majorTickMark val="out"/>
        <c:minorTickMark val="none"/>
        <c:tickLblPos val="nextTo"/>
        <c:crossAx val="756492360"/>
        <c:crosses val="autoZero"/>
        <c:auto val="1"/>
        <c:lblAlgn val="ctr"/>
        <c:lblOffset val="100"/>
        <c:noMultiLvlLbl val="0"/>
      </c:catAx>
      <c:valAx>
        <c:axId val="756492360"/>
        <c:scaling>
          <c:orientation val="minMax"/>
          <c:max val="1"/>
          <c:min val="0"/>
        </c:scaling>
        <c:delete val="1"/>
        <c:axPos val="l"/>
        <c:numFmt formatCode="0%" sourceLinked="1"/>
        <c:majorTickMark val="out"/>
        <c:minorTickMark val="none"/>
        <c:tickLblPos val="nextTo"/>
        <c:crossAx val="75649367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Blad1!$B$1</c:f>
              <c:strCache>
                <c:ptCount val="1"/>
                <c:pt idx="0">
                  <c:v>Reeks 1</c:v>
                </c:pt>
              </c:strCache>
            </c:strRef>
          </c:tx>
          <c:spPr>
            <a:solidFill>
              <a:schemeClr val="bg1">
                <a:lumMod val="65000"/>
              </a:schemeClr>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4373-4C95-AB5A-DED2E41C821E}"/>
              </c:ext>
            </c:extLst>
          </c:dPt>
          <c:dPt>
            <c:idx val="1"/>
            <c:invertIfNegative val="0"/>
            <c:bubble3D val="0"/>
            <c:spPr>
              <a:solidFill>
                <a:srgbClr val="EF7D00"/>
              </a:solidFill>
              <a:ln>
                <a:noFill/>
              </a:ln>
              <a:effectLst/>
            </c:spPr>
            <c:extLst>
              <c:ext xmlns:c16="http://schemas.microsoft.com/office/drawing/2014/chart" uri="{C3380CC4-5D6E-409C-BE32-E72D297353CC}">
                <c16:uniqueId val="{00000003-4373-4C95-AB5A-DED2E41C821E}"/>
              </c:ext>
            </c:extLst>
          </c:dPt>
          <c:dPt>
            <c:idx val="7"/>
            <c:invertIfNegative val="0"/>
            <c:bubble3D val="0"/>
            <c:spPr>
              <a:solidFill>
                <a:srgbClr val="EF7D00"/>
              </a:solidFill>
              <a:ln>
                <a:noFill/>
              </a:ln>
              <a:effectLst/>
            </c:spPr>
            <c:extLst>
              <c:ext xmlns:c16="http://schemas.microsoft.com/office/drawing/2014/chart" uri="{C3380CC4-5D6E-409C-BE32-E72D297353CC}">
                <c16:uniqueId val="{00000005-4373-4C95-AB5A-DED2E41C821E}"/>
              </c:ext>
            </c:extLst>
          </c:dPt>
          <c:dPt>
            <c:idx val="9"/>
            <c:invertIfNegative val="0"/>
            <c:bubble3D val="0"/>
            <c:extLst>
              <c:ext xmlns:c16="http://schemas.microsoft.com/office/drawing/2014/chart" uri="{C3380CC4-5D6E-409C-BE32-E72D297353CC}">
                <c16:uniqueId val="{00000006-4373-4C95-AB5A-DED2E41C821E}"/>
              </c:ext>
            </c:extLst>
          </c:dPt>
          <c:dPt>
            <c:idx val="11"/>
            <c:invertIfNegative val="0"/>
            <c:bubble3D val="0"/>
            <c:spPr>
              <a:solidFill>
                <a:srgbClr val="EF7D00"/>
              </a:solidFill>
              <a:ln>
                <a:noFill/>
              </a:ln>
              <a:effectLst/>
            </c:spPr>
            <c:extLst>
              <c:ext xmlns:c16="http://schemas.microsoft.com/office/drawing/2014/chart" uri="{C3380CC4-5D6E-409C-BE32-E72D297353CC}">
                <c16:uniqueId val="{00000008-4373-4C95-AB5A-DED2E41C821E}"/>
              </c:ext>
            </c:extLst>
          </c:dPt>
          <c:dPt>
            <c:idx val="16"/>
            <c:invertIfNegative val="0"/>
            <c:bubble3D val="0"/>
            <c:spPr>
              <a:solidFill>
                <a:srgbClr val="EF7D00"/>
              </a:solidFill>
              <a:ln>
                <a:noFill/>
              </a:ln>
              <a:effectLst/>
            </c:spPr>
            <c:extLst>
              <c:ext xmlns:c16="http://schemas.microsoft.com/office/drawing/2014/chart" uri="{C3380CC4-5D6E-409C-BE32-E72D297353CC}">
                <c16:uniqueId val="{0000000A-4373-4C95-AB5A-DED2E41C821E}"/>
              </c:ext>
            </c:extLst>
          </c:dPt>
          <c:dPt>
            <c:idx val="18"/>
            <c:invertIfNegative val="0"/>
            <c:bubble3D val="0"/>
            <c:spPr>
              <a:solidFill>
                <a:srgbClr val="A6A6A6"/>
              </a:solidFill>
              <a:ln>
                <a:noFill/>
              </a:ln>
              <a:effectLst/>
            </c:spPr>
            <c:extLst>
              <c:ext xmlns:c16="http://schemas.microsoft.com/office/drawing/2014/chart" uri="{C3380CC4-5D6E-409C-BE32-E72D297353CC}">
                <c16:uniqueId val="{0000000C-4373-4C95-AB5A-DED2E41C821E}"/>
              </c:ext>
            </c:extLst>
          </c:dPt>
          <c:dPt>
            <c:idx val="22"/>
            <c:invertIfNegative val="0"/>
            <c:bubble3D val="0"/>
            <c:extLst>
              <c:ext xmlns:c16="http://schemas.microsoft.com/office/drawing/2014/chart" uri="{C3380CC4-5D6E-409C-BE32-E72D297353CC}">
                <c16:uniqueId val="{0000000D-4373-4C95-AB5A-DED2E41C821E}"/>
              </c:ext>
            </c:extLst>
          </c:dPt>
          <c:dLbls>
            <c:dLbl>
              <c:idx val="7"/>
              <c:spPr>
                <a:noFill/>
                <a:ln>
                  <a:noFill/>
                </a:ln>
                <a:effectLst/>
              </c:spPr>
              <c:txPr>
                <a:bodyPr rot="0" spcFirstLastPara="1" vertOverflow="ellipsis" vert="horz" wrap="square" lIns="0" tIns="19050" rIns="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5-4373-4C95-AB5A-DED2E41C821E}"/>
                </c:ext>
              </c:extLst>
            </c:dLbl>
            <c:dLbl>
              <c:idx val="11"/>
              <c:spPr>
                <a:noFill/>
                <a:ln>
                  <a:noFill/>
                </a:ln>
                <a:effectLst/>
              </c:spPr>
              <c:txPr>
                <a:bodyPr rot="0" spcFirstLastPara="1" vertOverflow="ellipsis" vert="horz" wrap="square" lIns="0" tIns="19050" rIns="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8-4373-4C95-AB5A-DED2E41C821E}"/>
                </c:ext>
              </c:extLst>
            </c:dLbl>
            <c:dLbl>
              <c:idx val="16"/>
              <c:spPr>
                <a:noFill/>
                <a:ln>
                  <a:noFill/>
                </a:ln>
                <a:effectLst/>
              </c:spPr>
              <c:txPr>
                <a:bodyPr rot="0" spcFirstLastPara="1" vertOverflow="ellipsis" vert="horz" wrap="square" lIns="0" tIns="19050" rIns="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A-4373-4C95-AB5A-DED2E41C821E}"/>
                </c:ext>
              </c:extLst>
            </c:dLbl>
            <c:spPr>
              <a:noFill/>
              <a:ln>
                <a:noFill/>
              </a:ln>
              <a:effectLst/>
            </c:spPr>
            <c:txPr>
              <a:bodyPr rot="0" spcFirstLastPara="1" vertOverflow="ellipsis" vert="horz" wrap="square" lIns="0" tIns="19050" rIns="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2019</c:v>
                </c:pt>
                <c:pt idx="1">
                  <c:v>2021</c:v>
                </c:pt>
              </c:numCache>
            </c:numRef>
          </c:cat>
          <c:val>
            <c:numRef>
              <c:f>Blad1!$B$2:$B$3</c:f>
              <c:numCache>
                <c:formatCode>0%</c:formatCode>
                <c:ptCount val="2"/>
                <c:pt idx="0">
                  <c:v>0.6</c:v>
                </c:pt>
                <c:pt idx="1">
                  <c:v>0.9</c:v>
                </c:pt>
              </c:numCache>
            </c:numRef>
          </c:val>
          <c:extLst>
            <c:ext xmlns:c16="http://schemas.microsoft.com/office/drawing/2014/chart" uri="{C3380CC4-5D6E-409C-BE32-E72D297353CC}">
              <c16:uniqueId val="{0000000E-4373-4C95-AB5A-DED2E41C821E}"/>
            </c:ext>
          </c:extLst>
        </c:ser>
        <c:dLbls>
          <c:showLegendKey val="0"/>
          <c:showVal val="0"/>
          <c:showCatName val="0"/>
          <c:showSerName val="0"/>
          <c:showPercent val="0"/>
          <c:showBubbleSize val="0"/>
        </c:dLbls>
        <c:gapWidth val="10"/>
        <c:overlap val="-27"/>
        <c:axId val="756493672"/>
        <c:axId val="756492360"/>
      </c:barChart>
      <c:catAx>
        <c:axId val="756493672"/>
        <c:scaling>
          <c:orientation val="minMax"/>
        </c:scaling>
        <c:delete val="1"/>
        <c:axPos val="b"/>
        <c:numFmt formatCode="General" sourceLinked="1"/>
        <c:majorTickMark val="out"/>
        <c:minorTickMark val="none"/>
        <c:tickLblPos val="nextTo"/>
        <c:crossAx val="756492360"/>
        <c:crosses val="autoZero"/>
        <c:auto val="1"/>
        <c:lblAlgn val="ctr"/>
        <c:lblOffset val="100"/>
        <c:noMultiLvlLbl val="0"/>
      </c:catAx>
      <c:valAx>
        <c:axId val="756492360"/>
        <c:scaling>
          <c:orientation val="minMax"/>
          <c:max val="1"/>
          <c:min val="0"/>
        </c:scaling>
        <c:delete val="1"/>
        <c:axPos val="l"/>
        <c:numFmt formatCode="0%" sourceLinked="1"/>
        <c:majorTickMark val="out"/>
        <c:minorTickMark val="none"/>
        <c:tickLblPos val="nextTo"/>
        <c:crossAx val="75649367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Blad1!$B$1</c:f>
              <c:strCache>
                <c:ptCount val="1"/>
                <c:pt idx="0">
                  <c:v>Reeks 1</c:v>
                </c:pt>
              </c:strCache>
            </c:strRef>
          </c:tx>
          <c:spPr>
            <a:solidFill>
              <a:schemeClr val="bg1">
                <a:lumMod val="65000"/>
              </a:schemeClr>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C217-4050-8A77-38C211420DD9}"/>
              </c:ext>
            </c:extLst>
          </c:dPt>
          <c:dPt>
            <c:idx val="1"/>
            <c:invertIfNegative val="0"/>
            <c:bubble3D val="0"/>
            <c:spPr>
              <a:solidFill>
                <a:srgbClr val="EF7D00"/>
              </a:solidFill>
              <a:ln>
                <a:noFill/>
              </a:ln>
              <a:effectLst/>
            </c:spPr>
            <c:extLst>
              <c:ext xmlns:c16="http://schemas.microsoft.com/office/drawing/2014/chart" uri="{C3380CC4-5D6E-409C-BE32-E72D297353CC}">
                <c16:uniqueId val="{00000003-C217-4050-8A77-38C211420DD9}"/>
              </c:ext>
            </c:extLst>
          </c:dPt>
          <c:dPt>
            <c:idx val="7"/>
            <c:invertIfNegative val="0"/>
            <c:bubble3D val="0"/>
            <c:spPr>
              <a:solidFill>
                <a:srgbClr val="EF7D00"/>
              </a:solidFill>
              <a:ln>
                <a:noFill/>
              </a:ln>
              <a:effectLst/>
            </c:spPr>
            <c:extLst>
              <c:ext xmlns:c16="http://schemas.microsoft.com/office/drawing/2014/chart" uri="{C3380CC4-5D6E-409C-BE32-E72D297353CC}">
                <c16:uniqueId val="{00000005-C217-4050-8A77-38C211420DD9}"/>
              </c:ext>
            </c:extLst>
          </c:dPt>
          <c:dPt>
            <c:idx val="9"/>
            <c:invertIfNegative val="0"/>
            <c:bubble3D val="0"/>
            <c:extLst>
              <c:ext xmlns:c16="http://schemas.microsoft.com/office/drawing/2014/chart" uri="{C3380CC4-5D6E-409C-BE32-E72D297353CC}">
                <c16:uniqueId val="{00000006-C217-4050-8A77-38C211420DD9}"/>
              </c:ext>
            </c:extLst>
          </c:dPt>
          <c:dPt>
            <c:idx val="11"/>
            <c:invertIfNegative val="0"/>
            <c:bubble3D val="0"/>
            <c:spPr>
              <a:solidFill>
                <a:srgbClr val="EF7D00"/>
              </a:solidFill>
              <a:ln>
                <a:noFill/>
              </a:ln>
              <a:effectLst/>
            </c:spPr>
            <c:extLst>
              <c:ext xmlns:c16="http://schemas.microsoft.com/office/drawing/2014/chart" uri="{C3380CC4-5D6E-409C-BE32-E72D297353CC}">
                <c16:uniqueId val="{00000008-C217-4050-8A77-38C211420DD9}"/>
              </c:ext>
            </c:extLst>
          </c:dPt>
          <c:dPt>
            <c:idx val="16"/>
            <c:invertIfNegative val="0"/>
            <c:bubble3D val="0"/>
            <c:spPr>
              <a:solidFill>
                <a:srgbClr val="EF7D00"/>
              </a:solidFill>
              <a:ln>
                <a:noFill/>
              </a:ln>
              <a:effectLst/>
            </c:spPr>
            <c:extLst>
              <c:ext xmlns:c16="http://schemas.microsoft.com/office/drawing/2014/chart" uri="{C3380CC4-5D6E-409C-BE32-E72D297353CC}">
                <c16:uniqueId val="{0000000A-C217-4050-8A77-38C211420DD9}"/>
              </c:ext>
            </c:extLst>
          </c:dPt>
          <c:dPt>
            <c:idx val="18"/>
            <c:invertIfNegative val="0"/>
            <c:bubble3D val="0"/>
            <c:spPr>
              <a:solidFill>
                <a:srgbClr val="A6A6A6"/>
              </a:solidFill>
              <a:ln>
                <a:noFill/>
              </a:ln>
              <a:effectLst/>
            </c:spPr>
            <c:extLst>
              <c:ext xmlns:c16="http://schemas.microsoft.com/office/drawing/2014/chart" uri="{C3380CC4-5D6E-409C-BE32-E72D297353CC}">
                <c16:uniqueId val="{0000000C-C217-4050-8A77-38C211420DD9}"/>
              </c:ext>
            </c:extLst>
          </c:dPt>
          <c:dPt>
            <c:idx val="22"/>
            <c:invertIfNegative val="0"/>
            <c:bubble3D val="0"/>
            <c:extLst>
              <c:ext xmlns:c16="http://schemas.microsoft.com/office/drawing/2014/chart" uri="{C3380CC4-5D6E-409C-BE32-E72D297353CC}">
                <c16:uniqueId val="{0000000D-C217-4050-8A77-38C211420DD9}"/>
              </c:ext>
            </c:extLst>
          </c:dPt>
          <c:dLbls>
            <c:dLbl>
              <c:idx val="7"/>
              <c:spPr>
                <a:noFill/>
                <a:ln>
                  <a:noFill/>
                </a:ln>
                <a:effectLst/>
              </c:spPr>
              <c:txPr>
                <a:bodyPr rot="0" spcFirstLastPara="1" vertOverflow="ellipsis" vert="horz" wrap="square" lIns="0" tIns="19050" rIns="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5-C217-4050-8A77-38C211420DD9}"/>
                </c:ext>
              </c:extLst>
            </c:dLbl>
            <c:dLbl>
              <c:idx val="11"/>
              <c:spPr>
                <a:noFill/>
                <a:ln>
                  <a:noFill/>
                </a:ln>
                <a:effectLst/>
              </c:spPr>
              <c:txPr>
                <a:bodyPr rot="0" spcFirstLastPara="1" vertOverflow="ellipsis" vert="horz" wrap="square" lIns="0" tIns="19050" rIns="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8-C217-4050-8A77-38C211420DD9}"/>
                </c:ext>
              </c:extLst>
            </c:dLbl>
            <c:dLbl>
              <c:idx val="16"/>
              <c:spPr>
                <a:noFill/>
                <a:ln>
                  <a:noFill/>
                </a:ln>
                <a:effectLst/>
              </c:spPr>
              <c:txPr>
                <a:bodyPr rot="0" spcFirstLastPara="1" vertOverflow="ellipsis" vert="horz" wrap="square" lIns="0" tIns="19050" rIns="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A-C217-4050-8A77-38C211420DD9}"/>
                </c:ext>
              </c:extLst>
            </c:dLbl>
            <c:spPr>
              <a:noFill/>
              <a:ln>
                <a:noFill/>
              </a:ln>
              <a:effectLst/>
            </c:spPr>
            <c:txPr>
              <a:bodyPr rot="0" spcFirstLastPara="1" vertOverflow="ellipsis" vert="horz" wrap="square" lIns="0" tIns="19050" rIns="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Categorie 1</c:v>
                </c:pt>
                <c:pt idx="1">
                  <c:v>Categorie 2</c:v>
                </c:pt>
              </c:strCache>
            </c:strRef>
          </c:cat>
          <c:val>
            <c:numRef>
              <c:f>Blad1!$B$2:$B$3</c:f>
              <c:numCache>
                <c:formatCode>0%</c:formatCode>
                <c:ptCount val="2"/>
                <c:pt idx="0">
                  <c:v>0.6</c:v>
                </c:pt>
                <c:pt idx="1">
                  <c:v>0.9</c:v>
                </c:pt>
              </c:numCache>
            </c:numRef>
          </c:val>
          <c:extLst>
            <c:ext xmlns:c16="http://schemas.microsoft.com/office/drawing/2014/chart" uri="{C3380CC4-5D6E-409C-BE32-E72D297353CC}">
              <c16:uniqueId val="{0000000E-C217-4050-8A77-38C211420DD9}"/>
            </c:ext>
          </c:extLst>
        </c:ser>
        <c:dLbls>
          <c:showLegendKey val="0"/>
          <c:showVal val="0"/>
          <c:showCatName val="0"/>
          <c:showSerName val="0"/>
          <c:showPercent val="0"/>
          <c:showBubbleSize val="0"/>
        </c:dLbls>
        <c:gapWidth val="10"/>
        <c:overlap val="-27"/>
        <c:axId val="756493672"/>
        <c:axId val="756492360"/>
      </c:barChart>
      <c:catAx>
        <c:axId val="756493672"/>
        <c:scaling>
          <c:orientation val="minMax"/>
        </c:scaling>
        <c:delete val="1"/>
        <c:axPos val="b"/>
        <c:numFmt formatCode="General" sourceLinked="1"/>
        <c:majorTickMark val="out"/>
        <c:minorTickMark val="none"/>
        <c:tickLblPos val="nextTo"/>
        <c:crossAx val="756492360"/>
        <c:crosses val="autoZero"/>
        <c:auto val="1"/>
        <c:lblAlgn val="ctr"/>
        <c:lblOffset val="100"/>
        <c:noMultiLvlLbl val="0"/>
      </c:catAx>
      <c:valAx>
        <c:axId val="756492360"/>
        <c:scaling>
          <c:orientation val="minMax"/>
          <c:max val="1"/>
          <c:min val="0"/>
        </c:scaling>
        <c:delete val="1"/>
        <c:axPos val="l"/>
        <c:numFmt formatCode="0%" sourceLinked="1"/>
        <c:majorTickMark val="out"/>
        <c:minorTickMark val="none"/>
        <c:tickLblPos val="nextTo"/>
        <c:crossAx val="75649367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Blad1!$B$1</c:f>
              <c:strCache>
                <c:ptCount val="1"/>
                <c:pt idx="0">
                  <c:v>Reeks 1</c:v>
                </c:pt>
              </c:strCache>
            </c:strRef>
          </c:tx>
          <c:spPr>
            <a:solidFill>
              <a:schemeClr val="bg1">
                <a:lumMod val="65000"/>
              </a:schemeClr>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4CA9-4AFD-9AFD-800FAFC00601}"/>
              </c:ext>
            </c:extLst>
          </c:dPt>
          <c:dPt>
            <c:idx val="1"/>
            <c:invertIfNegative val="0"/>
            <c:bubble3D val="0"/>
            <c:spPr>
              <a:solidFill>
                <a:srgbClr val="EF7D00"/>
              </a:solidFill>
              <a:ln>
                <a:noFill/>
              </a:ln>
              <a:effectLst/>
            </c:spPr>
            <c:extLst>
              <c:ext xmlns:c16="http://schemas.microsoft.com/office/drawing/2014/chart" uri="{C3380CC4-5D6E-409C-BE32-E72D297353CC}">
                <c16:uniqueId val="{00000003-4CA9-4AFD-9AFD-800FAFC00601}"/>
              </c:ext>
            </c:extLst>
          </c:dPt>
          <c:dPt>
            <c:idx val="7"/>
            <c:invertIfNegative val="0"/>
            <c:bubble3D val="0"/>
            <c:spPr>
              <a:solidFill>
                <a:srgbClr val="EF7D00"/>
              </a:solidFill>
              <a:ln>
                <a:noFill/>
              </a:ln>
              <a:effectLst/>
            </c:spPr>
            <c:extLst>
              <c:ext xmlns:c16="http://schemas.microsoft.com/office/drawing/2014/chart" uri="{C3380CC4-5D6E-409C-BE32-E72D297353CC}">
                <c16:uniqueId val="{00000005-4CA9-4AFD-9AFD-800FAFC00601}"/>
              </c:ext>
            </c:extLst>
          </c:dPt>
          <c:dPt>
            <c:idx val="9"/>
            <c:invertIfNegative val="0"/>
            <c:bubble3D val="0"/>
            <c:extLst>
              <c:ext xmlns:c16="http://schemas.microsoft.com/office/drawing/2014/chart" uri="{C3380CC4-5D6E-409C-BE32-E72D297353CC}">
                <c16:uniqueId val="{00000006-4CA9-4AFD-9AFD-800FAFC00601}"/>
              </c:ext>
            </c:extLst>
          </c:dPt>
          <c:dPt>
            <c:idx val="11"/>
            <c:invertIfNegative val="0"/>
            <c:bubble3D val="0"/>
            <c:spPr>
              <a:solidFill>
                <a:srgbClr val="EF7D00"/>
              </a:solidFill>
              <a:ln>
                <a:noFill/>
              </a:ln>
              <a:effectLst/>
            </c:spPr>
            <c:extLst>
              <c:ext xmlns:c16="http://schemas.microsoft.com/office/drawing/2014/chart" uri="{C3380CC4-5D6E-409C-BE32-E72D297353CC}">
                <c16:uniqueId val="{00000008-4CA9-4AFD-9AFD-800FAFC00601}"/>
              </c:ext>
            </c:extLst>
          </c:dPt>
          <c:dPt>
            <c:idx val="16"/>
            <c:invertIfNegative val="0"/>
            <c:bubble3D val="0"/>
            <c:spPr>
              <a:solidFill>
                <a:srgbClr val="EF7D00"/>
              </a:solidFill>
              <a:ln>
                <a:noFill/>
              </a:ln>
              <a:effectLst/>
            </c:spPr>
            <c:extLst>
              <c:ext xmlns:c16="http://schemas.microsoft.com/office/drawing/2014/chart" uri="{C3380CC4-5D6E-409C-BE32-E72D297353CC}">
                <c16:uniqueId val="{0000000A-4CA9-4AFD-9AFD-800FAFC00601}"/>
              </c:ext>
            </c:extLst>
          </c:dPt>
          <c:dPt>
            <c:idx val="18"/>
            <c:invertIfNegative val="0"/>
            <c:bubble3D val="0"/>
            <c:spPr>
              <a:solidFill>
                <a:srgbClr val="A6A6A6"/>
              </a:solidFill>
              <a:ln>
                <a:noFill/>
              </a:ln>
              <a:effectLst/>
            </c:spPr>
            <c:extLst>
              <c:ext xmlns:c16="http://schemas.microsoft.com/office/drawing/2014/chart" uri="{C3380CC4-5D6E-409C-BE32-E72D297353CC}">
                <c16:uniqueId val="{0000000C-4CA9-4AFD-9AFD-800FAFC00601}"/>
              </c:ext>
            </c:extLst>
          </c:dPt>
          <c:dPt>
            <c:idx val="22"/>
            <c:invertIfNegative val="0"/>
            <c:bubble3D val="0"/>
            <c:extLst>
              <c:ext xmlns:c16="http://schemas.microsoft.com/office/drawing/2014/chart" uri="{C3380CC4-5D6E-409C-BE32-E72D297353CC}">
                <c16:uniqueId val="{0000000D-4CA9-4AFD-9AFD-800FAFC00601}"/>
              </c:ext>
            </c:extLst>
          </c:dPt>
          <c:dLbls>
            <c:dLbl>
              <c:idx val="7"/>
              <c:spPr>
                <a:noFill/>
                <a:ln>
                  <a:noFill/>
                </a:ln>
                <a:effectLst/>
              </c:spPr>
              <c:txPr>
                <a:bodyPr rot="0" spcFirstLastPara="1" vertOverflow="ellipsis" vert="horz" wrap="square" lIns="0" tIns="19050" rIns="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5-4CA9-4AFD-9AFD-800FAFC00601}"/>
                </c:ext>
              </c:extLst>
            </c:dLbl>
            <c:dLbl>
              <c:idx val="11"/>
              <c:spPr>
                <a:noFill/>
                <a:ln>
                  <a:noFill/>
                </a:ln>
                <a:effectLst/>
              </c:spPr>
              <c:txPr>
                <a:bodyPr rot="0" spcFirstLastPara="1" vertOverflow="ellipsis" vert="horz" wrap="square" lIns="0" tIns="19050" rIns="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8-4CA9-4AFD-9AFD-800FAFC00601}"/>
                </c:ext>
              </c:extLst>
            </c:dLbl>
            <c:dLbl>
              <c:idx val="16"/>
              <c:spPr>
                <a:noFill/>
                <a:ln>
                  <a:noFill/>
                </a:ln>
                <a:effectLst/>
              </c:spPr>
              <c:txPr>
                <a:bodyPr rot="0" spcFirstLastPara="1" vertOverflow="ellipsis" vert="horz" wrap="square" lIns="0" tIns="19050" rIns="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A-4CA9-4AFD-9AFD-800FAFC00601}"/>
                </c:ext>
              </c:extLst>
            </c:dLbl>
            <c:spPr>
              <a:noFill/>
              <a:ln>
                <a:noFill/>
              </a:ln>
              <a:effectLst/>
            </c:spPr>
            <c:txPr>
              <a:bodyPr rot="0" spcFirstLastPara="1" vertOverflow="ellipsis" vert="horz" wrap="square" lIns="0" tIns="19050" rIns="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Categorie 1</c:v>
                </c:pt>
                <c:pt idx="1">
                  <c:v>Categorie 2</c:v>
                </c:pt>
              </c:strCache>
            </c:strRef>
          </c:cat>
          <c:val>
            <c:numRef>
              <c:f>Blad1!$B$2:$B$3</c:f>
              <c:numCache>
                <c:formatCode>0%</c:formatCode>
                <c:ptCount val="2"/>
                <c:pt idx="0">
                  <c:v>0.6</c:v>
                </c:pt>
                <c:pt idx="1">
                  <c:v>0.9</c:v>
                </c:pt>
              </c:numCache>
            </c:numRef>
          </c:val>
          <c:extLst>
            <c:ext xmlns:c16="http://schemas.microsoft.com/office/drawing/2014/chart" uri="{C3380CC4-5D6E-409C-BE32-E72D297353CC}">
              <c16:uniqueId val="{0000000E-4CA9-4AFD-9AFD-800FAFC00601}"/>
            </c:ext>
          </c:extLst>
        </c:ser>
        <c:dLbls>
          <c:showLegendKey val="0"/>
          <c:showVal val="0"/>
          <c:showCatName val="0"/>
          <c:showSerName val="0"/>
          <c:showPercent val="0"/>
          <c:showBubbleSize val="0"/>
        </c:dLbls>
        <c:gapWidth val="10"/>
        <c:overlap val="-27"/>
        <c:axId val="756493672"/>
        <c:axId val="756492360"/>
      </c:barChart>
      <c:catAx>
        <c:axId val="756493672"/>
        <c:scaling>
          <c:orientation val="minMax"/>
        </c:scaling>
        <c:delete val="1"/>
        <c:axPos val="b"/>
        <c:numFmt formatCode="General" sourceLinked="1"/>
        <c:majorTickMark val="out"/>
        <c:minorTickMark val="none"/>
        <c:tickLblPos val="nextTo"/>
        <c:crossAx val="756492360"/>
        <c:crosses val="autoZero"/>
        <c:auto val="1"/>
        <c:lblAlgn val="ctr"/>
        <c:lblOffset val="100"/>
        <c:noMultiLvlLbl val="0"/>
      </c:catAx>
      <c:valAx>
        <c:axId val="756492360"/>
        <c:scaling>
          <c:orientation val="minMax"/>
          <c:max val="1"/>
          <c:min val="0"/>
        </c:scaling>
        <c:delete val="1"/>
        <c:axPos val="l"/>
        <c:numFmt formatCode="0%" sourceLinked="1"/>
        <c:majorTickMark val="out"/>
        <c:minorTickMark val="none"/>
        <c:tickLblPos val="nextTo"/>
        <c:crossAx val="75649367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Blad1!$B$1</c:f>
              <c:strCache>
                <c:ptCount val="1"/>
                <c:pt idx="0">
                  <c:v>Reeks 1</c:v>
                </c:pt>
              </c:strCache>
            </c:strRef>
          </c:tx>
          <c:spPr>
            <a:solidFill>
              <a:schemeClr val="bg1">
                <a:lumMod val="65000"/>
              </a:schemeClr>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6D0D-4BD0-BF98-975145E9E73F}"/>
              </c:ext>
            </c:extLst>
          </c:dPt>
          <c:dPt>
            <c:idx val="1"/>
            <c:invertIfNegative val="0"/>
            <c:bubble3D val="0"/>
            <c:spPr>
              <a:solidFill>
                <a:srgbClr val="EF7D00"/>
              </a:solidFill>
              <a:ln>
                <a:noFill/>
              </a:ln>
              <a:effectLst/>
            </c:spPr>
            <c:extLst>
              <c:ext xmlns:c16="http://schemas.microsoft.com/office/drawing/2014/chart" uri="{C3380CC4-5D6E-409C-BE32-E72D297353CC}">
                <c16:uniqueId val="{00000003-6D0D-4BD0-BF98-975145E9E73F}"/>
              </c:ext>
            </c:extLst>
          </c:dPt>
          <c:dPt>
            <c:idx val="7"/>
            <c:invertIfNegative val="0"/>
            <c:bubble3D val="0"/>
            <c:spPr>
              <a:solidFill>
                <a:srgbClr val="EF7D00"/>
              </a:solidFill>
              <a:ln>
                <a:noFill/>
              </a:ln>
              <a:effectLst/>
            </c:spPr>
            <c:extLst>
              <c:ext xmlns:c16="http://schemas.microsoft.com/office/drawing/2014/chart" uri="{C3380CC4-5D6E-409C-BE32-E72D297353CC}">
                <c16:uniqueId val="{00000005-6D0D-4BD0-BF98-975145E9E73F}"/>
              </c:ext>
            </c:extLst>
          </c:dPt>
          <c:dPt>
            <c:idx val="9"/>
            <c:invertIfNegative val="0"/>
            <c:bubble3D val="0"/>
            <c:extLst>
              <c:ext xmlns:c16="http://schemas.microsoft.com/office/drawing/2014/chart" uri="{C3380CC4-5D6E-409C-BE32-E72D297353CC}">
                <c16:uniqueId val="{00000006-6D0D-4BD0-BF98-975145E9E73F}"/>
              </c:ext>
            </c:extLst>
          </c:dPt>
          <c:dPt>
            <c:idx val="11"/>
            <c:invertIfNegative val="0"/>
            <c:bubble3D val="0"/>
            <c:spPr>
              <a:solidFill>
                <a:srgbClr val="EF7D00"/>
              </a:solidFill>
              <a:ln>
                <a:noFill/>
              </a:ln>
              <a:effectLst/>
            </c:spPr>
            <c:extLst>
              <c:ext xmlns:c16="http://schemas.microsoft.com/office/drawing/2014/chart" uri="{C3380CC4-5D6E-409C-BE32-E72D297353CC}">
                <c16:uniqueId val="{00000008-6D0D-4BD0-BF98-975145E9E73F}"/>
              </c:ext>
            </c:extLst>
          </c:dPt>
          <c:dPt>
            <c:idx val="16"/>
            <c:invertIfNegative val="0"/>
            <c:bubble3D val="0"/>
            <c:spPr>
              <a:solidFill>
                <a:srgbClr val="EF7D00"/>
              </a:solidFill>
              <a:ln>
                <a:noFill/>
              </a:ln>
              <a:effectLst/>
            </c:spPr>
            <c:extLst>
              <c:ext xmlns:c16="http://schemas.microsoft.com/office/drawing/2014/chart" uri="{C3380CC4-5D6E-409C-BE32-E72D297353CC}">
                <c16:uniqueId val="{0000000A-6D0D-4BD0-BF98-975145E9E73F}"/>
              </c:ext>
            </c:extLst>
          </c:dPt>
          <c:dPt>
            <c:idx val="18"/>
            <c:invertIfNegative val="0"/>
            <c:bubble3D val="0"/>
            <c:spPr>
              <a:solidFill>
                <a:srgbClr val="A6A6A6"/>
              </a:solidFill>
              <a:ln>
                <a:noFill/>
              </a:ln>
              <a:effectLst/>
            </c:spPr>
            <c:extLst>
              <c:ext xmlns:c16="http://schemas.microsoft.com/office/drawing/2014/chart" uri="{C3380CC4-5D6E-409C-BE32-E72D297353CC}">
                <c16:uniqueId val="{0000000C-6D0D-4BD0-BF98-975145E9E73F}"/>
              </c:ext>
            </c:extLst>
          </c:dPt>
          <c:dPt>
            <c:idx val="22"/>
            <c:invertIfNegative val="0"/>
            <c:bubble3D val="0"/>
            <c:extLst>
              <c:ext xmlns:c16="http://schemas.microsoft.com/office/drawing/2014/chart" uri="{C3380CC4-5D6E-409C-BE32-E72D297353CC}">
                <c16:uniqueId val="{0000000D-6D0D-4BD0-BF98-975145E9E73F}"/>
              </c:ext>
            </c:extLst>
          </c:dPt>
          <c:dLbls>
            <c:dLbl>
              <c:idx val="7"/>
              <c:spPr>
                <a:noFill/>
                <a:ln>
                  <a:noFill/>
                </a:ln>
                <a:effectLst/>
              </c:spPr>
              <c:txPr>
                <a:bodyPr rot="0" spcFirstLastPara="1" vertOverflow="ellipsis" vert="horz" wrap="square" lIns="0" tIns="19050" rIns="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5-6D0D-4BD0-BF98-975145E9E73F}"/>
                </c:ext>
              </c:extLst>
            </c:dLbl>
            <c:dLbl>
              <c:idx val="11"/>
              <c:spPr>
                <a:noFill/>
                <a:ln>
                  <a:noFill/>
                </a:ln>
                <a:effectLst/>
              </c:spPr>
              <c:txPr>
                <a:bodyPr rot="0" spcFirstLastPara="1" vertOverflow="ellipsis" vert="horz" wrap="square" lIns="0" tIns="19050" rIns="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8-6D0D-4BD0-BF98-975145E9E73F}"/>
                </c:ext>
              </c:extLst>
            </c:dLbl>
            <c:dLbl>
              <c:idx val="16"/>
              <c:spPr>
                <a:noFill/>
                <a:ln>
                  <a:noFill/>
                </a:ln>
                <a:effectLst/>
              </c:spPr>
              <c:txPr>
                <a:bodyPr rot="0" spcFirstLastPara="1" vertOverflow="ellipsis" vert="horz" wrap="square" lIns="0" tIns="19050" rIns="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A-6D0D-4BD0-BF98-975145E9E73F}"/>
                </c:ext>
              </c:extLst>
            </c:dLbl>
            <c:spPr>
              <a:noFill/>
              <a:ln>
                <a:noFill/>
              </a:ln>
              <a:effectLst/>
            </c:spPr>
            <c:txPr>
              <a:bodyPr rot="0" spcFirstLastPara="1" vertOverflow="ellipsis" vert="horz" wrap="square" lIns="0" tIns="19050" rIns="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Categorie 1</c:v>
                </c:pt>
                <c:pt idx="1">
                  <c:v>Categorie 2</c:v>
                </c:pt>
              </c:strCache>
            </c:strRef>
          </c:cat>
          <c:val>
            <c:numRef>
              <c:f>Blad1!$B$2:$B$3</c:f>
              <c:numCache>
                <c:formatCode>0%</c:formatCode>
                <c:ptCount val="2"/>
                <c:pt idx="0">
                  <c:v>0.6</c:v>
                </c:pt>
                <c:pt idx="1">
                  <c:v>0.9</c:v>
                </c:pt>
              </c:numCache>
            </c:numRef>
          </c:val>
          <c:extLst>
            <c:ext xmlns:c16="http://schemas.microsoft.com/office/drawing/2014/chart" uri="{C3380CC4-5D6E-409C-BE32-E72D297353CC}">
              <c16:uniqueId val="{0000000E-6D0D-4BD0-BF98-975145E9E73F}"/>
            </c:ext>
          </c:extLst>
        </c:ser>
        <c:dLbls>
          <c:showLegendKey val="0"/>
          <c:showVal val="0"/>
          <c:showCatName val="0"/>
          <c:showSerName val="0"/>
          <c:showPercent val="0"/>
          <c:showBubbleSize val="0"/>
        </c:dLbls>
        <c:gapWidth val="10"/>
        <c:overlap val="-27"/>
        <c:axId val="756493672"/>
        <c:axId val="756492360"/>
      </c:barChart>
      <c:catAx>
        <c:axId val="756493672"/>
        <c:scaling>
          <c:orientation val="minMax"/>
        </c:scaling>
        <c:delete val="1"/>
        <c:axPos val="b"/>
        <c:numFmt formatCode="General" sourceLinked="1"/>
        <c:majorTickMark val="out"/>
        <c:minorTickMark val="none"/>
        <c:tickLblPos val="nextTo"/>
        <c:crossAx val="756492360"/>
        <c:crosses val="autoZero"/>
        <c:auto val="1"/>
        <c:lblAlgn val="ctr"/>
        <c:lblOffset val="100"/>
        <c:noMultiLvlLbl val="0"/>
      </c:catAx>
      <c:valAx>
        <c:axId val="756492360"/>
        <c:scaling>
          <c:orientation val="minMax"/>
          <c:max val="1"/>
          <c:min val="0"/>
        </c:scaling>
        <c:delete val="1"/>
        <c:axPos val="l"/>
        <c:numFmt formatCode="0%" sourceLinked="1"/>
        <c:majorTickMark val="out"/>
        <c:minorTickMark val="none"/>
        <c:tickLblPos val="nextTo"/>
        <c:crossAx val="75649367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345286031450118E-2"/>
          <c:y val="1.9990665300918746E-2"/>
          <c:w val="0.9581966794013681"/>
          <c:h val="0.82695347372971351"/>
        </c:manualLayout>
      </c:layout>
      <c:lineChart>
        <c:grouping val="standard"/>
        <c:varyColors val="0"/>
        <c:ser>
          <c:idx val="0"/>
          <c:order val="0"/>
          <c:tx>
            <c:strRef>
              <c:f>Sheet1!$D$1</c:f>
              <c:strCache>
                <c:ptCount val="1"/>
                <c:pt idx="0">
                  <c:v>DE</c:v>
                </c:pt>
              </c:strCache>
            </c:strRef>
          </c:tx>
          <c:spPr>
            <a:ln w="28575" cap="rnd">
              <a:solidFill>
                <a:srgbClr val="4A4A49"/>
              </a:solidFill>
              <a:round/>
            </a:ln>
            <a:effectLst/>
          </c:spPr>
          <c:marker>
            <c:symbol val="none"/>
          </c:marker>
          <c:dPt>
            <c:idx val="4"/>
            <c:marker>
              <c:symbol val="none"/>
            </c:marker>
            <c:bubble3D val="0"/>
            <c:spPr>
              <a:ln w="28575" cap="rnd">
                <a:solidFill>
                  <a:srgbClr val="4A4A49"/>
                </a:solidFill>
                <a:round/>
              </a:ln>
              <a:effectLst/>
            </c:spPr>
            <c:extLst>
              <c:ext xmlns:c16="http://schemas.microsoft.com/office/drawing/2014/chart" uri="{C3380CC4-5D6E-409C-BE32-E72D297353CC}">
                <c16:uniqueId val="{00000013-5B0F-45B2-81EF-0D6D6D67FA2F}"/>
              </c:ext>
            </c:extLst>
          </c:dPt>
          <c:dLbls>
            <c:dLbl>
              <c:idx val="0"/>
              <c:delete val="1"/>
              <c:extLst>
                <c:ext xmlns:c15="http://schemas.microsoft.com/office/drawing/2012/chart" uri="{CE6537A1-D6FC-4f65-9D91-7224C49458BB}"/>
                <c:ext xmlns:c16="http://schemas.microsoft.com/office/drawing/2014/chart" uri="{C3380CC4-5D6E-409C-BE32-E72D297353CC}">
                  <c16:uniqueId val="{00000004-E18D-44AA-8CD4-3A67B2092831}"/>
                </c:ext>
              </c:extLst>
            </c:dLbl>
            <c:dLbl>
              <c:idx val="1"/>
              <c:delete val="1"/>
              <c:extLst>
                <c:ext xmlns:c15="http://schemas.microsoft.com/office/drawing/2012/chart" uri="{CE6537A1-D6FC-4f65-9D91-7224C49458BB}"/>
                <c:ext xmlns:c16="http://schemas.microsoft.com/office/drawing/2014/chart" uri="{C3380CC4-5D6E-409C-BE32-E72D297353CC}">
                  <c16:uniqueId val="{00000003-E18D-44AA-8CD4-3A67B2092831}"/>
                </c:ext>
              </c:extLst>
            </c:dLbl>
            <c:dLbl>
              <c:idx val="2"/>
              <c:delete val="1"/>
              <c:extLst>
                <c:ext xmlns:c15="http://schemas.microsoft.com/office/drawing/2012/chart" uri="{CE6537A1-D6FC-4f65-9D91-7224C49458BB}"/>
                <c:ext xmlns:c16="http://schemas.microsoft.com/office/drawing/2014/chart" uri="{C3380CC4-5D6E-409C-BE32-E72D297353CC}">
                  <c16:uniqueId val="{00000002-E18D-44AA-8CD4-3A67B2092831}"/>
                </c:ext>
              </c:extLst>
            </c:dLbl>
            <c:dLbl>
              <c:idx val="3"/>
              <c:delete val="1"/>
              <c:extLst>
                <c:ext xmlns:c15="http://schemas.microsoft.com/office/drawing/2012/chart" uri="{CE6537A1-D6FC-4f65-9D91-7224C49458BB}"/>
                <c:ext xmlns:c16="http://schemas.microsoft.com/office/drawing/2014/chart" uri="{C3380CC4-5D6E-409C-BE32-E72D297353CC}">
                  <c16:uniqueId val="{00000001-E18D-44AA-8CD4-3A67B2092831}"/>
                </c:ext>
              </c:extLst>
            </c:dLbl>
            <c:dLbl>
              <c:idx val="4"/>
              <c:delete val="1"/>
              <c:extLst>
                <c:ext xmlns:c15="http://schemas.microsoft.com/office/drawing/2012/chart" uri="{CE6537A1-D6FC-4f65-9D91-7224C49458BB}"/>
                <c:ext xmlns:c16="http://schemas.microsoft.com/office/drawing/2014/chart" uri="{C3380CC4-5D6E-409C-BE32-E72D297353CC}">
                  <c16:uniqueId val="{00000013-5B0F-45B2-81EF-0D6D6D67FA2F}"/>
                </c:ext>
              </c:extLst>
            </c:dLbl>
            <c:dLbl>
              <c:idx val="5"/>
              <c:delete val="1"/>
              <c:extLst>
                <c:ext xmlns:c15="http://schemas.microsoft.com/office/drawing/2012/chart" uri="{CE6537A1-D6FC-4f65-9D91-7224C49458BB}"/>
                <c:ext xmlns:c16="http://schemas.microsoft.com/office/drawing/2014/chart" uri="{C3380CC4-5D6E-409C-BE32-E72D297353CC}">
                  <c16:uniqueId val="{00000014-1D84-4BA6-B120-E3F65C87AB3C}"/>
                </c:ext>
              </c:extLst>
            </c:dLbl>
            <c:dLbl>
              <c:idx val="6"/>
              <c:layout>
                <c:manualLayout>
                  <c:x val="-2.0433492863385742E-2"/>
                  <c:y val="-5.52175642700296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1D84-4BA6-B120-E3F65C87AB3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Sheet1!$A$2:$C$57</c:f>
              <c:multiLvlStrCache>
                <c:ptCount val="56"/>
                <c:lvl>
                  <c:pt idx="0">
                    <c:v>18</c:v>
                  </c:pt>
                  <c:pt idx="2">
                    <c:v>19</c:v>
                  </c:pt>
                  <c:pt idx="4">
                    <c:v>20</c:v>
                  </c:pt>
                  <c:pt idx="6">
                    <c:v>21</c:v>
                  </c:pt>
                  <c:pt idx="7">
                    <c:v>18</c:v>
                  </c:pt>
                  <c:pt idx="9">
                    <c:v>19</c:v>
                  </c:pt>
                  <c:pt idx="11">
                    <c:v>20</c:v>
                  </c:pt>
                  <c:pt idx="13">
                    <c:v>21</c:v>
                  </c:pt>
                  <c:pt idx="14">
                    <c:v>18</c:v>
                  </c:pt>
                  <c:pt idx="16">
                    <c:v>19</c:v>
                  </c:pt>
                  <c:pt idx="18">
                    <c:v>20</c:v>
                  </c:pt>
                  <c:pt idx="20">
                    <c:v>21</c:v>
                  </c:pt>
                  <c:pt idx="21">
                    <c:v>18</c:v>
                  </c:pt>
                  <c:pt idx="23">
                    <c:v>19</c:v>
                  </c:pt>
                  <c:pt idx="25">
                    <c:v>20</c:v>
                  </c:pt>
                  <c:pt idx="27">
                    <c:v>21</c:v>
                  </c:pt>
                  <c:pt idx="28">
                    <c:v>18</c:v>
                  </c:pt>
                  <c:pt idx="30">
                    <c:v>19</c:v>
                  </c:pt>
                  <c:pt idx="32">
                    <c:v>20</c:v>
                  </c:pt>
                  <c:pt idx="34">
                    <c:v>21</c:v>
                  </c:pt>
                  <c:pt idx="35">
                    <c:v>18</c:v>
                  </c:pt>
                  <c:pt idx="37">
                    <c:v>19</c:v>
                  </c:pt>
                  <c:pt idx="39">
                    <c:v>20</c:v>
                  </c:pt>
                  <c:pt idx="41">
                    <c:v>21</c:v>
                  </c:pt>
                  <c:pt idx="42">
                    <c:v>18</c:v>
                  </c:pt>
                  <c:pt idx="44">
                    <c:v>19</c:v>
                  </c:pt>
                  <c:pt idx="46">
                    <c:v>20</c:v>
                  </c:pt>
                  <c:pt idx="48">
                    <c:v>21</c:v>
                  </c:pt>
                  <c:pt idx="49">
                    <c:v>18</c:v>
                  </c:pt>
                  <c:pt idx="51">
                    <c:v>19</c:v>
                  </c:pt>
                  <c:pt idx="53">
                    <c:v>20</c:v>
                  </c:pt>
                  <c:pt idx="55">
                    <c:v>21</c:v>
                  </c:pt>
                </c:lvl>
                <c:lvl>
                  <c:pt idx="0">
                    <c:v>Germany</c:v>
                  </c:pt>
                  <c:pt idx="7">
                    <c:v>United Kingdom</c:v>
                  </c:pt>
                  <c:pt idx="14">
                    <c:v>France</c:v>
                  </c:pt>
                  <c:pt idx="21">
                    <c:v>Spain</c:v>
                  </c:pt>
                  <c:pt idx="28">
                    <c:v>Italy</c:v>
                  </c:pt>
                  <c:pt idx="35">
                    <c:v>Netherlands</c:v>
                  </c:pt>
                  <c:pt idx="42">
                    <c:v>Belgium</c:v>
                  </c:pt>
                  <c:pt idx="49">
                    <c:v>Poland</c:v>
                  </c:pt>
                </c:lvl>
              </c:multiLvlStrCache>
            </c:multiLvlStrRef>
          </c:cat>
          <c:val>
            <c:numRef>
              <c:f>Sheet1!$D$2:$D$57</c:f>
              <c:numCache>
                <c:formatCode>0.0</c:formatCode>
                <c:ptCount val="56"/>
                <c:pt idx="0">
                  <c:v>6.3</c:v>
                </c:pt>
                <c:pt idx="1">
                  <c:v>5.4</c:v>
                </c:pt>
                <c:pt idx="2">
                  <c:v>7.2</c:v>
                </c:pt>
                <c:pt idx="3">
                  <c:v>5.0999999999999996</c:v>
                </c:pt>
                <c:pt idx="4">
                  <c:v>5.3</c:v>
                </c:pt>
                <c:pt idx="5">
                  <c:v>5.8</c:v>
                </c:pt>
                <c:pt idx="6">
                  <c:v>6.7</c:v>
                </c:pt>
              </c:numCache>
            </c:numRef>
          </c:val>
          <c:smooth val="0"/>
          <c:extLst>
            <c:ext xmlns:c16="http://schemas.microsoft.com/office/drawing/2014/chart" uri="{C3380CC4-5D6E-409C-BE32-E72D297353CC}">
              <c16:uniqueId val="{00000001-34F1-4825-BF8F-0E7ACADFDFA5}"/>
            </c:ext>
          </c:extLst>
        </c:ser>
        <c:ser>
          <c:idx val="1"/>
          <c:order val="1"/>
          <c:tx>
            <c:strRef>
              <c:f>Sheet1!$E$1</c:f>
              <c:strCache>
                <c:ptCount val="1"/>
                <c:pt idx="0">
                  <c:v>UK</c:v>
                </c:pt>
              </c:strCache>
            </c:strRef>
          </c:tx>
          <c:spPr>
            <a:ln w="28575" cap="rnd">
              <a:solidFill>
                <a:srgbClr val="4A4A49"/>
              </a:solidFill>
              <a:round/>
            </a:ln>
            <a:effectLst/>
          </c:spPr>
          <c:marker>
            <c:symbol val="none"/>
          </c:marker>
          <c:dPt>
            <c:idx val="12"/>
            <c:marker>
              <c:symbol val="none"/>
            </c:marker>
            <c:bubble3D val="0"/>
            <c:spPr>
              <a:ln w="28575" cap="rnd">
                <a:solidFill>
                  <a:srgbClr val="4A4A49"/>
                </a:solidFill>
                <a:round/>
              </a:ln>
              <a:effectLst/>
            </c:spPr>
            <c:extLst>
              <c:ext xmlns:c16="http://schemas.microsoft.com/office/drawing/2014/chart" uri="{C3380CC4-5D6E-409C-BE32-E72D297353CC}">
                <c16:uniqueId val="{00000003-67B5-4F8E-B645-6E3AC8C1EC40}"/>
              </c:ext>
            </c:extLst>
          </c:dPt>
          <c:dLbls>
            <c:dLbl>
              <c:idx val="7"/>
              <c:delete val="1"/>
              <c:extLst>
                <c:ext xmlns:c15="http://schemas.microsoft.com/office/drawing/2012/chart" uri="{CE6537A1-D6FC-4f65-9D91-7224C49458BB}"/>
                <c:ext xmlns:c16="http://schemas.microsoft.com/office/drawing/2014/chart" uri="{C3380CC4-5D6E-409C-BE32-E72D297353CC}">
                  <c16:uniqueId val="{00000008-E18D-44AA-8CD4-3A67B2092831}"/>
                </c:ext>
              </c:extLst>
            </c:dLbl>
            <c:dLbl>
              <c:idx val="8"/>
              <c:delete val="1"/>
              <c:extLst>
                <c:ext xmlns:c15="http://schemas.microsoft.com/office/drawing/2012/chart" uri="{CE6537A1-D6FC-4f65-9D91-7224C49458BB}"/>
                <c:ext xmlns:c16="http://schemas.microsoft.com/office/drawing/2014/chart" uri="{C3380CC4-5D6E-409C-BE32-E72D297353CC}">
                  <c16:uniqueId val="{00000006-E18D-44AA-8CD4-3A67B2092831}"/>
                </c:ext>
              </c:extLst>
            </c:dLbl>
            <c:dLbl>
              <c:idx val="9"/>
              <c:delete val="1"/>
              <c:extLst>
                <c:ext xmlns:c15="http://schemas.microsoft.com/office/drawing/2012/chart" uri="{CE6537A1-D6FC-4f65-9D91-7224C49458BB}"/>
                <c:ext xmlns:c16="http://schemas.microsoft.com/office/drawing/2014/chart" uri="{C3380CC4-5D6E-409C-BE32-E72D297353CC}">
                  <c16:uniqueId val="{00000005-E18D-44AA-8CD4-3A67B2092831}"/>
                </c:ext>
              </c:extLst>
            </c:dLbl>
            <c:dLbl>
              <c:idx val="10"/>
              <c:delete val="1"/>
              <c:extLst>
                <c:ext xmlns:c15="http://schemas.microsoft.com/office/drawing/2012/chart" uri="{CE6537A1-D6FC-4f65-9D91-7224C49458BB}"/>
                <c:ext xmlns:c16="http://schemas.microsoft.com/office/drawing/2014/chart" uri="{C3380CC4-5D6E-409C-BE32-E72D297353CC}">
                  <c16:uniqueId val="{0000000C-5B0F-45B2-81EF-0D6D6D67FA2F}"/>
                </c:ext>
              </c:extLst>
            </c:dLbl>
            <c:dLbl>
              <c:idx val="11"/>
              <c:delete val="1"/>
              <c:extLst>
                <c:ext xmlns:c15="http://schemas.microsoft.com/office/drawing/2012/chart" uri="{CE6537A1-D6FC-4f65-9D91-7224C49458BB}"/>
                <c:ext xmlns:c16="http://schemas.microsoft.com/office/drawing/2014/chart" uri="{C3380CC4-5D6E-409C-BE32-E72D297353CC}">
                  <c16:uniqueId val="{00000021-E18D-44AA-8CD4-3A67B2092831}"/>
                </c:ext>
              </c:extLst>
            </c:dLbl>
            <c:dLbl>
              <c:idx val="12"/>
              <c:delete val="1"/>
              <c:extLst>
                <c:ext xmlns:c15="http://schemas.microsoft.com/office/drawing/2012/chart" uri="{CE6537A1-D6FC-4f65-9D91-7224C49458BB}"/>
                <c:ext xmlns:c16="http://schemas.microsoft.com/office/drawing/2014/chart" uri="{C3380CC4-5D6E-409C-BE32-E72D297353CC}">
                  <c16:uniqueId val="{00000003-67B5-4F8E-B645-6E3AC8C1EC4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Sheet1!$A$2:$C$57</c:f>
              <c:multiLvlStrCache>
                <c:ptCount val="56"/>
                <c:lvl>
                  <c:pt idx="0">
                    <c:v>18</c:v>
                  </c:pt>
                  <c:pt idx="2">
                    <c:v>19</c:v>
                  </c:pt>
                  <c:pt idx="4">
                    <c:v>20</c:v>
                  </c:pt>
                  <c:pt idx="6">
                    <c:v>21</c:v>
                  </c:pt>
                  <c:pt idx="7">
                    <c:v>18</c:v>
                  </c:pt>
                  <c:pt idx="9">
                    <c:v>19</c:v>
                  </c:pt>
                  <c:pt idx="11">
                    <c:v>20</c:v>
                  </c:pt>
                  <c:pt idx="13">
                    <c:v>21</c:v>
                  </c:pt>
                  <c:pt idx="14">
                    <c:v>18</c:v>
                  </c:pt>
                  <c:pt idx="16">
                    <c:v>19</c:v>
                  </c:pt>
                  <c:pt idx="18">
                    <c:v>20</c:v>
                  </c:pt>
                  <c:pt idx="20">
                    <c:v>21</c:v>
                  </c:pt>
                  <c:pt idx="21">
                    <c:v>18</c:v>
                  </c:pt>
                  <c:pt idx="23">
                    <c:v>19</c:v>
                  </c:pt>
                  <c:pt idx="25">
                    <c:v>20</c:v>
                  </c:pt>
                  <c:pt idx="27">
                    <c:v>21</c:v>
                  </c:pt>
                  <c:pt idx="28">
                    <c:v>18</c:v>
                  </c:pt>
                  <c:pt idx="30">
                    <c:v>19</c:v>
                  </c:pt>
                  <c:pt idx="32">
                    <c:v>20</c:v>
                  </c:pt>
                  <c:pt idx="34">
                    <c:v>21</c:v>
                  </c:pt>
                  <c:pt idx="35">
                    <c:v>18</c:v>
                  </c:pt>
                  <c:pt idx="37">
                    <c:v>19</c:v>
                  </c:pt>
                  <c:pt idx="39">
                    <c:v>20</c:v>
                  </c:pt>
                  <c:pt idx="41">
                    <c:v>21</c:v>
                  </c:pt>
                  <c:pt idx="42">
                    <c:v>18</c:v>
                  </c:pt>
                  <c:pt idx="44">
                    <c:v>19</c:v>
                  </c:pt>
                  <c:pt idx="46">
                    <c:v>20</c:v>
                  </c:pt>
                  <c:pt idx="48">
                    <c:v>21</c:v>
                  </c:pt>
                  <c:pt idx="49">
                    <c:v>18</c:v>
                  </c:pt>
                  <c:pt idx="51">
                    <c:v>19</c:v>
                  </c:pt>
                  <c:pt idx="53">
                    <c:v>20</c:v>
                  </c:pt>
                  <c:pt idx="55">
                    <c:v>21</c:v>
                  </c:pt>
                </c:lvl>
                <c:lvl>
                  <c:pt idx="0">
                    <c:v>Germany</c:v>
                  </c:pt>
                  <c:pt idx="7">
                    <c:v>United Kingdom</c:v>
                  </c:pt>
                  <c:pt idx="14">
                    <c:v>France</c:v>
                  </c:pt>
                  <c:pt idx="21">
                    <c:v>Spain</c:v>
                  </c:pt>
                  <c:pt idx="28">
                    <c:v>Italy</c:v>
                  </c:pt>
                  <c:pt idx="35">
                    <c:v>Netherlands</c:v>
                  </c:pt>
                  <c:pt idx="42">
                    <c:v>Belgium</c:v>
                  </c:pt>
                  <c:pt idx="49">
                    <c:v>Poland</c:v>
                  </c:pt>
                </c:lvl>
              </c:multiLvlStrCache>
            </c:multiLvlStrRef>
          </c:cat>
          <c:val>
            <c:numRef>
              <c:f>Sheet1!$E$2:$E$57</c:f>
              <c:numCache>
                <c:formatCode>0.0</c:formatCode>
                <c:ptCount val="56"/>
                <c:pt idx="7">
                  <c:v>6.3</c:v>
                </c:pt>
                <c:pt idx="8">
                  <c:v>5.4</c:v>
                </c:pt>
                <c:pt idx="9">
                  <c:v>7.2</c:v>
                </c:pt>
                <c:pt idx="10">
                  <c:v>5.0999999999999996</c:v>
                </c:pt>
                <c:pt idx="11">
                  <c:v>5.3</c:v>
                </c:pt>
                <c:pt idx="12">
                  <c:v>5.8</c:v>
                </c:pt>
                <c:pt idx="13">
                  <c:v>6.7</c:v>
                </c:pt>
              </c:numCache>
            </c:numRef>
          </c:val>
          <c:smooth val="0"/>
          <c:extLst>
            <c:ext xmlns:c16="http://schemas.microsoft.com/office/drawing/2014/chart" uri="{C3380CC4-5D6E-409C-BE32-E72D297353CC}">
              <c16:uniqueId val="{00000005-34F1-4825-BF8F-0E7ACADFDFA5}"/>
            </c:ext>
          </c:extLst>
        </c:ser>
        <c:ser>
          <c:idx val="2"/>
          <c:order val="2"/>
          <c:tx>
            <c:strRef>
              <c:f>Sheet1!$F$1</c:f>
              <c:strCache>
                <c:ptCount val="1"/>
                <c:pt idx="0">
                  <c:v>FR</c:v>
                </c:pt>
              </c:strCache>
            </c:strRef>
          </c:tx>
          <c:spPr>
            <a:ln w="28575" cap="rnd">
              <a:solidFill>
                <a:srgbClr val="4A4A49"/>
              </a:solidFill>
              <a:round/>
            </a:ln>
            <a:effectLst/>
          </c:spPr>
          <c:marker>
            <c:symbol val="none"/>
          </c:marker>
          <c:dPt>
            <c:idx val="21"/>
            <c:marker>
              <c:symbol val="none"/>
            </c:marker>
            <c:bubble3D val="0"/>
            <c:extLst>
              <c:ext xmlns:c16="http://schemas.microsoft.com/office/drawing/2014/chart" uri="{C3380CC4-5D6E-409C-BE32-E72D297353CC}">
                <c16:uniqueId val="{00000004-67B5-4F8E-B645-6E3AC8C1EC40}"/>
              </c:ext>
            </c:extLst>
          </c:dPt>
          <c:dLbls>
            <c:dLbl>
              <c:idx val="2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D84-4BA6-B120-E3F65C87AB3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Sheet1!$A$2:$C$57</c:f>
              <c:multiLvlStrCache>
                <c:ptCount val="56"/>
                <c:lvl>
                  <c:pt idx="0">
                    <c:v>18</c:v>
                  </c:pt>
                  <c:pt idx="2">
                    <c:v>19</c:v>
                  </c:pt>
                  <c:pt idx="4">
                    <c:v>20</c:v>
                  </c:pt>
                  <c:pt idx="6">
                    <c:v>21</c:v>
                  </c:pt>
                  <c:pt idx="7">
                    <c:v>18</c:v>
                  </c:pt>
                  <c:pt idx="9">
                    <c:v>19</c:v>
                  </c:pt>
                  <c:pt idx="11">
                    <c:v>20</c:v>
                  </c:pt>
                  <c:pt idx="13">
                    <c:v>21</c:v>
                  </c:pt>
                  <c:pt idx="14">
                    <c:v>18</c:v>
                  </c:pt>
                  <c:pt idx="16">
                    <c:v>19</c:v>
                  </c:pt>
                  <c:pt idx="18">
                    <c:v>20</c:v>
                  </c:pt>
                  <c:pt idx="20">
                    <c:v>21</c:v>
                  </c:pt>
                  <c:pt idx="21">
                    <c:v>18</c:v>
                  </c:pt>
                  <c:pt idx="23">
                    <c:v>19</c:v>
                  </c:pt>
                  <c:pt idx="25">
                    <c:v>20</c:v>
                  </c:pt>
                  <c:pt idx="27">
                    <c:v>21</c:v>
                  </c:pt>
                  <c:pt idx="28">
                    <c:v>18</c:v>
                  </c:pt>
                  <c:pt idx="30">
                    <c:v>19</c:v>
                  </c:pt>
                  <c:pt idx="32">
                    <c:v>20</c:v>
                  </c:pt>
                  <c:pt idx="34">
                    <c:v>21</c:v>
                  </c:pt>
                  <c:pt idx="35">
                    <c:v>18</c:v>
                  </c:pt>
                  <c:pt idx="37">
                    <c:v>19</c:v>
                  </c:pt>
                  <c:pt idx="39">
                    <c:v>20</c:v>
                  </c:pt>
                  <c:pt idx="41">
                    <c:v>21</c:v>
                  </c:pt>
                  <c:pt idx="42">
                    <c:v>18</c:v>
                  </c:pt>
                  <c:pt idx="44">
                    <c:v>19</c:v>
                  </c:pt>
                  <c:pt idx="46">
                    <c:v>20</c:v>
                  </c:pt>
                  <c:pt idx="48">
                    <c:v>21</c:v>
                  </c:pt>
                  <c:pt idx="49">
                    <c:v>18</c:v>
                  </c:pt>
                  <c:pt idx="51">
                    <c:v>19</c:v>
                  </c:pt>
                  <c:pt idx="53">
                    <c:v>20</c:v>
                  </c:pt>
                  <c:pt idx="55">
                    <c:v>21</c:v>
                  </c:pt>
                </c:lvl>
                <c:lvl>
                  <c:pt idx="0">
                    <c:v>Germany</c:v>
                  </c:pt>
                  <c:pt idx="7">
                    <c:v>United Kingdom</c:v>
                  </c:pt>
                  <c:pt idx="14">
                    <c:v>France</c:v>
                  </c:pt>
                  <c:pt idx="21">
                    <c:v>Spain</c:v>
                  </c:pt>
                  <c:pt idx="28">
                    <c:v>Italy</c:v>
                  </c:pt>
                  <c:pt idx="35">
                    <c:v>Netherlands</c:v>
                  </c:pt>
                  <c:pt idx="42">
                    <c:v>Belgium</c:v>
                  </c:pt>
                  <c:pt idx="49">
                    <c:v>Poland</c:v>
                  </c:pt>
                </c:lvl>
              </c:multiLvlStrCache>
            </c:multiLvlStrRef>
          </c:cat>
          <c:val>
            <c:numRef>
              <c:f>Sheet1!$F$2:$F$57</c:f>
              <c:numCache>
                <c:formatCode>0.0</c:formatCode>
                <c:ptCount val="56"/>
                <c:pt idx="14">
                  <c:v>6.3</c:v>
                </c:pt>
                <c:pt idx="15">
                  <c:v>5.4</c:v>
                </c:pt>
                <c:pt idx="16">
                  <c:v>7.2</c:v>
                </c:pt>
                <c:pt idx="17">
                  <c:v>5.0999999999999996</c:v>
                </c:pt>
                <c:pt idx="18">
                  <c:v>5.3</c:v>
                </c:pt>
                <c:pt idx="19">
                  <c:v>5.8</c:v>
                </c:pt>
                <c:pt idx="20">
                  <c:v>6.7</c:v>
                </c:pt>
              </c:numCache>
            </c:numRef>
          </c:val>
          <c:smooth val="0"/>
          <c:extLst>
            <c:ext xmlns:c16="http://schemas.microsoft.com/office/drawing/2014/chart" uri="{C3380CC4-5D6E-409C-BE32-E72D297353CC}">
              <c16:uniqueId val="{0000000C-34F1-4825-BF8F-0E7ACADFDFA5}"/>
            </c:ext>
          </c:extLst>
        </c:ser>
        <c:ser>
          <c:idx val="3"/>
          <c:order val="3"/>
          <c:tx>
            <c:strRef>
              <c:f>Sheet1!$G$1</c:f>
              <c:strCache>
                <c:ptCount val="1"/>
                <c:pt idx="0">
                  <c:v>ES</c:v>
                </c:pt>
              </c:strCache>
            </c:strRef>
          </c:tx>
          <c:spPr>
            <a:ln w="28575" cap="rnd">
              <a:solidFill>
                <a:srgbClr val="4A4A49"/>
              </a:solidFill>
              <a:round/>
            </a:ln>
            <a:effectLst/>
          </c:spPr>
          <c:marker>
            <c:symbol val="none"/>
          </c:marker>
          <c:dPt>
            <c:idx val="19"/>
            <c:marker>
              <c:symbol val="circle"/>
              <c:size val="6"/>
              <c:spPr>
                <a:solidFill>
                  <a:schemeClr val="bg1">
                    <a:lumMod val="75000"/>
                  </a:schemeClr>
                </a:solidFill>
                <a:ln w="9525">
                  <a:solidFill>
                    <a:srgbClr val="4A4A49"/>
                  </a:solidFill>
                </a:ln>
                <a:effectLst/>
              </c:spPr>
            </c:marker>
            <c:bubble3D val="0"/>
            <c:extLst>
              <c:ext xmlns:c16="http://schemas.microsoft.com/office/drawing/2014/chart" uri="{C3380CC4-5D6E-409C-BE32-E72D297353CC}">
                <c16:uniqueId val="{0000000E-E18D-44AA-8CD4-3A67B2092831}"/>
              </c:ext>
            </c:extLst>
          </c:dPt>
          <c:dLbls>
            <c:dLbl>
              <c:idx val="21"/>
              <c:delete val="1"/>
              <c:extLst>
                <c:ext xmlns:c15="http://schemas.microsoft.com/office/drawing/2012/chart" uri="{CE6537A1-D6FC-4f65-9D91-7224C49458BB}"/>
                <c:ext xmlns:c16="http://schemas.microsoft.com/office/drawing/2014/chart" uri="{C3380CC4-5D6E-409C-BE32-E72D297353CC}">
                  <c16:uniqueId val="{00000010-E18D-44AA-8CD4-3A67B2092831}"/>
                </c:ext>
              </c:extLst>
            </c:dLbl>
            <c:dLbl>
              <c:idx val="22"/>
              <c:delete val="1"/>
              <c:extLst>
                <c:ext xmlns:c15="http://schemas.microsoft.com/office/drawing/2012/chart" uri="{CE6537A1-D6FC-4f65-9D91-7224C49458BB}"/>
                <c:ext xmlns:c16="http://schemas.microsoft.com/office/drawing/2014/chart" uri="{C3380CC4-5D6E-409C-BE32-E72D297353CC}">
                  <c16:uniqueId val="{00000010-5B0F-45B2-81EF-0D6D6D67FA2F}"/>
                </c:ext>
              </c:extLst>
            </c:dLbl>
            <c:dLbl>
              <c:idx val="23"/>
              <c:delete val="1"/>
              <c:extLst>
                <c:ext xmlns:c15="http://schemas.microsoft.com/office/drawing/2012/chart" uri="{CE6537A1-D6FC-4f65-9D91-7224C49458BB}"/>
                <c:ext xmlns:c16="http://schemas.microsoft.com/office/drawing/2014/chart" uri="{C3380CC4-5D6E-409C-BE32-E72D297353CC}">
                  <c16:uniqueId val="{00000023-E18D-44AA-8CD4-3A67B2092831}"/>
                </c:ext>
              </c:extLst>
            </c:dLbl>
            <c:dLbl>
              <c:idx val="24"/>
              <c:delete val="1"/>
              <c:extLst>
                <c:ext xmlns:c15="http://schemas.microsoft.com/office/drawing/2012/chart" uri="{CE6537A1-D6FC-4f65-9D91-7224C49458BB}"/>
                <c:ext xmlns:c16="http://schemas.microsoft.com/office/drawing/2014/chart" uri="{C3380CC4-5D6E-409C-BE32-E72D297353CC}">
                  <c16:uniqueId val="{00000006-67B5-4F8E-B645-6E3AC8C1EC40}"/>
                </c:ext>
              </c:extLst>
            </c:dLbl>
            <c:dLbl>
              <c:idx val="25"/>
              <c:delete val="1"/>
              <c:extLst>
                <c:ext xmlns:c15="http://schemas.microsoft.com/office/drawing/2012/chart" uri="{CE6537A1-D6FC-4f65-9D91-7224C49458BB}"/>
                <c:ext xmlns:c16="http://schemas.microsoft.com/office/drawing/2014/chart" uri="{C3380CC4-5D6E-409C-BE32-E72D297353CC}">
                  <c16:uniqueId val="{00000007-67B5-4F8E-B645-6E3AC8C1EC40}"/>
                </c:ext>
              </c:extLst>
            </c:dLbl>
            <c:dLbl>
              <c:idx val="26"/>
              <c:delete val="1"/>
              <c:extLst>
                <c:ext xmlns:c15="http://schemas.microsoft.com/office/drawing/2012/chart" uri="{CE6537A1-D6FC-4f65-9D91-7224C49458BB}"/>
                <c:ext xmlns:c16="http://schemas.microsoft.com/office/drawing/2014/chart" uri="{C3380CC4-5D6E-409C-BE32-E72D297353CC}">
                  <c16:uniqueId val="{00000008-67B5-4F8E-B645-6E3AC8C1EC4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Sheet1!$A$2:$C$57</c:f>
              <c:multiLvlStrCache>
                <c:ptCount val="56"/>
                <c:lvl>
                  <c:pt idx="0">
                    <c:v>18</c:v>
                  </c:pt>
                  <c:pt idx="2">
                    <c:v>19</c:v>
                  </c:pt>
                  <c:pt idx="4">
                    <c:v>20</c:v>
                  </c:pt>
                  <c:pt idx="6">
                    <c:v>21</c:v>
                  </c:pt>
                  <c:pt idx="7">
                    <c:v>18</c:v>
                  </c:pt>
                  <c:pt idx="9">
                    <c:v>19</c:v>
                  </c:pt>
                  <c:pt idx="11">
                    <c:v>20</c:v>
                  </c:pt>
                  <c:pt idx="13">
                    <c:v>21</c:v>
                  </c:pt>
                  <c:pt idx="14">
                    <c:v>18</c:v>
                  </c:pt>
                  <c:pt idx="16">
                    <c:v>19</c:v>
                  </c:pt>
                  <c:pt idx="18">
                    <c:v>20</c:v>
                  </c:pt>
                  <c:pt idx="20">
                    <c:v>21</c:v>
                  </c:pt>
                  <c:pt idx="21">
                    <c:v>18</c:v>
                  </c:pt>
                  <c:pt idx="23">
                    <c:v>19</c:v>
                  </c:pt>
                  <c:pt idx="25">
                    <c:v>20</c:v>
                  </c:pt>
                  <c:pt idx="27">
                    <c:v>21</c:v>
                  </c:pt>
                  <c:pt idx="28">
                    <c:v>18</c:v>
                  </c:pt>
                  <c:pt idx="30">
                    <c:v>19</c:v>
                  </c:pt>
                  <c:pt idx="32">
                    <c:v>20</c:v>
                  </c:pt>
                  <c:pt idx="34">
                    <c:v>21</c:v>
                  </c:pt>
                  <c:pt idx="35">
                    <c:v>18</c:v>
                  </c:pt>
                  <c:pt idx="37">
                    <c:v>19</c:v>
                  </c:pt>
                  <c:pt idx="39">
                    <c:v>20</c:v>
                  </c:pt>
                  <c:pt idx="41">
                    <c:v>21</c:v>
                  </c:pt>
                  <c:pt idx="42">
                    <c:v>18</c:v>
                  </c:pt>
                  <c:pt idx="44">
                    <c:v>19</c:v>
                  </c:pt>
                  <c:pt idx="46">
                    <c:v>20</c:v>
                  </c:pt>
                  <c:pt idx="48">
                    <c:v>21</c:v>
                  </c:pt>
                  <c:pt idx="49">
                    <c:v>18</c:v>
                  </c:pt>
                  <c:pt idx="51">
                    <c:v>19</c:v>
                  </c:pt>
                  <c:pt idx="53">
                    <c:v>20</c:v>
                  </c:pt>
                  <c:pt idx="55">
                    <c:v>21</c:v>
                  </c:pt>
                </c:lvl>
                <c:lvl>
                  <c:pt idx="0">
                    <c:v>Germany</c:v>
                  </c:pt>
                  <c:pt idx="7">
                    <c:v>United Kingdom</c:v>
                  </c:pt>
                  <c:pt idx="14">
                    <c:v>France</c:v>
                  </c:pt>
                  <c:pt idx="21">
                    <c:v>Spain</c:v>
                  </c:pt>
                  <c:pt idx="28">
                    <c:v>Italy</c:v>
                  </c:pt>
                  <c:pt idx="35">
                    <c:v>Netherlands</c:v>
                  </c:pt>
                  <c:pt idx="42">
                    <c:v>Belgium</c:v>
                  </c:pt>
                  <c:pt idx="49">
                    <c:v>Poland</c:v>
                  </c:pt>
                </c:lvl>
              </c:multiLvlStrCache>
            </c:multiLvlStrRef>
          </c:cat>
          <c:val>
            <c:numRef>
              <c:f>Sheet1!$G$2:$G$57</c:f>
              <c:numCache>
                <c:formatCode>0.0</c:formatCode>
                <c:ptCount val="56"/>
                <c:pt idx="21">
                  <c:v>6.3</c:v>
                </c:pt>
                <c:pt idx="22">
                  <c:v>5.4</c:v>
                </c:pt>
                <c:pt idx="23">
                  <c:v>7.2</c:v>
                </c:pt>
                <c:pt idx="24">
                  <c:v>5.0999999999999996</c:v>
                </c:pt>
                <c:pt idx="25">
                  <c:v>5.3</c:v>
                </c:pt>
                <c:pt idx="26">
                  <c:v>5.8</c:v>
                </c:pt>
                <c:pt idx="27">
                  <c:v>6.7</c:v>
                </c:pt>
              </c:numCache>
            </c:numRef>
          </c:val>
          <c:smooth val="0"/>
          <c:extLst>
            <c:ext xmlns:c16="http://schemas.microsoft.com/office/drawing/2014/chart" uri="{C3380CC4-5D6E-409C-BE32-E72D297353CC}">
              <c16:uniqueId val="{00000011-34F1-4825-BF8F-0E7ACADFDFA5}"/>
            </c:ext>
          </c:extLst>
        </c:ser>
        <c:ser>
          <c:idx val="4"/>
          <c:order val="4"/>
          <c:tx>
            <c:strRef>
              <c:f>Sheet1!$H$1</c:f>
              <c:strCache>
                <c:ptCount val="1"/>
                <c:pt idx="0">
                  <c:v>IT</c:v>
                </c:pt>
              </c:strCache>
            </c:strRef>
          </c:tx>
          <c:spPr>
            <a:ln w="28575" cap="rnd">
              <a:solidFill>
                <a:srgbClr val="4A4A49"/>
              </a:solidFill>
              <a:round/>
            </a:ln>
            <a:effectLst/>
          </c:spPr>
          <c:marker>
            <c:symbol val="none"/>
          </c:marker>
          <c:dPt>
            <c:idx val="3"/>
            <c:marker>
              <c:symbol val="none"/>
            </c:marker>
            <c:bubble3D val="0"/>
            <c:spPr>
              <a:ln w="28575" cap="rnd">
                <a:solidFill>
                  <a:srgbClr val="4A4A49"/>
                </a:solidFill>
                <a:round/>
              </a:ln>
              <a:effectLst/>
            </c:spPr>
            <c:extLst>
              <c:ext xmlns:c16="http://schemas.microsoft.com/office/drawing/2014/chart" uri="{C3380CC4-5D6E-409C-BE32-E72D297353CC}">
                <c16:uniqueId val="{00000002-23D6-4EFF-8F55-E556200AE978}"/>
              </c:ext>
            </c:extLst>
          </c:dPt>
          <c:dPt>
            <c:idx val="28"/>
            <c:marker>
              <c:symbol val="none"/>
            </c:marker>
            <c:bubble3D val="0"/>
            <c:extLst>
              <c:ext xmlns:c16="http://schemas.microsoft.com/office/drawing/2014/chart" uri="{C3380CC4-5D6E-409C-BE32-E72D297353CC}">
                <c16:uniqueId val="{0000000F-5B0F-45B2-81EF-0D6D6D67FA2F}"/>
              </c:ext>
            </c:extLst>
          </c:dPt>
          <c:dLbls>
            <c:dLbl>
              <c:idx val="28"/>
              <c:delete val="1"/>
              <c:extLst>
                <c:ext xmlns:c15="http://schemas.microsoft.com/office/drawing/2012/chart" uri="{CE6537A1-D6FC-4f65-9D91-7224C49458BB}"/>
                <c:ext xmlns:c16="http://schemas.microsoft.com/office/drawing/2014/chart" uri="{C3380CC4-5D6E-409C-BE32-E72D297353CC}">
                  <c16:uniqueId val="{0000000F-5B0F-45B2-81EF-0D6D6D67FA2F}"/>
                </c:ext>
              </c:extLst>
            </c:dLbl>
            <c:dLbl>
              <c:idx val="29"/>
              <c:delete val="1"/>
              <c:extLst>
                <c:ext xmlns:c15="http://schemas.microsoft.com/office/drawing/2012/chart" uri="{CE6537A1-D6FC-4f65-9D91-7224C49458BB}"/>
                <c:ext xmlns:c16="http://schemas.microsoft.com/office/drawing/2014/chart" uri="{C3380CC4-5D6E-409C-BE32-E72D297353CC}">
                  <c16:uniqueId val="{0000000C-67B5-4F8E-B645-6E3AC8C1EC40}"/>
                </c:ext>
              </c:extLst>
            </c:dLbl>
            <c:dLbl>
              <c:idx val="30"/>
              <c:delete val="1"/>
              <c:extLst>
                <c:ext xmlns:c15="http://schemas.microsoft.com/office/drawing/2012/chart" uri="{CE6537A1-D6FC-4f65-9D91-7224C49458BB}"/>
                <c:ext xmlns:c16="http://schemas.microsoft.com/office/drawing/2014/chart" uri="{C3380CC4-5D6E-409C-BE32-E72D297353CC}">
                  <c16:uniqueId val="{0000000D-67B5-4F8E-B645-6E3AC8C1EC40}"/>
                </c:ext>
              </c:extLst>
            </c:dLbl>
            <c:dLbl>
              <c:idx val="31"/>
              <c:delete val="1"/>
              <c:extLst>
                <c:ext xmlns:c15="http://schemas.microsoft.com/office/drawing/2012/chart" uri="{CE6537A1-D6FC-4f65-9D91-7224C49458BB}"/>
                <c:ext xmlns:c16="http://schemas.microsoft.com/office/drawing/2014/chart" uri="{C3380CC4-5D6E-409C-BE32-E72D297353CC}">
                  <c16:uniqueId val="{0000000E-67B5-4F8E-B645-6E3AC8C1EC40}"/>
                </c:ext>
              </c:extLst>
            </c:dLbl>
            <c:dLbl>
              <c:idx val="32"/>
              <c:delete val="1"/>
              <c:extLst>
                <c:ext xmlns:c15="http://schemas.microsoft.com/office/drawing/2012/chart" uri="{CE6537A1-D6FC-4f65-9D91-7224C49458BB}"/>
                <c:ext xmlns:c16="http://schemas.microsoft.com/office/drawing/2014/chart" uri="{C3380CC4-5D6E-409C-BE32-E72D297353CC}">
                  <c16:uniqueId val="{0000000F-67B5-4F8E-B645-6E3AC8C1EC40}"/>
                </c:ext>
              </c:extLst>
            </c:dLbl>
            <c:dLbl>
              <c:idx val="33"/>
              <c:delete val="1"/>
              <c:extLst>
                <c:ext xmlns:c15="http://schemas.microsoft.com/office/drawing/2012/chart" uri="{CE6537A1-D6FC-4f65-9D91-7224C49458BB}"/>
                <c:ext xmlns:c16="http://schemas.microsoft.com/office/drawing/2014/chart" uri="{C3380CC4-5D6E-409C-BE32-E72D297353CC}">
                  <c16:uniqueId val="{00000016-1D84-4BA6-B120-E3F65C87AB3C}"/>
                </c:ext>
              </c:extLst>
            </c:dLbl>
            <c:dLbl>
              <c:idx val="34"/>
              <c:layout>
                <c:manualLayout>
                  <c:x val="-2.6218573443248155E-2"/>
                  <c:y val="-5.52175642700296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D84-4BA6-B120-E3F65C87AB3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Sheet1!$A$2:$C$57</c:f>
              <c:multiLvlStrCache>
                <c:ptCount val="56"/>
                <c:lvl>
                  <c:pt idx="0">
                    <c:v>18</c:v>
                  </c:pt>
                  <c:pt idx="2">
                    <c:v>19</c:v>
                  </c:pt>
                  <c:pt idx="4">
                    <c:v>20</c:v>
                  </c:pt>
                  <c:pt idx="6">
                    <c:v>21</c:v>
                  </c:pt>
                  <c:pt idx="7">
                    <c:v>18</c:v>
                  </c:pt>
                  <c:pt idx="9">
                    <c:v>19</c:v>
                  </c:pt>
                  <c:pt idx="11">
                    <c:v>20</c:v>
                  </c:pt>
                  <c:pt idx="13">
                    <c:v>21</c:v>
                  </c:pt>
                  <c:pt idx="14">
                    <c:v>18</c:v>
                  </c:pt>
                  <c:pt idx="16">
                    <c:v>19</c:v>
                  </c:pt>
                  <c:pt idx="18">
                    <c:v>20</c:v>
                  </c:pt>
                  <c:pt idx="20">
                    <c:v>21</c:v>
                  </c:pt>
                  <c:pt idx="21">
                    <c:v>18</c:v>
                  </c:pt>
                  <c:pt idx="23">
                    <c:v>19</c:v>
                  </c:pt>
                  <c:pt idx="25">
                    <c:v>20</c:v>
                  </c:pt>
                  <c:pt idx="27">
                    <c:v>21</c:v>
                  </c:pt>
                  <c:pt idx="28">
                    <c:v>18</c:v>
                  </c:pt>
                  <c:pt idx="30">
                    <c:v>19</c:v>
                  </c:pt>
                  <c:pt idx="32">
                    <c:v>20</c:v>
                  </c:pt>
                  <c:pt idx="34">
                    <c:v>21</c:v>
                  </c:pt>
                  <c:pt idx="35">
                    <c:v>18</c:v>
                  </c:pt>
                  <c:pt idx="37">
                    <c:v>19</c:v>
                  </c:pt>
                  <c:pt idx="39">
                    <c:v>20</c:v>
                  </c:pt>
                  <c:pt idx="41">
                    <c:v>21</c:v>
                  </c:pt>
                  <c:pt idx="42">
                    <c:v>18</c:v>
                  </c:pt>
                  <c:pt idx="44">
                    <c:v>19</c:v>
                  </c:pt>
                  <c:pt idx="46">
                    <c:v>20</c:v>
                  </c:pt>
                  <c:pt idx="48">
                    <c:v>21</c:v>
                  </c:pt>
                  <c:pt idx="49">
                    <c:v>18</c:v>
                  </c:pt>
                  <c:pt idx="51">
                    <c:v>19</c:v>
                  </c:pt>
                  <c:pt idx="53">
                    <c:v>20</c:v>
                  </c:pt>
                  <c:pt idx="55">
                    <c:v>21</c:v>
                  </c:pt>
                </c:lvl>
                <c:lvl>
                  <c:pt idx="0">
                    <c:v>Germany</c:v>
                  </c:pt>
                  <c:pt idx="7">
                    <c:v>United Kingdom</c:v>
                  </c:pt>
                  <c:pt idx="14">
                    <c:v>France</c:v>
                  </c:pt>
                  <c:pt idx="21">
                    <c:v>Spain</c:v>
                  </c:pt>
                  <c:pt idx="28">
                    <c:v>Italy</c:v>
                  </c:pt>
                  <c:pt idx="35">
                    <c:v>Netherlands</c:v>
                  </c:pt>
                  <c:pt idx="42">
                    <c:v>Belgium</c:v>
                  </c:pt>
                  <c:pt idx="49">
                    <c:v>Poland</c:v>
                  </c:pt>
                </c:lvl>
              </c:multiLvlStrCache>
            </c:multiLvlStrRef>
          </c:cat>
          <c:val>
            <c:numRef>
              <c:f>Sheet1!$H$2:$H$57</c:f>
              <c:numCache>
                <c:formatCode>0.0</c:formatCode>
                <c:ptCount val="56"/>
                <c:pt idx="28">
                  <c:v>6.3</c:v>
                </c:pt>
                <c:pt idx="29">
                  <c:v>5.4</c:v>
                </c:pt>
                <c:pt idx="30">
                  <c:v>7.2</c:v>
                </c:pt>
                <c:pt idx="31">
                  <c:v>5.0999999999999996</c:v>
                </c:pt>
                <c:pt idx="32">
                  <c:v>5.3</c:v>
                </c:pt>
                <c:pt idx="33">
                  <c:v>5.8</c:v>
                </c:pt>
                <c:pt idx="34">
                  <c:v>6.7</c:v>
                </c:pt>
              </c:numCache>
            </c:numRef>
          </c:val>
          <c:smooth val="0"/>
          <c:extLst>
            <c:ext xmlns:c16="http://schemas.microsoft.com/office/drawing/2014/chart" uri="{C3380CC4-5D6E-409C-BE32-E72D297353CC}">
              <c16:uniqueId val="{00000027-34F1-4825-BF8F-0E7ACADFDFA5}"/>
            </c:ext>
          </c:extLst>
        </c:ser>
        <c:ser>
          <c:idx val="5"/>
          <c:order val="5"/>
          <c:tx>
            <c:strRef>
              <c:f>Sheet1!$I$1</c:f>
              <c:strCache>
                <c:ptCount val="1"/>
                <c:pt idx="0">
                  <c:v>NL</c:v>
                </c:pt>
              </c:strCache>
            </c:strRef>
          </c:tx>
          <c:spPr>
            <a:ln w="28575" cap="rnd">
              <a:solidFill>
                <a:srgbClr val="4A4A49"/>
              </a:solidFill>
              <a:round/>
            </a:ln>
            <a:effectLst/>
          </c:spPr>
          <c:marker>
            <c:symbol val="none"/>
          </c:marker>
          <c:dPt>
            <c:idx val="36"/>
            <c:marker>
              <c:symbol val="none"/>
            </c:marker>
            <c:bubble3D val="0"/>
            <c:extLst>
              <c:ext xmlns:c16="http://schemas.microsoft.com/office/drawing/2014/chart" uri="{C3380CC4-5D6E-409C-BE32-E72D297353CC}">
                <c16:uniqueId val="{00000010-67B5-4F8E-B645-6E3AC8C1EC40}"/>
              </c:ext>
            </c:extLst>
          </c:dPt>
          <c:dPt>
            <c:idx val="45"/>
            <c:marker>
              <c:symbol val="none"/>
            </c:marker>
            <c:bubble3D val="0"/>
            <c:extLst>
              <c:ext xmlns:c16="http://schemas.microsoft.com/office/drawing/2014/chart" uri="{C3380CC4-5D6E-409C-BE32-E72D297353CC}">
                <c16:uniqueId val="{00000011-67B5-4F8E-B645-6E3AC8C1EC40}"/>
              </c:ext>
            </c:extLst>
          </c:dPt>
          <c:dPt>
            <c:idx val="53"/>
            <c:marker>
              <c:symbol val="none"/>
            </c:marker>
            <c:bubble3D val="0"/>
            <c:extLst>
              <c:ext xmlns:c16="http://schemas.microsoft.com/office/drawing/2014/chart" uri="{C3380CC4-5D6E-409C-BE32-E72D297353CC}">
                <c16:uniqueId val="{0000000F-B77C-4F7F-A23D-F4CB4B60715B}"/>
              </c:ext>
            </c:extLst>
          </c:dPt>
          <c:dPt>
            <c:idx val="54"/>
            <c:marker>
              <c:symbol val="none"/>
            </c:marker>
            <c:bubble3D val="0"/>
            <c:spPr>
              <a:ln w="28575" cap="rnd">
                <a:solidFill>
                  <a:srgbClr val="4A4A49"/>
                </a:solidFill>
                <a:round/>
              </a:ln>
              <a:effectLst/>
            </c:spPr>
            <c:extLst>
              <c:ext xmlns:c16="http://schemas.microsoft.com/office/drawing/2014/chart" uri="{C3380CC4-5D6E-409C-BE32-E72D297353CC}">
                <c16:uniqueId val="{00000014-67B5-4F8E-B645-6E3AC8C1EC40}"/>
              </c:ext>
            </c:extLst>
          </c:dPt>
          <c:dLbls>
            <c:dLbl>
              <c:idx val="35"/>
              <c:delete val="1"/>
              <c:extLst>
                <c:ext xmlns:c15="http://schemas.microsoft.com/office/drawing/2012/chart" uri="{CE6537A1-D6FC-4f65-9D91-7224C49458BB}"/>
                <c:ext xmlns:c16="http://schemas.microsoft.com/office/drawing/2014/chart" uri="{C3380CC4-5D6E-409C-BE32-E72D297353CC}">
                  <c16:uniqueId val="{00000015-67B5-4F8E-B645-6E3AC8C1EC40}"/>
                </c:ext>
              </c:extLst>
            </c:dLbl>
            <c:dLbl>
              <c:idx val="36"/>
              <c:delete val="1"/>
              <c:extLst>
                <c:ext xmlns:c15="http://schemas.microsoft.com/office/drawing/2012/chart" uri="{CE6537A1-D6FC-4f65-9D91-7224C49458BB}"/>
                <c:ext xmlns:c16="http://schemas.microsoft.com/office/drawing/2014/chart" uri="{C3380CC4-5D6E-409C-BE32-E72D297353CC}">
                  <c16:uniqueId val="{00000010-67B5-4F8E-B645-6E3AC8C1EC40}"/>
                </c:ext>
              </c:extLst>
            </c:dLbl>
            <c:dLbl>
              <c:idx val="37"/>
              <c:delete val="1"/>
              <c:extLst>
                <c:ext xmlns:c15="http://schemas.microsoft.com/office/drawing/2012/chart" uri="{CE6537A1-D6FC-4f65-9D91-7224C49458BB}"/>
                <c:ext xmlns:c16="http://schemas.microsoft.com/office/drawing/2014/chart" uri="{C3380CC4-5D6E-409C-BE32-E72D297353CC}">
                  <c16:uniqueId val="{00000016-67B5-4F8E-B645-6E3AC8C1EC40}"/>
                </c:ext>
              </c:extLst>
            </c:dLbl>
            <c:dLbl>
              <c:idx val="38"/>
              <c:delete val="1"/>
              <c:extLst>
                <c:ext xmlns:c15="http://schemas.microsoft.com/office/drawing/2012/chart" uri="{CE6537A1-D6FC-4f65-9D91-7224C49458BB}"/>
                <c:ext xmlns:c16="http://schemas.microsoft.com/office/drawing/2014/chart" uri="{C3380CC4-5D6E-409C-BE32-E72D297353CC}">
                  <c16:uniqueId val="{00000017-67B5-4F8E-B645-6E3AC8C1EC40}"/>
                </c:ext>
              </c:extLst>
            </c:dLbl>
            <c:dLbl>
              <c:idx val="39"/>
              <c:delete val="1"/>
              <c:extLst>
                <c:ext xmlns:c15="http://schemas.microsoft.com/office/drawing/2012/chart" uri="{CE6537A1-D6FC-4f65-9D91-7224C49458BB}"/>
                <c:ext xmlns:c16="http://schemas.microsoft.com/office/drawing/2014/chart" uri="{C3380CC4-5D6E-409C-BE32-E72D297353CC}">
                  <c16:uniqueId val="{0000000A-B77C-4F7F-A23D-F4CB4B60715B}"/>
                </c:ext>
              </c:extLst>
            </c:dLbl>
            <c:dLbl>
              <c:idx val="40"/>
              <c:delete val="1"/>
              <c:extLst>
                <c:ext xmlns:c15="http://schemas.microsoft.com/office/drawing/2012/chart" uri="{CE6537A1-D6FC-4f65-9D91-7224C49458BB}"/>
                <c:ext xmlns:c16="http://schemas.microsoft.com/office/drawing/2014/chart" uri="{C3380CC4-5D6E-409C-BE32-E72D297353CC}">
                  <c16:uniqueId val="{00000017-1D84-4BA6-B120-E3F65C87AB3C}"/>
                </c:ext>
              </c:extLst>
            </c:dLbl>
            <c:dLbl>
              <c:idx val="41"/>
              <c:layout>
                <c:manualLayout>
                  <c:x val="-2.1519371127711084E-2"/>
                  <c:y val="-5.52175642700296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1D84-4BA6-B120-E3F65C87AB3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Sheet1!$A$2:$C$57</c:f>
              <c:multiLvlStrCache>
                <c:ptCount val="56"/>
                <c:lvl>
                  <c:pt idx="0">
                    <c:v>18</c:v>
                  </c:pt>
                  <c:pt idx="2">
                    <c:v>19</c:v>
                  </c:pt>
                  <c:pt idx="4">
                    <c:v>20</c:v>
                  </c:pt>
                  <c:pt idx="6">
                    <c:v>21</c:v>
                  </c:pt>
                  <c:pt idx="7">
                    <c:v>18</c:v>
                  </c:pt>
                  <c:pt idx="9">
                    <c:v>19</c:v>
                  </c:pt>
                  <c:pt idx="11">
                    <c:v>20</c:v>
                  </c:pt>
                  <c:pt idx="13">
                    <c:v>21</c:v>
                  </c:pt>
                  <c:pt idx="14">
                    <c:v>18</c:v>
                  </c:pt>
                  <c:pt idx="16">
                    <c:v>19</c:v>
                  </c:pt>
                  <c:pt idx="18">
                    <c:v>20</c:v>
                  </c:pt>
                  <c:pt idx="20">
                    <c:v>21</c:v>
                  </c:pt>
                  <c:pt idx="21">
                    <c:v>18</c:v>
                  </c:pt>
                  <c:pt idx="23">
                    <c:v>19</c:v>
                  </c:pt>
                  <c:pt idx="25">
                    <c:v>20</c:v>
                  </c:pt>
                  <c:pt idx="27">
                    <c:v>21</c:v>
                  </c:pt>
                  <c:pt idx="28">
                    <c:v>18</c:v>
                  </c:pt>
                  <c:pt idx="30">
                    <c:v>19</c:v>
                  </c:pt>
                  <c:pt idx="32">
                    <c:v>20</c:v>
                  </c:pt>
                  <c:pt idx="34">
                    <c:v>21</c:v>
                  </c:pt>
                  <c:pt idx="35">
                    <c:v>18</c:v>
                  </c:pt>
                  <c:pt idx="37">
                    <c:v>19</c:v>
                  </c:pt>
                  <c:pt idx="39">
                    <c:v>20</c:v>
                  </c:pt>
                  <c:pt idx="41">
                    <c:v>21</c:v>
                  </c:pt>
                  <c:pt idx="42">
                    <c:v>18</c:v>
                  </c:pt>
                  <c:pt idx="44">
                    <c:v>19</c:v>
                  </c:pt>
                  <c:pt idx="46">
                    <c:v>20</c:v>
                  </c:pt>
                  <c:pt idx="48">
                    <c:v>21</c:v>
                  </c:pt>
                  <c:pt idx="49">
                    <c:v>18</c:v>
                  </c:pt>
                  <c:pt idx="51">
                    <c:v>19</c:v>
                  </c:pt>
                  <c:pt idx="53">
                    <c:v>20</c:v>
                  </c:pt>
                  <c:pt idx="55">
                    <c:v>21</c:v>
                  </c:pt>
                </c:lvl>
                <c:lvl>
                  <c:pt idx="0">
                    <c:v>Germany</c:v>
                  </c:pt>
                  <c:pt idx="7">
                    <c:v>United Kingdom</c:v>
                  </c:pt>
                  <c:pt idx="14">
                    <c:v>France</c:v>
                  </c:pt>
                  <c:pt idx="21">
                    <c:v>Spain</c:v>
                  </c:pt>
                  <c:pt idx="28">
                    <c:v>Italy</c:v>
                  </c:pt>
                  <c:pt idx="35">
                    <c:v>Netherlands</c:v>
                  </c:pt>
                  <c:pt idx="42">
                    <c:v>Belgium</c:v>
                  </c:pt>
                  <c:pt idx="49">
                    <c:v>Poland</c:v>
                  </c:pt>
                </c:lvl>
              </c:multiLvlStrCache>
            </c:multiLvlStrRef>
          </c:cat>
          <c:val>
            <c:numRef>
              <c:f>Sheet1!$I$2:$I$57</c:f>
              <c:numCache>
                <c:formatCode>0.0</c:formatCode>
                <c:ptCount val="56"/>
                <c:pt idx="35">
                  <c:v>6.3</c:v>
                </c:pt>
                <c:pt idx="36">
                  <c:v>5.4</c:v>
                </c:pt>
                <c:pt idx="37">
                  <c:v>7.2</c:v>
                </c:pt>
                <c:pt idx="38">
                  <c:v>5.0999999999999996</c:v>
                </c:pt>
                <c:pt idx="39">
                  <c:v>5.3</c:v>
                </c:pt>
                <c:pt idx="40">
                  <c:v>5.8</c:v>
                </c:pt>
                <c:pt idx="41">
                  <c:v>6.7</c:v>
                </c:pt>
              </c:numCache>
            </c:numRef>
          </c:val>
          <c:smooth val="0"/>
          <c:extLst>
            <c:ext xmlns:c16="http://schemas.microsoft.com/office/drawing/2014/chart" uri="{C3380CC4-5D6E-409C-BE32-E72D297353CC}">
              <c16:uniqueId val="{0000000C-53E0-4020-92BB-3F72B22F46EC}"/>
            </c:ext>
          </c:extLst>
        </c:ser>
        <c:ser>
          <c:idx val="6"/>
          <c:order val="6"/>
          <c:tx>
            <c:strRef>
              <c:f>Sheet1!$J$1</c:f>
              <c:strCache>
                <c:ptCount val="1"/>
                <c:pt idx="0">
                  <c:v>BE</c:v>
                </c:pt>
              </c:strCache>
            </c:strRef>
          </c:tx>
          <c:spPr>
            <a:ln w="28575" cap="rnd">
              <a:solidFill>
                <a:srgbClr val="4A4A49"/>
              </a:solidFill>
              <a:round/>
            </a:ln>
            <a:effectLst/>
          </c:spPr>
          <c:marker>
            <c:symbol val="none"/>
          </c:marker>
          <c:dPt>
            <c:idx val="19"/>
            <c:marker>
              <c:symbol val="circle"/>
              <c:size val="6"/>
              <c:spPr>
                <a:solidFill>
                  <a:schemeClr val="bg1">
                    <a:lumMod val="75000"/>
                  </a:schemeClr>
                </a:solidFill>
                <a:ln w="9525">
                  <a:solidFill>
                    <a:schemeClr val="bg1">
                      <a:lumMod val="75000"/>
                    </a:schemeClr>
                  </a:solidFill>
                </a:ln>
                <a:effectLst/>
              </c:spPr>
            </c:marker>
            <c:bubble3D val="0"/>
            <c:extLst>
              <c:ext xmlns:c16="http://schemas.microsoft.com/office/drawing/2014/chart" uri="{C3380CC4-5D6E-409C-BE32-E72D297353CC}">
                <c16:uniqueId val="{00000018-67B5-4F8E-B645-6E3AC8C1EC40}"/>
              </c:ext>
            </c:extLst>
          </c:dPt>
          <c:dLbls>
            <c:dLbl>
              <c:idx val="42"/>
              <c:delete val="1"/>
              <c:extLst>
                <c:ext xmlns:c15="http://schemas.microsoft.com/office/drawing/2012/chart" uri="{CE6537A1-D6FC-4f65-9D91-7224C49458BB}"/>
                <c:ext xmlns:c16="http://schemas.microsoft.com/office/drawing/2014/chart" uri="{C3380CC4-5D6E-409C-BE32-E72D297353CC}">
                  <c16:uniqueId val="{00000019-67B5-4F8E-B645-6E3AC8C1EC40}"/>
                </c:ext>
              </c:extLst>
            </c:dLbl>
            <c:dLbl>
              <c:idx val="43"/>
              <c:delete val="1"/>
              <c:extLst>
                <c:ext xmlns:c15="http://schemas.microsoft.com/office/drawing/2012/chart" uri="{CE6537A1-D6FC-4f65-9D91-7224C49458BB}"/>
                <c:ext xmlns:c16="http://schemas.microsoft.com/office/drawing/2014/chart" uri="{C3380CC4-5D6E-409C-BE32-E72D297353CC}">
                  <c16:uniqueId val="{0000001A-67B5-4F8E-B645-6E3AC8C1EC40}"/>
                </c:ext>
              </c:extLst>
            </c:dLbl>
            <c:dLbl>
              <c:idx val="44"/>
              <c:delete val="1"/>
              <c:extLst>
                <c:ext xmlns:c15="http://schemas.microsoft.com/office/drawing/2012/chart" uri="{CE6537A1-D6FC-4f65-9D91-7224C49458BB}"/>
                <c:ext xmlns:c16="http://schemas.microsoft.com/office/drawing/2014/chart" uri="{C3380CC4-5D6E-409C-BE32-E72D297353CC}">
                  <c16:uniqueId val="{0000001B-67B5-4F8E-B645-6E3AC8C1EC40}"/>
                </c:ext>
              </c:extLst>
            </c:dLbl>
            <c:dLbl>
              <c:idx val="45"/>
              <c:delete val="1"/>
              <c:extLst>
                <c:ext xmlns:c15="http://schemas.microsoft.com/office/drawing/2012/chart" uri="{CE6537A1-D6FC-4f65-9D91-7224C49458BB}"/>
                <c:ext xmlns:c16="http://schemas.microsoft.com/office/drawing/2014/chart" uri="{C3380CC4-5D6E-409C-BE32-E72D297353CC}">
                  <c16:uniqueId val="{0000001C-67B5-4F8E-B645-6E3AC8C1EC40}"/>
                </c:ext>
              </c:extLst>
            </c:dLbl>
            <c:dLbl>
              <c:idx val="46"/>
              <c:delete val="1"/>
              <c:extLst>
                <c:ext xmlns:c15="http://schemas.microsoft.com/office/drawing/2012/chart" uri="{CE6537A1-D6FC-4f65-9D91-7224C49458BB}"/>
                <c:ext xmlns:c16="http://schemas.microsoft.com/office/drawing/2014/chart" uri="{C3380CC4-5D6E-409C-BE32-E72D297353CC}">
                  <c16:uniqueId val="{0000001D-67B5-4F8E-B645-6E3AC8C1EC40}"/>
                </c:ext>
              </c:extLst>
            </c:dLbl>
            <c:dLbl>
              <c:idx val="47"/>
              <c:delete val="1"/>
              <c:extLst>
                <c:ext xmlns:c15="http://schemas.microsoft.com/office/drawing/2012/chart" uri="{CE6537A1-D6FC-4f65-9D91-7224C49458BB}"/>
                <c:ext xmlns:c16="http://schemas.microsoft.com/office/drawing/2014/chart" uri="{C3380CC4-5D6E-409C-BE32-E72D297353CC}">
                  <c16:uniqueId val="{0000001E-67B5-4F8E-B645-6E3AC8C1EC40}"/>
                </c:ext>
              </c:extLst>
            </c:dLbl>
            <c:dLbl>
              <c:idx val="48"/>
              <c:layout>
                <c:manualLayout>
                  <c:x val="-2.3691127656361766E-2"/>
                  <c:y val="-5.52175642700297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D84-4BA6-B120-E3F65C87AB3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Sheet1!$A$2:$C$57</c:f>
              <c:multiLvlStrCache>
                <c:ptCount val="56"/>
                <c:lvl>
                  <c:pt idx="0">
                    <c:v>18</c:v>
                  </c:pt>
                  <c:pt idx="2">
                    <c:v>19</c:v>
                  </c:pt>
                  <c:pt idx="4">
                    <c:v>20</c:v>
                  </c:pt>
                  <c:pt idx="6">
                    <c:v>21</c:v>
                  </c:pt>
                  <c:pt idx="7">
                    <c:v>18</c:v>
                  </c:pt>
                  <c:pt idx="9">
                    <c:v>19</c:v>
                  </c:pt>
                  <c:pt idx="11">
                    <c:v>20</c:v>
                  </c:pt>
                  <c:pt idx="13">
                    <c:v>21</c:v>
                  </c:pt>
                  <c:pt idx="14">
                    <c:v>18</c:v>
                  </c:pt>
                  <c:pt idx="16">
                    <c:v>19</c:v>
                  </c:pt>
                  <c:pt idx="18">
                    <c:v>20</c:v>
                  </c:pt>
                  <c:pt idx="20">
                    <c:v>21</c:v>
                  </c:pt>
                  <c:pt idx="21">
                    <c:v>18</c:v>
                  </c:pt>
                  <c:pt idx="23">
                    <c:v>19</c:v>
                  </c:pt>
                  <c:pt idx="25">
                    <c:v>20</c:v>
                  </c:pt>
                  <c:pt idx="27">
                    <c:v>21</c:v>
                  </c:pt>
                  <c:pt idx="28">
                    <c:v>18</c:v>
                  </c:pt>
                  <c:pt idx="30">
                    <c:v>19</c:v>
                  </c:pt>
                  <c:pt idx="32">
                    <c:v>20</c:v>
                  </c:pt>
                  <c:pt idx="34">
                    <c:v>21</c:v>
                  </c:pt>
                  <c:pt idx="35">
                    <c:v>18</c:v>
                  </c:pt>
                  <c:pt idx="37">
                    <c:v>19</c:v>
                  </c:pt>
                  <c:pt idx="39">
                    <c:v>20</c:v>
                  </c:pt>
                  <c:pt idx="41">
                    <c:v>21</c:v>
                  </c:pt>
                  <c:pt idx="42">
                    <c:v>18</c:v>
                  </c:pt>
                  <c:pt idx="44">
                    <c:v>19</c:v>
                  </c:pt>
                  <c:pt idx="46">
                    <c:v>20</c:v>
                  </c:pt>
                  <c:pt idx="48">
                    <c:v>21</c:v>
                  </c:pt>
                  <c:pt idx="49">
                    <c:v>18</c:v>
                  </c:pt>
                  <c:pt idx="51">
                    <c:v>19</c:v>
                  </c:pt>
                  <c:pt idx="53">
                    <c:v>20</c:v>
                  </c:pt>
                  <c:pt idx="55">
                    <c:v>21</c:v>
                  </c:pt>
                </c:lvl>
                <c:lvl>
                  <c:pt idx="0">
                    <c:v>Germany</c:v>
                  </c:pt>
                  <c:pt idx="7">
                    <c:v>United Kingdom</c:v>
                  </c:pt>
                  <c:pt idx="14">
                    <c:v>France</c:v>
                  </c:pt>
                  <c:pt idx="21">
                    <c:v>Spain</c:v>
                  </c:pt>
                  <c:pt idx="28">
                    <c:v>Italy</c:v>
                  </c:pt>
                  <c:pt idx="35">
                    <c:v>Netherlands</c:v>
                  </c:pt>
                  <c:pt idx="42">
                    <c:v>Belgium</c:v>
                  </c:pt>
                  <c:pt idx="49">
                    <c:v>Poland</c:v>
                  </c:pt>
                </c:lvl>
              </c:multiLvlStrCache>
            </c:multiLvlStrRef>
          </c:cat>
          <c:val>
            <c:numRef>
              <c:f>Sheet1!$J$2:$J$57</c:f>
              <c:numCache>
                <c:formatCode>0.0</c:formatCode>
                <c:ptCount val="56"/>
                <c:pt idx="42">
                  <c:v>6.3</c:v>
                </c:pt>
                <c:pt idx="43">
                  <c:v>5.4</c:v>
                </c:pt>
                <c:pt idx="44">
                  <c:v>7.2</c:v>
                </c:pt>
                <c:pt idx="45">
                  <c:v>5.0999999999999996</c:v>
                </c:pt>
                <c:pt idx="46">
                  <c:v>5.3</c:v>
                </c:pt>
                <c:pt idx="47">
                  <c:v>5.8</c:v>
                </c:pt>
                <c:pt idx="48">
                  <c:v>6.7</c:v>
                </c:pt>
              </c:numCache>
            </c:numRef>
          </c:val>
          <c:smooth val="0"/>
          <c:extLst>
            <c:ext xmlns:c16="http://schemas.microsoft.com/office/drawing/2014/chart" uri="{C3380CC4-5D6E-409C-BE32-E72D297353CC}">
              <c16:uniqueId val="{0000000D-53E0-4020-92BB-3F72B22F46EC}"/>
            </c:ext>
          </c:extLst>
        </c:ser>
        <c:ser>
          <c:idx val="7"/>
          <c:order val="7"/>
          <c:tx>
            <c:strRef>
              <c:f>Sheet1!$K$1</c:f>
              <c:strCache>
                <c:ptCount val="1"/>
                <c:pt idx="0">
                  <c:v>PO</c:v>
                </c:pt>
              </c:strCache>
            </c:strRef>
          </c:tx>
          <c:spPr>
            <a:ln w="28575" cap="rnd">
              <a:solidFill>
                <a:schemeClr val="accent2">
                  <a:lumMod val="60000"/>
                </a:schemeClr>
              </a:solidFill>
              <a:round/>
            </a:ln>
            <a:effectLst/>
          </c:spPr>
          <c:marker>
            <c:symbol val="none"/>
          </c:marker>
          <c:dPt>
            <c:idx val="54"/>
            <c:marker>
              <c:symbol val="none"/>
            </c:marker>
            <c:bubble3D val="0"/>
            <c:spPr>
              <a:ln w="28575" cap="rnd">
                <a:solidFill>
                  <a:srgbClr val="4A4A49"/>
                </a:solidFill>
                <a:round/>
              </a:ln>
              <a:effectLst/>
            </c:spPr>
            <c:extLst>
              <c:ext xmlns:c16="http://schemas.microsoft.com/office/drawing/2014/chart" uri="{C3380CC4-5D6E-409C-BE32-E72D297353CC}">
                <c16:uniqueId val="{00000020-67B5-4F8E-B645-6E3AC8C1EC40}"/>
              </c:ext>
            </c:extLst>
          </c:dPt>
          <c:dLbls>
            <c:dLbl>
              <c:idx val="49"/>
              <c:delete val="1"/>
              <c:extLst>
                <c:ext xmlns:c15="http://schemas.microsoft.com/office/drawing/2012/chart" uri="{CE6537A1-D6FC-4f65-9D91-7224C49458BB}"/>
                <c:ext xmlns:c16="http://schemas.microsoft.com/office/drawing/2014/chart" uri="{C3380CC4-5D6E-409C-BE32-E72D297353CC}">
                  <c16:uniqueId val="{00000021-67B5-4F8E-B645-6E3AC8C1EC40}"/>
                </c:ext>
              </c:extLst>
            </c:dLbl>
            <c:dLbl>
              <c:idx val="50"/>
              <c:delete val="1"/>
              <c:extLst>
                <c:ext xmlns:c15="http://schemas.microsoft.com/office/drawing/2012/chart" uri="{CE6537A1-D6FC-4f65-9D91-7224C49458BB}"/>
                <c:ext xmlns:c16="http://schemas.microsoft.com/office/drawing/2014/chart" uri="{C3380CC4-5D6E-409C-BE32-E72D297353CC}">
                  <c16:uniqueId val="{00000022-67B5-4F8E-B645-6E3AC8C1EC40}"/>
                </c:ext>
              </c:extLst>
            </c:dLbl>
            <c:dLbl>
              <c:idx val="51"/>
              <c:delete val="1"/>
              <c:extLst>
                <c:ext xmlns:c15="http://schemas.microsoft.com/office/drawing/2012/chart" uri="{CE6537A1-D6FC-4f65-9D91-7224C49458BB}"/>
                <c:ext xmlns:c16="http://schemas.microsoft.com/office/drawing/2014/chart" uri="{C3380CC4-5D6E-409C-BE32-E72D297353CC}">
                  <c16:uniqueId val="{00000023-67B5-4F8E-B645-6E3AC8C1EC40}"/>
                </c:ext>
              </c:extLst>
            </c:dLbl>
            <c:dLbl>
              <c:idx val="52"/>
              <c:delete val="1"/>
              <c:extLst>
                <c:ext xmlns:c15="http://schemas.microsoft.com/office/drawing/2012/chart" uri="{CE6537A1-D6FC-4f65-9D91-7224C49458BB}"/>
                <c:ext xmlns:c16="http://schemas.microsoft.com/office/drawing/2014/chart" uri="{C3380CC4-5D6E-409C-BE32-E72D297353CC}">
                  <c16:uniqueId val="{00000024-67B5-4F8E-B645-6E3AC8C1EC40}"/>
                </c:ext>
              </c:extLst>
            </c:dLbl>
            <c:dLbl>
              <c:idx val="53"/>
              <c:delete val="1"/>
              <c:extLst>
                <c:ext xmlns:c15="http://schemas.microsoft.com/office/drawing/2012/chart" uri="{CE6537A1-D6FC-4f65-9D91-7224C49458BB}"/>
                <c:ext xmlns:c16="http://schemas.microsoft.com/office/drawing/2014/chart" uri="{C3380CC4-5D6E-409C-BE32-E72D297353CC}">
                  <c16:uniqueId val="{00000012-B77C-4F7F-A23D-F4CB4B60715B}"/>
                </c:ext>
              </c:extLst>
            </c:dLbl>
            <c:dLbl>
              <c:idx val="54"/>
              <c:delete val="1"/>
              <c:extLst>
                <c:ext xmlns:c15="http://schemas.microsoft.com/office/drawing/2012/chart" uri="{CE6537A1-D6FC-4f65-9D91-7224C49458BB}"/>
                <c:ext xmlns:c16="http://schemas.microsoft.com/office/drawing/2014/chart" uri="{C3380CC4-5D6E-409C-BE32-E72D297353CC}">
                  <c16:uniqueId val="{00000020-67B5-4F8E-B645-6E3AC8C1EC4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Sheet1!$A$2:$C$57</c:f>
              <c:multiLvlStrCache>
                <c:ptCount val="56"/>
                <c:lvl>
                  <c:pt idx="0">
                    <c:v>18</c:v>
                  </c:pt>
                  <c:pt idx="2">
                    <c:v>19</c:v>
                  </c:pt>
                  <c:pt idx="4">
                    <c:v>20</c:v>
                  </c:pt>
                  <c:pt idx="6">
                    <c:v>21</c:v>
                  </c:pt>
                  <c:pt idx="7">
                    <c:v>18</c:v>
                  </c:pt>
                  <c:pt idx="9">
                    <c:v>19</c:v>
                  </c:pt>
                  <c:pt idx="11">
                    <c:v>20</c:v>
                  </c:pt>
                  <c:pt idx="13">
                    <c:v>21</c:v>
                  </c:pt>
                  <c:pt idx="14">
                    <c:v>18</c:v>
                  </c:pt>
                  <c:pt idx="16">
                    <c:v>19</c:v>
                  </c:pt>
                  <c:pt idx="18">
                    <c:v>20</c:v>
                  </c:pt>
                  <c:pt idx="20">
                    <c:v>21</c:v>
                  </c:pt>
                  <c:pt idx="21">
                    <c:v>18</c:v>
                  </c:pt>
                  <c:pt idx="23">
                    <c:v>19</c:v>
                  </c:pt>
                  <c:pt idx="25">
                    <c:v>20</c:v>
                  </c:pt>
                  <c:pt idx="27">
                    <c:v>21</c:v>
                  </c:pt>
                  <c:pt idx="28">
                    <c:v>18</c:v>
                  </c:pt>
                  <c:pt idx="30">
                    <c:v>19</c:v>
                  </c:pt>
                  <c:pt idx="32">
                    <c:v>20</c:v>
                  </c:pt>
                  <c:pt idx="34">
                    <c:v>21</c:v>
                  </c:pt>
                  <c:pt idx="35">
                    <c:v>18</c:v>
                  </c:pt>
                  <c:pt idx="37">
                    <c:v>19</c:v>
                  </c:pt>
                  <c:pt idx="39">
                    <c:v>20</c:v>
                  </c:pt>
                  <c:pt idx="41">
                    <c:v>21</c:v>
                  </c:pt>
                  <c:pt idx="42">
                    <c:v>18</c:v>
                  </c:pt>
                  <c:pt idx="44">
                    <c:v>19</c:v>
                  </c:pt>
                  <c:pt idx="46">
                    <c:v>20</c:v>
                  </c:pt>
                  <c:pt idx="48">
                    <c:v>21</c:v>
                  </c:pt>
                  <c:pt idx="49">
                    <c:v>18</c:v>
                  </c:pt>
                  <c:pt idx="51">
                    <c:v>19</c:v>
                  </c:pt>
                  <c:pt idx="53">
                    <c:v>20</c:v>
                  </c:pt>
                  <c:pt idx="55">
                    <c:v>21</c:v>
                  </c:pt>
                </c:lvl>
                <c:lvl>
                  <c:pt idx="0">
                    <c:v>Germany</c:v>
                  </c:pt>
                  <c:pt idx="7">
                    <c:v>United Kingdom</c:v>
                  </c:pt>
                  <c:pt idx="14">
                    <c:v>France</c:v>
                  </c:pt>
                  <c:pt idx="21">
                    <c:v>Spain</c:v>
                  </c:pt>
                  <c:pt idx="28">
                    <c:v>Italy</c:v>
                  </c:pt>
                  <c:pt idx="35">
                    <c:v>Netherlands</c:v>
                  </c:pt>
                  <c:pt idx="42">
                    <c:v>Belgium</c:v>
                  </c:pt>
                  <c:pt idx="49">
                    <c:v>Poland</c:v>
                  </c:pt>
                </c:lvl>
              </c:multiLvlStrCache>
            </c:multiLvlStrRef>
          </c:cat>
          <c:val>
            <c:numRef>
              <c:f>Sheet1!$K$2:$K$57</c:f>
              <c:numCache>
                <c:formatCode>0.0</c:formatCode>
                <c:ptCount val="56"/>
                <c:pt idx="49">
                  <c:v>6.3</c:v>
                </c:pt>
                <c:pt idx="50">
                  <c:v>5.4</c:v>
                </c:pt>
                <c:pt idx="51">
                  <c:v>7.2</c:v>
                </c:pt>
                <c:pt idx="52">
                  <c:v>5.0999999999999996</c:v>
                </c:pt>
                <c:pt idx="53">
                  <c:v>5.3</c:v>
                </c:pt>
                <c:pt idx="54">
                  <c:v>5.8</c:v>
                </c:pt>
                <c:pt idx="55">
                  <c:v>6.7</c:v>
                </c:pt>
              </c:numCache>
            </c:numRef>
          </c:val>
          <c:smooth val="0"/>
          <c:extLst>
            <c:ext xmlns:c16="http://schemas.microsoft.com/office/drawing/2014/chart" uri="{C3380CC4-5D6E-409C-BE32-E72D297353CC}">
              <c16:uniqueId val="{0000000E-53E0-4020-92BB-3F72B22F46EC}"/>
            </c:ext>
          </c:extLst>
        </c:ser>
        <c:dLbls>
          <c:dLblPos val="t"/>
          <c:showLegendKey val="0"/>
          <c:showVal val="1"/>
          <c:showCatName val="0"/>
          <c:showSerName val="0"/>
          <c:showPercent val="0"/>
          <c:showBubbleSize val="0"/>
        </c:dLbls>
        <c:smooth val="0"/>
        <c:axId val="810690352"/>
        <c:axId val="810682152"/>
      </c:lineChart>
      <c:catAx>
        <c:axId val="81069035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bg1">
                    <a:lumMod val="50000"/>
                  </a:schemeClr>
                </a:solidFill>
                <a:latin typeface="+mn-lt"/>
                <a:ea typeface="+mn-ea"/>
                <a:cs typeface="+mn-cs"/>
              </a:defRPr>
            </a:pPr>
            <a:endParaRPr lang="en-US"/>
          </a:p>
        </c:txPr>
        <c:crossAx val="810682152"/>
        <c:crosses val="autoZero"/>
        <c:auto val="1"/>
        <c:lblAlgn val="ctr"/>
        <c:lblOffset val="100"/>
        <c:tickMarkSkip val="1"/>
        <c:noMultiLvlLbl val="0"/>
      </c:catAx>
      <c:valAx>
        <c:axId val="810682152"/>
        <c:scaling>
          <c:orientation val="minMax"/>
          <c:max val="14"/>
          <c:min val="0"/>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lgn="ctr">
              <a:defRPr lang="en-US" sz="900" b="0" i="0" u="none" strike="noStrike" kern="1200" baseline="0">
                <a:solidFill>
                  <a:schemeClr val="bg1">
                    <a:lumMod val="65000"/>
                  </a:schemeClr>
                </a:solidFill>
                <a:latin typeface="+mn-lt"/>
                <a:ea typeface="+mn-ea"/>
                <a:cs typeface="+mn-cs"/>
              </a:defRPr>
            </a:pPr>
            <a:endParaRPr lang="en-US"/>
          </a:p>
        </c:txPr>
        <c:crossAx val="810690352"/>
        <c:crosses val="autoZero"/>
        <c:crossBetween val="between"/>
        <c:majorUnit val="2"/>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Blad1!$B$1</c:f>
              <c:strCache>
                <c:ptCount val="1"/>
                <c:pt idx="0">
                  <c:v>Reeks 1</c:v>
                </c:pt>
              </c:strCache>
            </c:strRef>
          </c:tx>
          <c:spPr>
            <a:solidFill>
              <a:schemeClr val="bg1">
                <a:lumMod val="65000"/>
              </a:schemeClr>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1DAD-4055-BBD9-84F804564D29}"/>
              </c:ext>
            </c:extLst>
          </c:dPt>
          <c:dPt>
            <c:idx val="1"/>
            <c:invertIfNegative val="0"/>
            <c:bubble3D val="0"/>
            <c:spPr>
              <a:solidFill>
                <a:srgbClr val="EF7D00"/>
              </a:solidFill>
              <a:ln>
                <a:noFill/>
              </a:ln>
              <a:effectLst/>
            </c:spPr>
            <c:extLst>
              <c:ext xmlns:c16="http://schemas.microsoft.com/office/drawing/2014/chart" uri="{C3380CC4-5D6E-409C-BE32-E72D297353CC}">
                <c16:uniqueId val="{00000003-1DAD-4055-BBD9-84F804564D29}"/>
              </c:ext>
            </c:extLst>
          </c:dPt>
          <c:dPt>
            <c:idx val="7"/>
            <c:invertIfNegative val="0"/>
            <c:bubble3D val="0"/>
            <c:spPr>
              <a:solidFill>
                <a:srgbClr val="EF7D00"/>
              </a:solidFill>
              <a:ln>
                <a:noFill/>
              </a:ln>
              <a:effectLst/>
            </c:spPr>
            <c:extLst>
              <c:ext xmlns:c16="http://schemas.microsoft.com/office/drawing/2014/chart" uri="{C3380CC4-5D6E-409C-BE32-E72D297353CC}">
                <c16:uniqueId val="{00000005-1DAD-4055-BBD9-84F804564D29}"/>
              </c:ext>
            </c:extLst>
          </c:dPt>
          <c:dPt>
            <c:idx val="9"/>
            <c:invertIfNegative val="0"/>
            <c:bubble3D val="0"/>
            <c:extLst>
              <c:ext xmlns:c16="http://schemas.microsoft.com/office/drawing/2014/chart" uri="{C3380CC4-5D6E-409C-BE32-E72D297353CC}">
                <c16:uniqueId val="{00000006-1DAD-4055-BBD9-84F804564D29}"/>
              </c:ext>
            </c:extLst>
          </c:dPt>
          <c:dPt>
            <c:idx val="11"/>
            <c:invertIfNegative val="0"/>
            <c:bubble3D val="0"/>
            <c:spPr>
              <a:solidFill>
                <a:srgbClr val="EF7D00"/>
              </a:solidFill>
              <a:ln>
                <a:noFill/>
              </a:ln>
              <a:effectLst/>
            </c:spPr>
            <c:extLst>
              <c:ext xmlns:c16="http://schemas.microsoft.com/office/drawing/2014/chart" uri="{C3380CC4-5D6E-409C-BE32-E72D297353CC}">
                <c16:uniqueId val="{00000008-1DAD-4055-BBD9-84F804564D29}"/>
              </c:ext>
            </c:extLst>
          </c:dPt>
          <c:dPt>
            <c:idx val="16"/>
            <c:invertIfNegative val="0"/>
            <c:bubble3D val="0"/>
            <c:spPr>
              <a:solidFill>
                <a:srgbClr val="EF7D00"/>
              </a:solidFill>
              <a:ln>
                <a:noFill/>
              </a:ln>
              <a:effectLst/>
            </c:spPr>
            <c:extLst>
              <c:ext xmlns:c16="http://schemas.microsoft.com/office/drawing/2014/chart" uri="{C3380CC4-5D6E-409C-BE32-E72D297353CC}">
                <c16:uniqueId val="{0000000A-1DAD-4055-BBD9-84F804564D29}"/>
              </c:ext>
            </c:extLst>
          </c:dPt>
          <c:dPt>
            <c:idx val="18"/>
            <c:invertIfNegative val="0"/>
            <c:bubble3D val="0"/>
            <c:spPr>
              <a:solidFill>
                <a:srgbClr val="A6A6A6"/>
              </a:solidFill>
              <a:ln>
                <a:noFill/>
              </a:ln>
              <a:effectLst/>
            </c:spPr>
            <c:extLst>
              <c:ext xmlns:c16="http://schemas.microsoft.com/office/drawing/2014/chart" uri="{C3380CC4-5D6E-409C-BE32-E72D297353CC}">
                <c16:uniqueId val="{0000000C-1DAD-4055-BBD9-84F804564D29}"/>
              </c:ext>
            </c:extLst>
          </c:dPt>
          <c:dPt>
            <c:idx val="22"/>
            <c:invertIfNegative val="0"/>
            <c:bubble3D val="0"/>
            <c:extLst>
              <c:ext xmlns:c16="http://schemas.microsoft.com/office/drawing/2014/chart" uri="{C3380CC4-5D6E-409C-BE32-E72D297353CC}">
                <c16:uniqueId val="{0000000D-1DAD-4055-BBD9-84F804564D29}"/>
              </c:ext>
            </c:extLst>
          </c:dPt>
          <c:dLbls>
            <c:dLbl>
              <c:idx val="7"/>
              <c:spPr>
                <a:noFill/>
                <a:ln>
                  <a:noFill/>
                </a:ln>
                <a:effectLst/>
              </c:spPr>
              <c:txPr>
                <a:bodyPr rot="0" spcFirstLastPara="1" vertOverflow="ellipsis" vert="horz" wrap="square" lIns="0" tIns="19050" rIns="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5-1DAD-4055-BBD9-84F804564D29}"/>
                </c:ext>
              </c:extLst>
            </c:dLbl>
            <c:dLbl>
              <c:idx val="11"/>
              <c:spPr>
                <a:noFill/>
                <a:ln>
                  <a:noFill/>
                </a:ln>
                <a:effectLst/>
              </c:spPr>
              <c:txPr>
                <a:bodyPr rot="0" spcFirstLastPara="1" vertOverflow="ellipsis" vert="horz" wrap="square" lIns="0" tIns="19050" rIns="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8-1DAD-4055-BBD9-84F804564D29}"/>
                </c:ext>
              </c:extLst>
            </c:dLbl>
            <c:dLbl>
              <c:idx val="16"/>
              <c:spPr>
                <a:noFill/>
                <a:ln>
                  <a:noFill/>
                </a:ln>
                <a:effectLst/>
              </c:spPr>
              <c:txPr>
                <a:bodyPr rot="0" spcFirstLastPara="1" vertOverflow="ellipsis" vert="horz" wrap="square" lIns="0" tIns="19050" rIns="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A-1DAD-4055-BBD9-84F804564D29}"/>
                </c:ext>
              </c:extLst>
            </c:dLbl>
            <c:spPr>
              <a:noFill/>
              <a:ln>
                <a:noFill/>
              </a:ln>
              <a:effectLst/>
            </c:spPr>
            <c:txPr>
              <a:bodyPr rot="0" spcFirstLastPara="1" vertOverflow="ellipsis" vert="horz" wrap="square" lIns="0" tIns="19050" rIns="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Categorie 1</c:v>
                </c:pt>
                <c:pt idx="1">
                  <c:v>Categorie 2</c:v>
                </c:pt>
              </c:strCache>
            </c:strRef>
          </c:cat>
          <c:val>
            <c:numRef>
              <c:f>Blad1!$B$2:$B$3</c:f>
              <c:numCache>
                <c:formatCode>0%</c:formatCode>
                <c:ptCount val="2"/>
                <c:pt idx="0">
                  <c:v>0.6</c:v>
                </c:pt>
                <c:pt idx="1">
                  <c:v>0.9</c:v>
                </c:pt>
              </c:numCache>
            </c:numRef>
          </c:val>
          <c:extLst>
            <c:ext xmlns:c16="http://schemas.microsoft.com/office/drawing/2014/chart" uri="{C3380CC4-5D6E-409C-BE32-E72D297353CC}">
              <c16:uniqueId val="{0000000E-1DAD-4055-BBD9-84F804564D29}"/>
            </c:ext>
          </c:extLst>
        </c:ser>
        <c:dLbls>
          <c:showLegendKey val="0"/>
          <c:showVal val="0"/>
          <c:showCatName val="0"/>
          <c:showSerName val="0"/>
          <c:showPercent val="0"/>
          <c:showBubbleSize val="0"/>
        </c:dLbls>
        <c:gapWidth val="10"/>
        <c:overlap val="-27"/>
        <c:axId val="756493672"/>
        <c:axId val="756492360"/>
      </c:barChart>
      <c:catAx>
        <c:axId val="756493672"/>
        <c:scaling>
          <c:orientation val="minMax"/>
        </c:scaling>
        <c:delete val="1"/>
        <c:axPos val="b"/>
        <c:numFmt formatCode="General" sourceLinked="1"/>
        <c:majorTickMark val="out"/>
        <c:minorTickMark val="none"/>
        <c:tickLblPos val="nextTo"/>
        <c:crossAx val="756492360"/>
        <c:crosses val="autoZero"/>
        <c:auto val="1"/>
        <c:lblAlgn val="ctr"/>
        <c:lblOffset val="100"/>
        <c:noMultiLvlLbl val="0"/>
      </c:catAx>
      <c:valAx>
        <c:axId val="756492360"/>
        <c:scaling>
          <c:orientation val="minMax"/>
          <c:max val="1"/>
          <c:min val="0"/>
        </c:scaling>
        <c:delete val="1"/>
        <c:axPos val="l"/>
        <c:numFmt formatCode="0%" sourceLinked="1"/>
        <c:majorTickMark val="out"/>
        <c:minorTickMark val="none"/>
        <c:tickLblPos val="nextTo"/>
        <c:crossAx val="75649367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Blad1!$B$1</c:f>
              <c:strCache>
                <c:ptCount val="1"/>
                <c:pt idx="0">
                  <c:v>Reeks 1</c:v>
                </c:pt>
              </c:strCache>
            </c:strRef>
          </c:tx>
          <c:spPr>
            <a:solidFill>
              <a:schemeClr val="bg1">
                <a:lumMod val="65000"/>
              </a:schemeClr>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02D4-48CC-94AF-263A60020F0F}"/>
              </c:ext>
            </c:extLst>
          </c:dPt>
          <c:dPt>
            <c:idx val="1"/>
            <c:invertIfNegative val="0"/>
            <c:bubble3D val="0"/>
            <c:spPr>
              <a:solidFill>
                <a:srgbClr val="EF7D00"/>
              </a:solidFill>
              <a:ln>
                <a:noFill/>
              </a:ln>
              <a:effectLst/>
            </c:spPr>
            <c:extLst>
              <c:ext xmlns:c16="http://schemas.microsoft.com/office/drawing/2014/chart" uri="{C3380CC4-5D6E-409C-BE32-E72D297353CC}">
                <c16:uniqueId val="{00000003-02D4-48CC-94AF-263A60020F0F}"/>
              </c:ext>
            </c:extLst>
          </c:dPt>
          <c:dPt>
            <c:idx val="7"/>
            <c:invertIfNegative val="0"/>
            <c:bubble3D val="0"/>
            <c:spPr>
              <a:solidFill>
                <a:srgbClr val="EF7D00"/>
              </a:solidFill>
              <a:ln>
                <a:noFill/>
              </a:ln>
              <a:effectLst/>
            </c:spPr>
            <c:extLst>
              <c:ext xmlns:c16="http://schemas.microsoft.com/office/drawing/2014/chart" uri="{C3380CC4-5D6E-409C-BE32-E72D297353CC}">
                <c16:uniqueId val="{00000005-02D4-48CC-94AF-263A60020F0F}"/>
              </c:ext>
            </c:extLst>
          </c:dPt>
          <c:dPt>
            <c:idx val="9"/>
            <c:invertIfNegative val="0"/>
            <c:bubble3D val="0"/>
            <c:extLst>
              <c:ext xmlns:c16="http://schemas.microsoft.com/office/drawing/2014/chart" uri="{C3380CC4-5D6E-409C-BE32-E72D297353CC}">
                <c16:uniqueId val="{00000006-02D4-48CC-94AF-263A60020F0F}"/>
              </c:ext>
            </c:extLst>
          </c:dPt>
          <c:dPt>
            <c:idx val="11"/>
            <c:invertIfNegative val="0"/>
            <c:bubble3D val="0"/>
            <c:spPr>
              <a:solidFill>
                <a:srgbClr val="EF7D00"/>
              </a:solidFill>
              <a:ln>
                <a:noFill/>
              </a:ln>
              <a:effectLst/>
            </c:spPr>
            <c:extLst>
              <c:ext xmlns:c16="http://schemas.microsoft.com/office/drawing/2014/chart" uri="{C3380CC4-5D6E-409C-BE32-E72D297353CC}">
                <c16:uniqueId val="{00000008-02D4-48CC-94AF-263A60020F0F}"/>
              </c:ext>
            </c:extLst>
          </c:dPt>
          <c:dPt>
            <c:idx val="16"/>
            <c:invertIfNegative val="0"/>
            <c:bubble3D val="0"/>
            <c:spPr>
              <a:solidFill>
                <a:srgbClr val="EF7D00"/>
              </a:solidFill>
              <a:ln>
                <a:noFill/>
              </a:ln>
              <a:effectLst/>
            </c:spPr>
            <c:extLst>
              <c:ext xmlns:c16="http://schemas.microsoft.com/office/drawing/2014/chart" uri="{C3380CC4-5D6E-409C-BE32-E72D297353CC}">
                <c16:uniqueId val="{0000000A-02D4-48CC-94AF-263A60020F0F}"/>
              </c:ext>
            </c:extLst>
          </c:dPt>
          <c:dPt>
            <c:idx val="18"/>
            <c:invertIfNegative val="0"/>
            <c:bubble3D val="0"/>
            <c:spPr>
              <a:solidFill>
                <a:srgbClr val="A6A6A6"/>
              </a:solidFill>
              <a:ln>
                <a:noFill/>
              </a:ln>
              <a:effectLst/>
            </c:spPr>
            <c:extLst>
              <c:ext xmlns:c16="http://schemas.microsoft.com/office/drawing/2014/chart" uri="{C3380CC4-5D6E-409C-BE32-E72D297353CC}">
                <c16:uniqueId val="{0000000C-02D4-48CC-94AF-263A60020F0F}"/>
              </c:ext>
            </c:extLst>
          </c:dPt>
          <c:dPt>
            <c:idx val="22"/>
            <c:invertIfNegative val="0"/>
            <c:bubble3D val="0"/>
            <c:extLst>
              <c:ext xmlns:c16="http://schemas.microsoft.com/office/drawing/2014/chart" uri="{C3380CC4-5D6E-409C-BE32-E72D297353CC}">
                <c16:uniqueId val="{0000000D-02D4-48CC-94AF-263A60020F0F}"/>
              </c:ext>
            </c:extLst>
          </c:dPt>
          <c:dLbls>
            <c:dLbl>
              <c:idx val="7"/>
              <c:spPr>
                <a:noFill/>
                <a:ln>
                  <a:noFill/>
                </a:ln>
                <a:effectLst/>
              </c:spPr>
              <c:txPr>
                <a:bodyPr rot="0" spcFirstLastPara="1" vertOverflow="ellipsis" vert="horz" wrap="square" lIns="0" tIns="19050" rIns="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5-02D4-48CC-94AF-263A60020F0F}"/>
                </c:ext>
              </c:extLst>
            </c:dLbl>
            <c:dLbl>
              <c:idx val="11"/>
              <c:spPr>
                <a:noFill/>
                <a:ln>
                  <a:noFill/>
                </a:ln>
                <a:effectLst/>
              </c:spPr>
              <c:txPr>
                <a:bodyPr rot="0" spcFirstLastPara="1" vertOverflow="ellipsis" vert="horz" wrap="square" lIns="0" tIns="19050" rIns="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8-02D4-48CC-94AF-263A60020F0F}"/>
                </c:ext>
              </c:extLst>
            </c:dLbl>
            <c:dLbl>
              <c:idx val="16"/>
              <c:spPr>
                <a:noFill/>
                <a:ln>
                  <a:noFill/>
                </a:ln>
                <a:effectLst/>
              </c:spPr>
              <c:txPr>
                <a:bodyPr rot="0" spcFirstLastPara="1" vertOverflow="ellipsis" vert="horz" wrap="square" lIns="0" tIns="19050" rIns="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A-02D4-48CC-94AF-263A60020F0F}"/>
                </c:ext>
              </c:extLst>
            </c:dLbl>
            <c:spPr>
              <a:noFill/>
              <a:ln>
                <a:noFill/>
              </a:ln>
              <a:effectLst/>
            </c:spPr>
            <c:txPr>
              <a:bodyPr rot="0" spcFirstLastPara="1" vertOverflow="ellipsis" vert="horz" wrap="square" lIns="0" tIns="19050" rIns="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2019</c:v>
                </c:pt>
                <c:pt idx="1">
                  <c:v>2021</c:v>
                </c:pt>
              </c:numCache>
            </c:numRef>
          </c:cat>
          <c:val>
            <c:numRef>
              <c:f>Blad1!$B$2:$B$3</c:f>
              <c:numCache>
                <c:formatCode>0%</c:formatCode>
                <c:ptCount val="2"/>
                <c:pt idx="0">
                  <c:v>0.6</c:v>
                </c:pt>
                <c:pt idx="1">
                  <c:v>0.9</c:v>
                </c:pt>
              </c:numCache>
            </c:numRef>
          </c:val>
          <c:extLst>
            <c:ext xmlns:c16="http://schemas.microsoft.com/office/drawing/2014/chart" uri="{C3380CC4-5D6E-409C-BE32-E72D297353CC}">
              <c16:uniqueId val="{0000000E-02D4-48CC-94AF-263A60020F0F}"/>
            </c:ext>
          </c:extLst>
        </c:ser>
        <c:dLbls>
          <c:showLegendKey val="0"/>
          <c:showVal val="0"/>
          <c:showCatName val="0"/>
          <c:showSerName val="0"/>
          <c:showPercent val="0"/>
          <c:showBubbleSize val="0"/>
        </c:dLbls>
        <c:gapWidth val="10"/>
        <c:overlap val="-27"/>
        <c:axId val="756493672"/>
        <c:axId val="756492360"/>
      </c:barChart>
      <c:catAx>
        <c:axId val="756493672"/>
        <c:scaling>
          <c:orientation val="minMax"/>
        </c:scaling>
        <c:delete val="1"/>
        <c:axPos val="b"/>
        <c:numFmt formatCode="General" sourceLinked="1"/>
        <c:majorTickMark val="out"/>
        <c:minorTickMark val="none"/>
        <c:tickLblPos val="nextTo"/>
        <c:crossAx val="756492360"/>
        <c:crosses val="autoZero"/>
        <c:auto val="1"/>
        <c:lblAlgn val="ctr"/>
        <c:lblOffset val="100"/>
        <c:noMultiLvlLbl val="0"/>
      </c:catAx>
      <c:valAx>
        <c:axId val="756492360"/>
        <c:scaling>
          <c:orientation val="minMax"/>
          <c:max val="1"/>
          <c:min val="0"/>
        </c:scaling>
        <c:delete val="1"/>
        <c:axPos val="l"/>
        <c:numFmt formatCode="0%" sourceLinked="1"/>
        <c:majorTickMark val="out"/>
        <c:minorTickMark val="none"/>
        <c:tickLblPos val="nextTo"/>
        <c:crossAx val="75649367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Blad1!$B$1</c:f>
              <c:strCache>
                <c:ptCount val="1"/>
                <c:pt idx="0">
                  <c:v>Reeks 1</c:v>
                </c:pt>
              </c:strCache>
            </c:strRef>
          </c:tx>
          <c:spPr>
            <a:solidFill>
              <a:schemeClr val="bg1">
                <a:lumMod val="65000"/>
              </a:schemeClr>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3BCD-4242-91CC-C3E8FCF868DD}"/>
              </c:ext>
            </c:extLst>
          </c:dPt>
          <c:dPt>
            <c:idx val="1"/>
            <c:invertIfNegative val="0"/>
            <c:bubble3D val="0"/>
            <c:spPr>
              <a:solidFill>
                <a:srgbClr val="EF7D00"/>
              </a:solidFill>
              <a:ln>
                <a:noFill/>
              </a:ln>
              <a:effectLst/>
            </c:spPr>
            <c:extLst>
              <c:ext xmlns:c16="http://schemas.microsoft.com/office/drawing/2014/chart" uri="{C3380CC4-5D6E-409C-BE32-E72D297353CC}">
                <c16:uniqueId val="{00000003-3BCD-4242-91CC-C3E8FCF868DD}"/>
              </c:ext>
            </c:extLst>
          </c:dPt>
          <c:dPt>
            <c:idx val="7"/>
            <c:invertIfNegative val="0"/>
            <c:bubble3D val="0"/>
            <c:spPr>
              <a:solidFill>
                <a:srgbClr val="EF7D00"/>
              </a:solidFill>
              <a:ln>
                <a:noFill/>
              </a:ln>
              <a:effectLst/>
            </c:spPr>
            <c:extLst>
              <c:ext xmlns:c16="http://schemas.microsoft.com/office/drawing/2014/chart" uri="{C3380CC4-5D6E-409C-BE32-E72D297353CC}">
                <c16:uniqueId val="{00000005-3BCD-4242-91CC-C3E8FCF868DD}"/>
              </c:ext>
            </c:extLst>
          </c:dPt>
          <c:dPt>
            <c:idx val="9"/>
            <c:invertIfNegative val="0"/>
            <c:bubble3D val="0"/>
            <c:extLst>
              <c:ext xmlns:c16="http://schemas.microsoft.com/office/drawing/2014/chart" uri="{C3380CC4-5D6E-409C-BE32-E72D297353CC}">
                <c16:uniqueId val="{00000006-3BCD-4242-91CC-C3E8FCF868DD}"/>
              </c:ext>
            </c:extLst>
          </c:dPt>
          <c:dPt>
            <c:idx val="11"/>
            <c:invertIfNegative val="0"/>
            <c:bubble3D val="0"/>
            <c:spPr>
              <a:solidFill>
                <a:srgbClr val="EF7D00"/>
              </a:solidFill>
              <a:ln>
                <a:noFill/>
              </a:ln>
              <a:effectLst/>
            </c:spPr>
            <c:extLst>
              <c:ext xmlns:c16="http://schemas.microsoft.com/office/drawing/2014/chart" uri="{C3380CC4-5D6E-409C-BE32-E72D297353CC}">
                <c16:uniqueId val="{00000008-3BCD-4242-91CC-C3E8FCF868DD}"/>
              </c:ext>
            </c:extLst>
          </c:dPt>
          <c:dPt>
            <c:idx val="16"/>
            <c:invertIfNegative val="0"/>
            <c:bubble3D val="0"/>
            <c:spPr>
              <a:solidFill>
                <a:srgbClr val="EF7D00"/>
              </a:solidFill>
              <a:ln>
                <a:noFill/>
              </a:ln>
              <a:effectLst/>
            </c:spPr>
            <c:extLst>
              <c:ext xmlns:c16="http://schemas.microsoft.com/office/drawing/2014/chart" uri="{C3380CC4-5D6E-409C-BE32-E72D297353CC}">
                <c16:uniqueId val="{0000000A-3BCD-4242-91CC-C3E8FCF868DD}"/>
              </c:ext>
            </c:extLst>
          </c:dPt>
          <c:dPt>
            <c:idx val="18"/>
            <c:invertIfNegative val="0"/>
            <c:bubble3D val="0"/>
            <c:spPr>
              <a:solidFill>
                <a:srgbClr val="A6A6A6"/>
              </a:solidFill>
              <a:ln>
                <a:noFill/>
              </a:ln>
              <a:effectLst/>
            </c:spPr>
            <c:extLst>
              <c:ext xmlns:c16="http://schemas.microsoft.com/office/drawing/2014/chart" uri="{C3380CC4-5D6E-409C-BE32-E72D297353CC}">
                <c16:uniqueId val="{0000000C-3BCD-4242-91CC-C3E8FCF868DD}"/>
              </c:ext>
            </c:extLst>
          </c:dPt>
          <c:dPt>
            <c:idx val="22"/>
            <c:invertIfNegative val="0"/>
            <c:bubble3D val="0"/>
            <c:extLst>
              <c:ext xmlns:c16="http://schemas.microsoft.com/office/drawing/2014/chart" uri="{C3380CC4-5D6E-409C-BE32-E72D297353CC}">
                <c16:uniqueId val="{0000000D-3BCD-4242-91CC-C3E8FCF868DD}"/>
              </c:ext>
            </c:extLst>
          </c:dPt>
          <c:dLbls>
            <c:dLbl>
              <c:idx val="7"/>
              <c:spPr>
                <a:noFill/>
                <a:ln>
                  <a:noFill/>
                </a:ln>
                <a:effectLst/>
              </c:spPr>
              <c:txPr>
                <a:bodyPr rot="0" spcFirstLastPara="1" vertOverflow="ellipsis" vert="horz" wrap="square" lIns="0" tIns="19050" rIns="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5-3BCD-4242-91CC-C3E8FCF868DD}"/>
                </c:ext>
              </c:extLst>
            </c:dLbl>
            <c:dLbl>
              <c:idx val="11"/>
              <c:spPr>
                <a:noFill/>
                <a:ln>
                  <a:noFill/>
                </a:ln>
                <a:effectLst/>
              </c:spPr>
              <c:txPr>
                <a:bodyPr rot="0" spcFirstLastPara="1" vertOverflow="ellipsis" vert="horz" wrap="square" lIns="0" tIns="19050" rIns="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8-3BCD-4242-91CC-C3E8FCF868DD}"/>
                </c:ext>
              </c:extLst>
            </c:dLbl>
            <c:dLbl>
              <c:idx val="16"/>
              <c:spPr>
                <a:noFill/>
                <a:ln>
                  <a:noFill/>
                </a:ln>
                <a:effectLst/>
              </c:spPr>
              <c:txPr>
                <a:bodyPr rot="0" spcFirstLastPara="1" vertOverflow="ellipsis" vert="horz" wrap="square" lIns="0" tIns="19050" rIns="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A-3BCD-4242-91CC-C3E8FCF868DD}"/>
                </c:ext>
              </c:extLst>
            </c:dLbl>
            <c:spPr>
              <a:noFill/>
              <a:ln>
                <a:noFill/>
              </a:ln>
              <a:effectLst/>
            </c:spPr>
            <c:txPr>
              <a:bodyPr rot="0" spcFirstLastPara="1" vertOverflow="ellipsis" vert="horz" wrap="square" lIns="0" tIns="19050" rIns="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Categorie 1</c:v>
                </c:pt>
                <c:pt idx="1">
                  <c:v>Categorie 2</c:v>
                </c:pt>
              </c:strCache>
            </c:strRef>
          </c:cat>
          <c:val>
            <c:numRef>
              <c:f>Blad1!$B$2:$B$3</c:f>
              <c:numCache>
                <c:formatCode>0%</c:formatCode>
                <c:ptCount val="2"/>
                <c:pt idx="0">
                  <c:v>0.6</c:v>
                </c:pt>
                <c:pt idx="1">
                  <c:v>0.9</c:v>
                </c:pt>
              </c:numCache>
            </c:numRef>
          </c:val>
          <c:extLst>
            <c:ext xmlns:c16="http://schemas.microsoft.com/office/drawing/2014/chart" uri="{C3380CC4-5D6E-409C-BE32-E72D297353CC}">
              <c16:uniqueId val="{0000000E-3BCD-4242-91CC-C3E8FCF868DD}"/>
            </c:ext>
          </c:extLst>
        </c:ser>
        <c:dLbls>
          <c:showLegendKey val="0"/>
          <c:showVal val="0"/>
          <c:showCatName val="0"/>
          <c:showSerName val="0"/>
          <c:showPercent val="0"/>
          <c:showBubbleSize val="0"/>
        </c:dLbls>
        <c:gapWidth val="10"/>
        <c:overlap val="-27"/>
        <c:axId val="756493672"/>
        <c:axId val="756492360"/>
      </c:barChart>
      <c:catAx>
        <c:axId val="756493672"/>
        <c:scaling>
          <c:orientation val="minMax"/>
        </c:scaling>
        <c:delete val="1"/>
        <c:axPos val="b"/>
        <c:numFmt formatCode="General" sourceLinked="1"/>
        <c:majorTickMark val="out"/>
        <c:minorTickMark val="none"/>
        <c:tickLblPos val="nextTo"/>
        <c:crossAx val="756492360"/>
        <c:crosses val="autoZero"/>
        <c:auto val="1"/>
        <c:lblAlgn val="ctr"/>
        <c:lblOffset val="100"/>
        <c:noMultiLvlLbl val="0"/>
      </c:catAx>
      <c:valAx>
        <c:axId val="756492360"/>
        <c:scaling>
          <c:orientation val="minMax"/>
          <c:max val="1"/>
          <c:min val="0"/>
        </c:scaling>
        <c:delete val="1"/>
        <c:axPos val="l"/>
        <c:numFmt formatCode="0%" sourceLinked="1"/>
        <c:majorTickMark val="out"/>
        <c:minorTickMark val="none"/>
        <c:tickLblPos val="nextTo"/>
        <c:crossAx val="75649367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659202039094631E-2"/>
          <c:y val="0"/>
          <c:w val="0.94934079796090542"/>
          <c:h val="1"/>
        </c:manualLayout>
      </c:layout>
      <c:barChart>
        <c:barDir val="bar"/>
        <c:grouping val="percentStacked"/>
        <c:varyColors val="0"/>
        <c:ser>
          <c:idx val="0"/>
          <c:order val="0"/>
          <c:tx>
            <c:strRef>
              <c:f>Sheet1!$B$1</c:f>
              <c:strCache>
                <c:ptCount val="1"/>
                <c:pt idx="0">
                  <c:v>Series 1</c:v>
                </c:pt>
              </c:strCache>
            </c:strRef>
          </c:tx>
          <c:spPr>
            <a:solidFill>
              <a:srgbClr val="0A5D7A"/>
            </a:solidFill>
            <a:ln w="19050">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X</c:v>
                </c:pt>
              </c:strCache>
            </c:strRef>
          </c:cat>
          <c:val>
            <c:numRef>
              <c:f>Sheet1!$B$2</c:f>
              <c:numCache>
                <c:formatCode>0%</c:formatCode>
                <c:ptCount val="1"/>
                <c:pt idx="0">
                  <c:v>0.5</c:v>
                </c:pt>
              </c:numCache>
            </c:numRef>
          </c:val>
          <c:extLst>
            <c:ext xmlns:c16="http://schemas.microsoft.com/office/drawing/2014/chart" uri="{C3380CC4-5D6E-409C-BE32-E72D297353CC}">
              <c16:uniqueId val="{00000000-B717-4C7F-92D1-663A7CD37392}"/>
            </c:ext>
          </c:extLst>
        </c:ser>
        <c:ser>
          <c:idx val="1"/>
          <c:order val="1"/>
          <c:tx>
            <c:strRef>
              <c:f>Sheet1!$C$1</c:f>
              <c:strCache>
                <c:ptCount val="1"/>
                <c:pt idx="0">
                  <c:v>Series 2</c:v>
                </c:pt>
              </c:strCache>
            </c:strRef>
          </c:tx>
          <c:spPr>
            <a:solidFill>
              <a:srgbClr val="921A1A"/>
            </a:solidFill>
            <a:ln w="19050">
              <a:solidFill>
                <a:sysClr val="window" lastClr="FFFFFF"/>
              </a:solidFill>
            </a:ln>
            <a:effectLst/>
          </c:spPr>
          <c:invertIfNegative val="0"/>
          <c:dPt>
            <c:idx val="0"/>
            <c:invertIfNegative val="0"/>
            <c:bubble3D val="0"/>
            <c:spPr>
              <a:solidFill>
                <a:srgbClr val="921A1A"/>
              </a:solidFill>
              <a:ln w="19050">
                <a:solidFill>
                  <a:sysClr val="window" lastClr="FFFFFF"/>
                </a:solidFill>
              </a:ln>
              <a:effectLst/>
            </c:spPr>
            <c:extLst>
              <c:ext xmlns:c16="http://schemas.microsoft.com/office/drawing/2014/chart" uri="{C3380CC4-5D6E-409C-BE32-E72D297353CC}">
                <c16:uniqueId val="{00000002-B717-4C7F-92D1-663A7CD37392}"/>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X</c:v>
                </c:pt>
              </c:strCache>
            </c:strRef>
          </c:cat>
          <c:val>
            <c:numRef>
              <c:f>Sheet1!$C$2</c:f>
              <c:numCache>
                <c:formatCode>0%</c:formatCode>
                <c:ptCount val="1"/>
                <c:pt idx="0">
                  <c:v>0.5</c:v>
                </c:pt>
              </c:numCache>
            </c:numRef>
          </c:val>
          <c:extLst>
            <c:ext xmlns:c16="http://schemas.microsoft.com/office/drawing/2014/chart" uri="{C3380CC4-5D6E-409C-BE32-E72D297353CC}">
              <c16:uniqueId val="{00000003-B717-4C7F-92D1-663A7CD37392}"/>
            </c:ext>
          </c:extLst>
        </c:ser>
        <c:ser>
          <c:idx val="2"/>
          <c:order val="2"/>
          <c:tx>
            <c:strRef>
              <c:f>Sheet1!$D$1</c:f>
              <c:strCache>
                <c:ptCount val="1"/>
                <c:pt idx="0">
                  <c:v>don’t know</c:v>
                </c:pt>
              </c:strCache>
            </c:strRef>
          </c:tx>
          <c:spPr>
            <a:solidFill>
              <a:schemeClr val="accent3"/>
            </a:solidFill>
            <a:ln w="19050">
              <a:solidFill>
                <a:sysClr val="window" lastClr="FFFFFF"/>
              </a:solidFill>
            </a:ln>
            <a:effectLst/>
          </c:spPr>
          <c:invertIfNegative val="0"/>
          <c:dPt>
            <c:idx val="0"/>
            <c:invertIfNegative val="0"/>
            <c:bubble3D val="0"/>
            <c:spPr>
              <a:solidFill>
                <a:srgbClr val="B9C6CF"/>
              </a:solidFill>
              <a:ln w="19050">
                <a:solidFill>
                  <a:sysClr val="window" lastClr="FFFFFF"/>
                </a:solidFill>
              </a:ln>
              <a:effectLst/>
            </c:spPr>
            <c:extLst>
              <c:ext xmlns:c16="http://schemas.microsoft.com/office/drawing/2014/chart" uri="{C3380CC4-5D6E-409C-BE32-E72D297353CC}">
                <c16:uniqueId val="{00000000-5B1A-4323-B2CE-C6A0218B34F3}"/>
              </c:ext>
            </c:extLst>
          </c:dPt>
          <c:cat>
            <c:strRef>
              <c:f>Sheet1!$A$2</c:f>
              <c:strCache>
                <c:ptCount val="1"/>
                <c:pt idx="0">
                  <c:v>X</c:v>
                </c:pt>
              </c:strCache>
            </c:strRef>
          </c:cat>
          <c:val>
            <c:numRef>
              <c:f>Sheet1!$D$2</c:f>
              <c:numCache>
                <c:formatCode>0%</c:formatCode>
                <c:ptCount val="1"/>
                <c:pt idx="0">
                  <c:v>0</c:v>
                </c:pt>
              </c:numCache>
            </c:numRef>
          </c:val>
          <c:extLst>
            <c:ext xmlns:c16="http://schemas.microsoft.com/office/drawing/2014/chart" uri="{C3380CC4-5D6E-409C-BE32-E72D297353CC}">
              <c16:uniqueId val="{00000006-B717-4C7F-92D1-663A7CD37392}"/>
            </c:ext>
          </c:extLst>
        </c:ser>
        <c:dLbls>
          <c:showLegendKey val="0"/>
          <c:showVal val="0"/>
          <c:showCatName val="0"/>
          <c:showSerName val="0"/>
          <c:showPercent val="0"/>
          <c:showBubbleSize val="0"/>
        </c:dLbls>
        <c:gapWidth val="50"/>
        <c:overlap val="100"/>
        <c:axId val="1101485080"/>
        <c:axId val="1101488032"/>
      </c:barChart>
      <c:catAx>
        <c:axId val="1101485080"/>
        <c:scaling>
          <c:orientation val="maxMin"/>
        </c:scaling>
        <c:delete val="1"/>
        <c:axPos val="l"/>
        <c:numFmt formatCode="General" sourceLinked="1"/>
        <c:majorTickMark val="out"/>
        <c:minorTickMark val="none"/>
        <c:tickLblPos val="nextTo"/>
        <c:crossAx val="1101488032"/>
        <c:crosses val="autoZero"/>
        <c:auto val="1"/>
        <c:lblAlgn val="ctr"/>
        <c:lblOffset val="100"/>
        <c:noMultiLvlLbl val="0"/>
      </c:catAx>
      <c:valAx>
        <c:axId val="1101488032"/>
        <c:scaling>
          <c:orientation val="minMax"/>
          <c:max val="1"/>
        </c:scaling>
        <c:delete val="1"/>
        <c:axPos val="t"/>
        <c:numFmt formatCode="0%" sourceLinked="1"/>
        <c:majorTickMark val="out"/>
        <c:minorTickMark val="none"/>
        <c:tickLblPos val="nextTo"/>
        <c:crossAx val="110148508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659202039094631E-2"/>
          <c:y val="0"/>
          <c:w val="0.94934079796090542"/>
          <c:h val="1"/>
        </c:manualLayout>
      </c:layout>
      <c:barChart>
        <c:barDir val="bar"/>
        <c:grouping val="percentStacked"/>
        <c:varyColors val="0"/>
        <c:ser>
          <c:idx val="0"/>
          <c:order val="0"/>
          <c:tx>
            <c:strRef>
              <c:f>Sheet1!$B$1</c:f>
              <c:strCache>
                <c:ptCount val="1"/>
                <c:pt idx="0">
                  <c:v>Series 1</c:v>
                </c:pt>
              </c:strCache>
            </c:strRef>
          </c:tx>
          <c:spPr>
            <a:solidFill>
              <a:srgbClr val="0A5D7A"/>
            </a:solidFill>
            <a:ln w="19050">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X</c:v>
                </c:pt>
              </c:strCache>
            </c:strRef>
          </c:cat>
          <c:val>
            <c:numRef>
              <c:f>Sheet1!$B$2</c:f>
              <c:numCache>
                <c:formatCode>0%</c:formatCode>
                <c:ptCount val="1"/>
                <c:pt idx="0">
                  <c:v>0.5</c:v>
                </c:pt>
              </c:numCache>
            </c:numRef>
          </c:val>
          <c:extLst>
            <c:ext xmlns:c16="http://schemas.microsoft.com/office/drawing/2014/chart" uri="{C3380CC4-5D6E-409C-BE32-E72D297353CC}">
              <c16:uniqueId val="{00000000-B7DD-4098-945A-2DEC66AB5969}"/>
            </c:ext>
          </c:extLst>
        </c:ser>
        <c:ser>
          <c:idx val="1"/>
          <c:order val="1"/>
          <c:tx>
            <c:strRef>
              <c:f>Sheet1!$C$1</c:f>
              <c:strCache>
                <c:ptCount val="1"/>
                <c:pt idx="0">
                  <c:v>Series 2</c:v>
                </c:pt>
              </c:strCache>
            </c:strRef>
          </c:tx>
          <c:spPr>
            <a:solidFill>
              <a:srgbClr val="921A1A"/>
            </a:solidFill>
            <a:ln w="19050">
              <a:solidFill>
                <a:sysClr val="window" lastClr="FFFFFF"/>
              </a:solidFill>
            </a:ln>
            <a:effectLst/>
          </c:spPr>
          <c:invertIfNegative val="0"/>
          <c:dPt>
            <c:idx val="0"/>
            <c:invertIfNegative val="0"/>
            <c:bubble3D val="0"/>
            <c:spPr>
              <a:solidFill>
                <a:srgbClr val="921A1A"/>
              </a:solidFill>
              <a:ln w="19050">
                <a:solidFill>
                  <a:sysClr val="window" lastClr="FFFFFF"/>
                </a:solidFill>
              </a:ln>
              <a:effectLst/>
            </c:spPr>
            <c:extLst>
              <c:ext xmlns:c16="http://schemas.microsoft.com/office/drawing/2014/chart" uri="{C3380CC4-5D6E-409C-BE32-E72D297353CC}">
                <c16:uniqueId val="{00000002-B7DD-4098-945A-2DEC66AB5969}"/>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X</c:v>
                </c:pt>
              </c:strCache>
            </c:strRef>
          </c:cat>
          <c:val>
            <c:numRef>
              <c:f>Sheet1!$C$2</c:f>
              <c:numCache>
                <c:formatCode>0%</c:formatCode>
                <c:ptCount val="1"/>
                <c:pt idx="0">
                  <c:v>0.5</c:v>
                </c:pt>
              </c:numCache>
            </c:numRef>
          </c:val>
          <c:extLst>
            <c:ext xmlns:c16="http://schemas.microsoft.com/office/drawing/2014/chart" uri="{C3380CC4-5D6E-409C-BE32-E72D297353CC}">
              <c16:uniqueId val="{00000003-B7DD-4098-945A-2DEC66AB5969}"/>
            </c:ext>
          </c:extLst>
        </c:ser>
        <c:ser>
          <c:idx val="2"/>
          <c:order val="2"/>
          <c:tx>
            <c:strRef>
              <c:f>Sheet1!$D$1</c:f>
              <c:strCache>
                <c:ptCount val="1"/>
                <c:pt idx="0">
                  <c:v>Series 3</c:v>
                </c:pt>
              </c:strCache>
            </c:strRef>
          </c:tx>
          <c:spPr>
            <a:solidFill>
              <a:srgbClr val="B9C6CF"/>
            </a:solidFill>
            <a:ln>
              <a:noFill/>
            </a:ln>
            <a:effectLst/>
          </c:spPr>
          <c:invertIfNegative val="0"/>
          <c:dPt>
            <c:idx val="0"/>
            <c:invertIfNegative val="0"/>
            <c:bubble3D val="0"/>
            <c:spPr>
              <a:solidFill>
                <a:srgbClr val="B9C6CF"/>
              </a:solidFill>
              <a:ln w="19050">
                <a:solidFill>
                  <a:sysClr val="window" lastClr="FFFFFF"/>
                </a:solidFill>
              </a:ln>
              <a:effectLst/>
            </c:spPr>
            <c:extLst>
              <c:ext xmlns:c16="http://schemas.microsoft.com/office/drawing/2014/chart" uri="{C3380CC4-5D6E-409C-BE32-E72D297353CC}">
                <c16:uniqueId val="{00000006-B7DD-4098-945A-2DEC66AB5969}"/>
              </c:ext>
            </c:extLst>
          </c:dPt>
          <c:cat>
            <c:strRef>
              <c:f>Sheet1!$A$2</c:f>
              <c:strCache>
                <c:ptCount val="1"/>
                <c:pt idx="0">
                  <c:v>X</c:v>
                </c:pt>
              </c:strCache>
            </c:strRef>
          </c:cat>
          <c:val>
            <c:numRef>
              <c:f>Sheet1!$D$2</c:f>
              <c:numCache>
                <c:formatCode>0%</c:formatCode>
                <c:ptCount val="1"/>
                <c:pt idx="0">
                  <c:v>0</c:v>
                </c:pt>
              </c:numCache>
            </c:numRef>
          </c:val>
          <c:extLst>
            <c:ext xmlns:c16="http://schemas.microsoft.com/office/drawing/2014/chart" uri="{C3380CC4-5D6E-409C-BE32-E72D297353CC}">
              <c16:uniqueId val="{00000005-B7DD-4098-945A-2DEC66AB5969}"/>
            </c:ext>
          </c:extLst>
        </c:ser>
        <c:dLbls>
          <c:showLegendKey val="0"/>
          <c:showVal val="0"/>
          <c:showCatName val="0"/>
          <c:showSerName val="0"/>
          <c:showPercent val="0"/>
          <c:showBubbleSize val="0"/>
        </c:dLbls>
        <c:gapWidth val="50"/>
        <c:overlap val="100"/>
        <c:axId val="1101485080"/>
        <c:axId val="1101488032"/>
      </c:barChart>
      <c:catAx>
        <c:axId val="1101485080"/>
        <c:scaling>
          <c:orientation val="maxMin"/>
        </c:scaling>
        <c:delete val="1"/>
        <c:axPos val="l"/>
        <c:numFmt formatCode="General" sourceLinked="1"/>
        <c:majorTickMark val="out"/>
        <c:minorTickMark val="none"/>
        <c:tickLblPos val="nextTo"/>
        <c:crossAx val="1101488032"/>
        <c:crosses val="autoZero"/>
        <c:auto val="1"/>
        <c:lblAlgn val="ctr"/>
        <c:lblOffset val="100"/>
        <c:noMultiLvlLbl val="0"/>
      </c:catAx>
      <c:valAx>
        <c:axId val="1101488032"/>
        <c:scaling>
          <c:orientation val="minMax"/>
          <c:max val="1"/>
        </c:scaling>
        <c:delete val="1"/>
        <c:axPos val="t"/>
        <c:numFmt formatCode="0%" sourceLinked="1"/>
        <c:majorTickMark val="out"/>
        <c:minorTickMark val="none"/>
        <c:tickLblPos val="nextTo"/>
        <c:crossAx val="110148508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534236897076376E-2"/>
          <c:y val="4.0293040293040296E-2"/>
          <c:w val="0.96915177837296052"/>
          <c:h val="0.91941391941391937"/>
        </c:manualLayout>
      </c:layout>
      <c:barChart>
        <c:barDir val="bar"/>
        <c:grouping val="percentStacked"/>
        <c:varyColors val="0"/>
        <c:ser>
          <c:idx val="0"/>
          <c:order val="0"/>
          <c:tx>
            <c:strRef>
              <c:f>Blad1!$B$1</c:f>
              <c:strCache>
                <c:ptCount val="1"/>
                <c:pt idx="0">
                  <c:v>Reeks 1</c:v>
                </c:pt>
              </c:strCache>
            </c:strRef>
          </c:tx>
          <c:spPr>
            <a:solidFill>
              <a:srgbClr val="0A5D7A"/>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4"/>
                <c:pt idx="2">
                  <c:v>5-15 fte</c:v>
                </c:pt>
                <c:pt idx="3">
                  <c:v>more than 15 fte</c:v>
                </c:pt>
              </c:strCache>
            </c:strRef>
          </c:cat>
          <c:val>
            <c:numRef>
              <c:f>Blad1!$B$2:$B$5</c:f>
              <c:numCache>
                <c:formatCode>0%</c:formatCode>
                <c:ptCount val="4"/>
                <c:pt idx="0">
                  <c:v>0.25</c:v>
                </c:pt>
                <c:pt idx="2">
                  <c:v>0.25</c:v>
                </c:pt>
                <c:pt idx="3">
                  <c:v>0.25</c:v>
                </c:pt>
              </c:numCache>
            </c:numRef>
          </c:val>
          <c:extLst>
            <c:ext xmlns:c16="http://schemas.microsoft.com/office/drawing/2014/chart" uri="{C3380CC4-5D6E-409C-BE32-E72D297353CC}">
              <c16:uniqueId val="{00000000-1B09-408A-A94B-F2C6FD28365C}"/>
            </c:ext>
          </c:extLst>
        </c:ser>
        <c:ser>
          <c:idx val="1"/>
          <c:order val="1"/>
          <c:tx>
            <c:strRef>
              <c:f>Blad1!$C$1</c:f>
              <c:strCache>
                <c:ptCount val="1"/>
                <c:pt idx="0">
                  <c:v>Reeks 2</c:v>
                </c:pt>
              </c:strCache>
            </c:strRef>
          </c:tx>
          <c:spPr>
            <a:solidFill>
              <a:srgbClr val="5497BE"/>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4"/>
                <c:pt idx="2">
                  <c:v>5-15 fte</c:v>
                </c:pt>
                <c:pt idx="3">
                  <c:v>more than 15 fte</c:v>
                </c:pt>
              </c:strCache>
            </c:strRef>
          </c:cat>
          <c:val>
            <c:numRef>
              <c:f>Blad1!$C$2:$C$5</c:f>
              <c:numCache>
                <c:formatCode>0%</c:formatCode>
                <c:ptCount val="4"/>
                <c:pt idx="0">
                  <c:v>0.25</c:v>
                </c:pt>
                <c:pt idx="2">
                  <c:v>0.25</c:v>
                </c:pt>
                <c:pt idx="3">
                  <c:v>0.25</c:v>
                </c:pt>
              </c:numCache>
            </c:numRef>
          </c:val>
          <c:extLst>
            <c:ext xmlns:c16="http://schemas.microsoft.com/office/drawing/2014/chart" uri="{C3380CC4-5D6E-409C-BE32-E72D297353CC}">
              <c16:uniqueId val="{00000001-1B09-408A-A94B-F2C6FD28365C}"/>
            </c:ext>
          </c:extLst>
        </c:ser>
        <c:ser>
          <c:idx val="2"/>
          <c:order val="2"/>
          <c:tx>
            <c:strRef>
              <c:f>Blad1!$D$1</c:f>
              <c:strCache>
                <c:ptCount val="1"/>
                <c:pt idx="0">
                  <c:v>Reeks 3</c:v>
                </c:pt>
              </c:strCache>
            </c:strRef>
          </c:tx>
          <c:spPr>
            <a:solidFill>
              <a:srgbClr val="8DBDCB"/>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4"/>
                <c:pt idx="2">
                  <c:v>5-15 fte</c:v>
                </c:pt>
                <c:pt idx="3">
                  <c:v>more than 15 fte</c:v>
                </c:pt>
              </c:strCache>
            </c:strRef>
          </c:cat>
          <c:val>
            <c:numRef>
              <c:f>Blad1!$D$2:$D$5</c:f>
              <c:numCache>
                <c:formatCode>0%</c:formatCode>
                <c:ptCount val="4"/>
                <c:pt idx="0">
                  <c:v>0.25</c:v>
                </c:pt>
                <c:pt idx="2">
                  <c:v>0.25</c:v>
                </c:pt>
                <c:pt idx="3">
                  <c:v>0.25</c:v>
                </c:pt>
              </c:numCache>
            </c:numRef>
          </c:val>
          <c:extLst>
            <c:ext xmlns:c16="http://schemas.microsoft.com/office/drawing/2014/chart" uri="{C3380CC4-5D6E-409C-BE32-E72D297353CC}">
              <c16:uniqueId val="{00000002-1B09-408A-A94B-F2C6FD28365C}"/>
            </c:ext>
          </c:extLst>
        </c:ser>
        <c:ser>
          <c:idx val="3"/>
          <c:order val="3"/>
          <c:tx>
            <c:strRef>
              <c:f>Blad1!$E$1</c:f>
              <c:strCache>
                <c:ptCount val="1"/>
                <c:pt idx="0">
                  <c:v>Reeks 4</c:v>
                </c:pt>
              </c:strCache>
            </c:strRef>
          </c:tx>
          <c:spPr>
            <a:solidFill>
              <a:srgbClr val="EF7D0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4"/>
                <c:pt idx="2">
                  <c:v>5-15 fte</c:v>
                </c:pt>
                <c:pt idx="3">
                  <c:v>more than 15 fte</c:v>
                </c:pt>
              </c:strCache>
            </c:strRef>
          </c:cat>
          <c:val>
            <c:numRef>
              <c:f>Blad1!$E$2:$E$5</c:f>
              <c:numCache>
                <c:formatCode>0%</c:formatCode>
                <c:ptCount val="4"/>
                <c:pt idx="0">
                  <c:v>0.25</c:v>
                </c:pt>
                <c:pt idx="2">
                  <c:v>0.25</c:v>
                </c:pt>
                <c:pt idx="3">
                  <c:v>0.25</c:v>
                </c:pt>
              </c:numCache>
            </c:numRef>
          </c:val>
          <c:extLst>
            <c:ext xmlns:c16="http://schemas.microsoft.com/office/drawing/2014/chart" uri="{C3380CC4-5D6E-409C-BE32-E72D297353CC}">
              <c16:uniqueId val="{00000003-1B09-408A-A94B-F2C6FD28365C}"/>
            </c:ext>
          </c:extLst>
        </c:ser>
        <c:ser>
          <c:idx val="4"/>
          <c:order val="4"/>
          <c:tx>
            <c:strRef>
              <c:f>Blad1!$F$1</c:f>
              <c:strCache>
                <c:ptCount val="1"/>
                <c:pt idx="0">
                  <c:v>Reeks 5</c:v>
                </c:pt>
              </c:strCache>
            </c:strRef>
          </c:tx>
          <c:spPr>
            <a:solidFill>
              <a:srgbClr val="921A1A"/>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4"/>
                <c:pt idx="2">
                  <c:v>5-15 fte</c:v>
                </c:pt>
                <c:pt idx="3">
                  <c:v>more than 15 fte</c:v>
                </c:pt>
              </c:strCache>
            </c:strRef>
          </c:cat>
          <c:val>
            <c:numRef>
              <c:f>Blad1!$F$2:$F$5</c:f>
              <c:numCache>
                <c:formatCode>0%</c:formatCode>
                <c:ptCount val="4"/>
                <c:pt idx="0">
                  <c:v>0.25</c:v>
                </c:pt>
                <c:pt idx="2">
                  <c:v>0.25</c:v>
                </c:pt>
                <c:pt idx="3">
                  <c:v>0.25</c:v>
                </c:pt>
              </c:numCache>
            </c:numRef>
          </c:val>
          <c:extLst>
            <c:ext xmlns:c16="http://schemas.microsoft.com/office/drawing/2014/chart" uri="{C3380CC4-5D6E-409C-BE32-E72D297353CC}">
              <c16:uniqueId val="{00000004-1B09-408A-A94B-F2C6FD28365C}"/>
            </c:ext>
          </c:extLst>
        </c:ser>
        <c:ser>
          <c:idx val="5"/>
          <c:order val="5"/>
          <c:tx>
            <c:strRef>
              <c:f>Blad1!$G$1</c:f>
              <c:strCache>
                <c:ptCount val="1"/>
                <c:pt idx="0">
                  <c:v>Weet niet</c:v>
                </c:pt>
              </c:strCache>
            </c:strRef>
          </c:tx>
          <c:spPr>
            <a:solidFill>
              <a:schemeClr val="bg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4"/>
                <c:pt idx="2">
                  <c:v>5-15 fte</c:v>
                </c:pt>
                <c:pt idx="3">
                  <c:v>more than 15 fte</c:v>
                </c:pt>
              </c:strCache>
            </c:strRef>
          </c:cat>
          <c:val>
            <c:numRef>
              <c:f>Blad1!$G$2:$G$5</c:f>
              <c:numCache>
                <c:formatCode>0%</c:formatCode>
                <c:ptCount val="4"/>
                <c:pt idx="0">
                  <c:v>0.25</c:v>
                </c:pt>
                <c:pt idx="2">
                  <c:v>0.25</c:v>
                </c:pt>
                <c:pt idx="3">
                  <c:v>0.25</c:v>
                </c:pt>
              </c:numCache>
            </c:numRef>
          </c:val>
          <c:extLst>
            <c:ext xmlns:c16="http://schemas.microsoft.com/office/drawing/2014/chart" uri="{C3380CC4-5D6E-409C-BE32-E72D297353CC}">
              <c16:uniqueId val="{00000005-1B09-408A-A94B-F2C6FD28365C}"/>
            </c:ext>
          </c:extLst>
        </c:ser>
        <c:dLbls>
          <c:showLegendKey val="0"/>
          <c:showVal val="0"/>
          <c:showCatName val="0"/>
          <c:showSerName val="0"/>
          <c:showPercent val="0"/>
          <c:showBubbleSize val="0"/>
        </c:dLbls>
        <c:gapWidth val="13"/>
        <c:overlap val="100"/>
        <c:axId val="963781696"/>
        <c:axId val="963782024"/>
      </c:barChart>
      <c:catAx>
        <c:axId val="963781696"/>
        <c:scaling>
          <c:orientation val="maxMin"/>
        </c:scaling>
        <c:delete val="1"/>
        <c:axPos val="l"/>
        <c:numFmt formatCode="General" sourceLinked="1"/>
        <c:majorTickMark val="none"/>
        <c:minorTickMark val="none"/>
        <c:tickLblPos val="nextTo"/>
        <c:crossAx val="963782024"/>
        <c:crosses val="autoZero"/>
        <c:auto val="1"/>
        <c:lblAlgn val="ctr"/>
        <c:lblOffset val="100"/>
        <c:noMultiLvlLbl val="0"/>
      </c:catAx>
      <c:valAx>
        <c:axId val="963782024"/>
        <c:scaling>
          <c:orientation val="minMax"/>
        </c:scaling>
        <c:delete val="1"/>
        <c:axPos val="t"/>
        <c:numFmt formatCode="0%" sourceLinked="1"/>
        <c:majorTickMark val="none"/>
        <c:minorTickMark val="none"/>
        <c:tickLblPos val="nextTo"/>
        <c:crossAx val="963781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1"/>
        </c:manualLayout>
      </c:layout>
      <c:barChart>
        <c:barDir val="bar"/>
        <c:grouping val="clustered"/>
        <c:varyColors val="0"/>
        <c:ser>
          <c:idx val="0"/>
          <c:order val="0"/>
          <c:tx>
            <c:strRef>
              <c:f>Sheet1!$B$1</c:f>
              <c:strCache>
                <c:ptCount val="1"/>
                <c:pt idx="0">
                  <c:v>Total</c:v>
                </c:pt>
              </c:strCache>
            </c:strRef>
          </c:tx>
          <c:spPr>
            <a:solidFill>
              <a:sysClr val="windowText" lastClr="000000">
                <a:lumMod val="50000"/>
                <a:lumOff val="50000"/>
              </a:sysClr>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F532-4134-9587-DAD8CABFD28A}"/>
              </c:ext>
            </c:extLst>
          </c:dPt>
          <c:dPt>
            <c:idx val="1"/>
            <c:invertIfNegative val="0"/>
            <c:bubble3D val="0"/>
            <c:spPr>
              <a:solidFill>
                <a:srgbClr val="0A5D7A"/>
              </a:solidFill>
              <a:ln>
                <a:noFill/>
              </a:ln>
              <a:effectLst/>
            </c:spPr>
            <c:extLst>
              <c:ext xmlns:c16="http://schemas.microsoft.com/office/drawing/2014/chart" uri="{C3380CC4-5D6E-409C-BE32-E72D297353CC}">
                <c16:uniqueId val="{00000003-F532-4134-9587-DAD8CABFD28A}"/>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Product specifics (technical information)</c:v>
                </c:pt>
                <c:pt idx="1">
                  <c:v>Product alternatives</c:v>
                </c:pt>
                <c:pt idx="2">
                  <c:v>Product certificates/ guarantees</c:v>
                </c:pt>
                <c:pt idx="3">
                  <c:v>Product availability</c:v>
                </c:pt>
                <c:pt idx="4">
                  <c:v>Technical service on applications</c:v>
                </c:pt>
              </c:strCache>
            </c:strRef>
          </c:cat>
          <c:val>
            <c:numRef>
              <c:f>Sheet1!$B$2:$B$6</c:f>
              <c:numCache>
                <c:formatCode>0%</c:formatCode>
                <c:ptCount val="5"/>
                <c:pt idx="0">
                  <c:v>0.5</c:v>
                </c:pt>
                <c:pt idx="1">
                  <c:v>0.5</c:v>
                </c:pt>
                <c:pt idx="2">
                  <c:v>0.5</c:v>
                </c:pt>
                <c:pt idx="3">
                  <c:v>0.5</c:v>
                </c:pt>
                <c:pt idx="4">
                  <c:v>0.5</c:v>
                </c:pt>
              </c:numCache>
            </c:numRef>
          </c:val>
          <c:extLst>
            <c:ext xmlns:c16="http://schemas.microsoft.com/office/drawing/2014/chart" uri="{C3380CC4-5D6E-409C-BE32-E72D297353CC}">
              <c16:uniqueId val="{0000000E-F532-4134-9587-DAD8CABFD28A}"/>
            </c:ext>
          </c:extLst>
        </c:ser>
        <c:dLbls>
          <c:dLblPos val="inBase"/>
          <c:showLegendKey val="0"/>
          <c:showVal val="1"/>
          <c:showCatName val="0"/>
          <c:showSerName val="0"/>
          <c:showPercent val="0"/>
          <c:showBubbleSize val="0"/>
        </c:dLbls>
        <c:gapWidth val="44"/>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622290623037079E-3"/>
          <c:y val="1.2059960184554059E-2"/>
          <c:w val="0.99447554187539255"/>
          <c:h val="0.98794003981544598"/>
        </c:manualLayout>
      </c:layout>
      <c:barChart>
        <c:barDir val="bar"/>
        <c:grouping val="percentStacked"/>
        <c:varyColors val="0"/>
        <c:ser>
          <c:idx val="0"/>
          <c:order val="0"/>
          <c:tx>
            <c:strRef>
              <c:f>Sheet1!$B$1</c:f>
              <c:strCache>
                <c:ptCount val="1"/>
                <c:pt idx="0">
                  <c:v>Series 1</c:v>
                </c:pt>
              </c:strCache>
            </c:strRef>
          </c:tx>
          <c:spPr>
            <a:solidFill>
              <a:srgbClr val="009970"/>
            </a:solidFill>
            <a:ln w="12700">
              <a:solidFill>
                <a:sysClr val="window" lastClr="FFFFFF"/>
              </a:solidFill>
            </a:ln>
            <a:effectLst/>
          </c:spPr>
          <c:invertIfNegative val="0"/>
          <c:dPt>
            <c:idx val="2"/>
            <c:invertIfNegative val="0"/>
            <c:bubble3D val="0"/>
            <c:spPr>
              <a:solidFill>
                <a:srgbClr val="009970"/>
              </a:solidFill>
              <a:ln w="12700">
                <a:solidFill>
                  <a:sysClr val="window" lastClr="FFFFFF"/>
                </a:solidFill>
              </a:ln>
              <a:effectLst/>
            </c:spPr>
            <c:extLst>
              <c:ext xmlns:c16="http://schemas.microsoft.com/office/drawing/2014/chart" uri="{C3380CC4-5D6E-409C-BE32-E72D297353CC}">
                <c16:uniqueId val="{00000001-0B41-4987-924D-1B32A73A603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2">
                  <c:v>Category 2</c:v>
                </c:pt>
                <c:pt idx="3">
                  <c:v>Category 3</c:v>
                </c:pt>
              </c:strCache>
            </c:strRef>
          </c:cat>
          <c:val>
            <c:numRef>
              <c:f>Sheet1!$B$2:$B$5</c:f>
              <c:numCache>
                <c:formatCode>0%</c:formatCode>
                <c:ptCount val="4"/>
                <c:pt idx="0">
                  <c:v>0.25</c:v>
                </c:pt>
                <c:pt idx="1">
                  <c:v>0.25</c:v>
                </c:pt>
                <c:pt idx="2">
                  <c:v>0.25</c:v>
                </c:pt>
                <c:pt idx="3">
                  <c:v>0.25</c:v>
                </c:pt>
              </c:numCache>
            </c:numRef>
          </c:val>
          <c:extLst>
            <c:ext xmlns:c16="http://schemas.microsoft.com/office/drawing/2014/chart" uri="{C3380CC4-5D6E-409C-BE32-E72D297353CC}">
              <c16:uniqueId val="{00000002-0B41-4987-924D-1B32A73A6038}"/>
            </c:ext>
          </c:extLst>
        </c:ser>
        <c:ser>
          <c:idx val="1"/>
          <c:order val="1"/>
          <c:tx>
            <c:strRef>
              <c:f>Sheet1!$C$1</c:f>
              <c:strCache>
                <c:ptCount val="1"/>
                <c:pt idx="0">
                  <c:v>Series 2</c:v>
                </c:pt>
              </c:strCache>
            </c:strRef>
          </c:tx>
          <c:spPr>
            <a:solidFill>
              <a:srgbClr val="7F7F7F"/>
            </a:solidFill>
            <a:ln w="12700">
              <a:solidFill>
                <a:sysClr val="window" lastClr="FFFFFF"/>
              </a:solidFill>
            </a:ln>
            <a:effectLst/>
          </c:spPr>
          <c:invertIfNegative val="0"/>
          <c:dPt>
            <c:idx val="2"/>
            <c:invertIfNegative val="0"/>
            <c:bubble3D val="0"/>
            <c:spPr>
              <a:solidFill>
                <a:srgbClr val="7F7F7F"/>
              </a:solidFill>
              <a:ln w="12700">
                <a:solidFill>
                  <a:sysClr val="window" lastClr="FFFFFF"/>
                </a:solidFill>
              </a:ln>
              <a:effectLst/>
            </c:spPr>
            <c:extLst>
              <c:ext xmlns:c16="http://schemas.microsoft.com/office/drawing/2014/chart" uri="{C3380CC4-5D6E-409C-BE32-E72D297353CC}">
                <c16:uniqueId val="{00000004-0B41-4987-924D-1B32A73A6038}"/>
              </c:ext>
            </c:extLst>
          </c:dPt>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2">
                  <c:v>Category 2</c:v>
                </c:pt>
                <c:pt idx="3">
                  <c:v>Category 3</c:v>
                </c:pt>
              </c:strCache>
            </c:strRef>
          </c:cat>
          <c:val>
            <c:numRef>
              <c:f>Sheet1!$C$2:$C$5</c:f>
              <c:numCache>
                <c:formatCode>0%</c:formatCode>
                <c:ptCount val="4"/>
                <c:pt idx="0">
                  <c:v>0.25</c:v>
                </c:pt>
                <c:pt idx="1">
                  <c:v>0.25</c:v>
                </c:pt>
                <c:pt idx="2">
                  <c:v>0.25</c:v>
                </c:pt>
                <c:pt idx="3">
                  <c:v>0.25</c:v>
                </c:pt>
              </c:numCache>
            </c:numRef>
          </c:val>
          <c:extLst>
            <c:ext xmlns:c16="http://schemas.microsoft.com/office/drawing/2014/chart" uri="{C3380CC4-5D6E-409C-BE32-E72D297353CC}">
              <c16:uniqueId val="{00000005-0B41-4987-924D-1B32A73A6038}"/>
            </c:ext>
          </c:extLst>
        </c:ser>
        <c:ser>
          <c:idx val="2"/>
          <c:order val="2"/>
          <c:tx>
            <c:strRef>
              <c:f>Sheet1!$D$1</c:f>
              <c:strCache>
                <c:ptCount val="1"/>
                <c:pt idx="0">
                  <c:v>Series 3</c:v>
                </c:pt>
              </c:strCache>
            </c:strRef>
          </c:tx>
          <c:spPr>
            <a:solidFill>
              <a:srgbClr val="EF7D00"/>
            </a:solidFill>
            <a:ln w="12700">
              <a:solidFill>
                <a:sysClr val="window" lastClr="FFFFFF"/>
              </a:solidFill>
            </a:ln>
            <a:effectLst/>
          </c:spPr>
          <c:invertIfNegative val="0"/>
          <c:dPt>
            <c:idx val="2"/>
            <c:invertIfNegative val="0"/>
            <c:bubble3D val="0"/>
            <c:spPr>
              <a:solidFill>
                <a:srgbClr val="EF7D00"/>
              </a:solidFill>
              <a:ln w="12700">
                <a:solidFill>
                  <a:sysClr val="window" lastClr="FFFFFF"/>
                </a:solidFill>
              </a:ln>
              <a:effectLst/>
            </c:spPr>
            <c:extLst>
              <c:ext xmlns:c16="http://schemas.microsoft.com/office/drawing/2014/chart" uri="{C3380CC4-5D6E-409C-BE32-E72D297353CC}">
                <c16:uniqueId val="{00000007-0B41-4987-924D-1B32A73A603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2">
                  <c:v>Category 2</c:v>
                </c:pt>
                <c:pt idx="3">
                  <c:v>Category 3</c:v>
                </c:pt>
              </c:strCache>
            </c:strRef>
          </c:cat>
          <c:val>
            <c:numRef>
              <c:f>Sheet1!$D$2:$D$5</c:f>
              <c:numCache>
                <c:formatCode>0%</c:formatCode>
                <c:ptCount val="4"/>
                <c:pt idx="0">
                  <c:v>0.25</c:v>
                </c:pt>
                <c:pt idx="1">
                  <c:v>0.25</c:v>
                </c:pt>
                <c:pt idx="2">
                  <c:v>0.25</c:v>
                </c:pt>
                <c:pt idx="3">
                  <c:v>0.25</c:v>
                </c:pt>
              </c:numCache>
            </c:numRef>
          </c:val>
          <c:extLst>
            <c:ext xmlns:c16="http://schemas.microsoft.com/office/drawing/2014/chart" uri="{C3380CC4-5D6E-409C-BE32-E72D297353CC}">
              <c16:uniqueId val="{00000008-0B41-4987-924D-1B32A73A6038}"/>
            </c:ext>
          </c:extLst>
        </c:ser>
        <c:ser>
          <c:idx val="3"/>
          <c:order val="3"/>
          <c:tx>
            <c:strRef>
              <c:f>Sheet1!$E$1</c:f>
              <c:strCache>
                <c:ptCount val="1"/>
                <c:pt idx="0">
                  <c:v>Series 4</c:v>
                </c:pt>
              </c:strCache>
            </c:strRef>
          </c:tx>
          <c:spPr>
            <a:solidFill>
              <a:srgbClr val="B9C6CF"/>
            </a:solidFill>
            <a:ln w="12700">
              <a:solidFill>
                <a:sysClr val="window" lastClr="FFFFFF"/>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0B41-4987-924D-1B32A73A6038}"/>
                </c:ext>
              </c:extLst>
            </c:dLbl>
            <c:dLbl>
              <c:idx val="2"/>
              <c:delete val="1"/>
              <c:extLst>
                <c:ext xmlns:c15="http://schemas.microsoft.com/office/drawing/2012/chart" uri="{CE6537A1-D6FC-4f65-9D91-7224C49458BB}"/>
                <c:ext xmlns:c16="http://schemas.microsoft.com/office/drawing/2014/chart" uri="{C3380CC4-5D6E-409C-BE32-E72D297353CC}">
                  <c16:uniqueId val="{0000000A-0B41-4987-924D-1B32A73A6038}"/>
                </c:ext>
              </c:extLst>
            </c:dLbl>
            <c:dLbl>
              <c:idx val="3"/>
              <c:delete val="1"/>
              <c:extLst>
                <c:ext xmlns:c15="http://schemas.microsoft.com/office/drawing/2012/chart" uri="{CE6537A1-D6FC-4f65-9D91-7224C49458BB}"/>
                <c:ext xmlns:c16="http://schemas.microsoft.com/office/drawing/2014/chart" uri="{C3380CC4-5D6E-409C-BE32-E72D297353CC}">
                  <c16:uniqueId val="{0000000B-0B41-4987-924D-1B32A73A603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2">
                  <c:v>Category 2</c:v>
                </c:pt>
                <c:pt idx="3">
                  <c:v>Category 3</c:v>
                </c:pt>
              </c:strCache>
            </c:strRef>
          </c:cat>
          <c:val>
            <c:numRef>
              <c:f>Sheet1!$E$2:$E$5</c:f>
              <c:numCache>
                <c:formatCode>0%</c:formatCode>
                <c:ptCount val="4"/>
                <c:pt idx="0">
                  <c:v>0</c:v>
                </c:pt>
                <c:pt idx="2">
                  <c:v>0</c:v>
                </c:pt>
                <c:pt idx="3">
                  <c:v>0</c:v>
                </c:pt>
              </c:numCache>
            </c:numRef>
          </c:val>
          <c:extLst>
            <c:ext xmlns:c16="http://schemas.microsoft.com/office/drawing/2014/chart" uri="{C3380CC4-5D6E-409C-BE32-E72D297353CC}">
              <c16:uniqueId val="{0000000C-0B41-4987-924D-1B32A73A6038}"/>
            </c:ext>
          </c:extLst>
        </c:ser>
        <c:dLbls>
          <c:showLegendKey val="0"/>
          <c:showVal val="0"/>
          <c:showCatName val="0"/>
          <c:showSerName val="0"/>
          <c:showPercent val="0"/>
          <c:showBubbleSize val="0"/>
        </c:dLbls>
        <c:gapWidth val="13"/>
        <c:overlap val="100"/>
        <c:axId val="196794464"/>
        <c:axId val="736803048"/>
      </c:barChart>
      <c:catAx>
        <c:axId val="196794464"/>
        <c:scaling>
          <c:orientation val="maxMin"/>
        </c:scaling>
        <c:delete val="1"/>
        <c:axPos val="l"/>
        <c:numFmt formatCode="General" sourceLinked="1"/>
        <c:majorTickMark val="none"/>
        <c:minorTickMark val="none"/>
        <c:tickLblPos val="nextTo"/>
        <c:crossAx val="736803048"/>
        <c:crosses val="autoZero"/>
        <c:auto val="1"/>
        <c:lblAlgn val="ctr"/>
        <c:lblOffset val="100"/>
        <c:noMultiLvlLbl val="0"/>
      </c:catAx>
      <c:valAx>
        <c:axId val="736803048"/>
        <c:scaling>
          <c:orientation val="minMax"/>
        </c:scaling>
        <c:delete val="1"/>
        <c:axPos val="t"/>
        <c:numFmt formatCode="0%" sourceLinked="1"/>
        <c:majorTickMark val="none"/>
        <c:minorTickMark val="none"/>
        <c:tickLblPos val="nextTo"/>
        <c:crossAx val="196794464"/>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807482343120133E-2"/>
          <c:y val="0"/>
          <c:w val="0.95638503531375973"/>
          <c:h val="1"/>
        </c:manualLayout>
      </c:layout>
      <c:doughnutChart>
        <c:varyColors val="1"/>
        <c:ser>
          <c:idx val="0"/>
          <c:order val="0"/>
          <c:tx>
            <c:strRef>
              <c:f>Blad1!$B$1</c:f>
              <c:strCache>
                <c:ptCount val="1"/>
                <c:pt idx="0">
                  <c:v>Kolom1</c:v>
                </c:pt>
              </c:strCache>
            </c:strRef>
          </c:tx>
          <c:spPr>
            <a:solidFill>
              <a:schemeClr val="accent2"/>
            </a:solidFill>
            <a:ln>
              <a:noFill/>
            </a:ln>
          </c:spPr>
          <c:dPt>
            <c:idx val="0"/>
            <c:bubble3D val="0"/>
            <c:spPr>
              <a:solidFill>
                <a:schemeClr val="accent2"/>
              </a:solidFill>
              <a:ln w="19050">
                <a:noFill/>
              </a:ln>
              <a:effectLst/>
            </c:spPr>
            <c:extLst>
              <c:ext xmlns:c16="http://schemas.microsoft.com/office/drawing/2014/chart" uri="{C3380CC4-5D6E-409C-BE32-E72D297353CC}">
                <c16:uniqueId val="{00000001-1D9E-4BC2-A795-7A21E412F237}"/>
              </c:ext>
            </c:extLst>
          </c:dPt>
          <c:dPt>
            <c:idx val="1"/>
            <c:bubble3D val="0"/>
            <c:spPr>
              <a:solidFill>
                <a:srgbClr val="B9C6CF"/>
              </a:solidFill>
              <a:ln w="19050">
                <a:noFill/>
              </a:ln>
              <a:effectLst/>
            </c:spPr>
            <c:extLst>
              <c:ext xmlns:c16="http://schemas.microsoft.com/office/drawing/2014/chart" uri="{C3380CC4-5D6E-409C-BE32-E72D297353CC}">
                <c16:uniqueId val="{00000003-1D9E-4BC2-A795-7A21E412F237}"/>
              </c:ext>
            </c:extLst>
          </c:dPt>
          <c:cat>
            <c:numRef>
              <c:f>Blad1!$A$2:$A$3</c:f>
              <c:numCache>
                <c:formatCode>General</c:formatCode>
                <c:ptCount val="2"/>
              </c:numCache>
            </c:numRef>
          </c:cat>
          <c:val>
            <c:numRef>
              <c:f>Blad1!$B$2:$B$3</c:f>
              <c:numCache>
                <c:formatCode>General</c:formatCode>
                <c:ptCount val="2"/>
                <c:pt idx="0">
                  <c:v>70</c:v>
                </c:pt>
                <c:pt idx="1">
                  <c:v>30</c:v>
                </c:pt>
              </c:numCache>
            </c:numRef>
          </c:val>
          <c:extLst>
            <c:ext xmlns:c16="http://schemas.microsoft.com/office/drawing/2014/chart" uri="{C3380CC4-5D6E-409C-BE32-E72D297353CC}">
              <c16:uniqueId val="{00000004-1D9E-4BC2-A795-7A21E412F23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807482343120133E-2"/>
          <c:y val="0"/>
          <c:w val="0.95638503531375973"/>
          <c:h val="1"/>
        </c:manualLayout>
      </c:layout>
      <c:doughnutChart>
        <c:varyColors val="1"/>
        <c:ser>
          <c:idx val="0"/>
          <c:order val="0"/>
          <c:tx>
            <c:strRef>
              <c:f>Blad1!$B$1</c:f>
              <c:strCache>
                <c:ptCount val="1"/>
                <c:pt idx="0">
                  <c:v>Kolom1</c:v>
                </c:pt>
              </c:strCache>
            </c:strRef>
          </c:tx>
          <c:spPr>
            <a:solidFill>
              <a:schemeClr val="accent1">
                <a:lumMod val="20000"/>
                <a:lumOff val="80000"/>
              </a:schemeClr>
            </a:solidFill>
            <a:ln>
              <a:noFill/>
            </a:ln>
          </c:spPr>
          <c:dPt>
            <c:idx val="0"/>
            <c:bubble3D val="0"/>
            <c:spPr>
              <a:solidFill>
                <a:schemeClr val="accent2"/>
              </a:solidFill>
              <a:ln w="19050">
                <a:noFill/>
              </a:ln>
              <a:effectLst/>
            </c:spPr>
            <c:extLst>
              <c:ext xmlns:c16="http://schemas.microsoft.com/office/drawing/2014/chart" uri="{C3380CC4-5D6E-409C-BE32-E72D297353CC}">
                <c16:uniqueId val="{00000001-77DE-4BD7-AA3E-18FCBF0B4711}"/>
              </c:ext>
            </c:extLst>
          </c:dPt>
          <c:dPt>
            <c:idx val="1"/>
            <c:bubble3D val="0"/>
            <c:spPr>
              <a:solidFill>
                <a:srgbClr val="B9C6CF"/>
              </a:solidFill>
              <a:ln w="19050">
                <a:noFill/>
              </a:ln>
              <a:effectLst/>
            </c:spPr>
            <c:extLst>
              <c:ext xmlns:c16="http://schemas.microsoft.com/office/drawing/2014/chart" uri="{C3380CC4-5D6E-409C-BE32-E72D297353CC}">
                <c16:uniqueId val="{00000003-77DE-4BD7-AA3E-18FCBF0B4711}"/>
              </c:ext>
            </c:extLst>
          </c:dPt>
          <c:cat>
            <c:numRef>
              <c:f>Blad1!$A$2:$A$3</c:f>
              <c:numCache>
                <c:formatCode>General</c:formatCode>
                <c:ptCount val="2"/>
              </c:numCache>
            </c:numRef>
          </c:cat>
          <c:val>
            <c:numRef>
              <c:f>Blad1!$B$2:$B$3</c:f>
              <c:numCache>
                <c:formatCode>General</c:formatCode>
                <c:ptCount val="2"/>
                <c:pt idx="0">
                  <c:v>90</c:v>
                </c:pt>
                <c:pt idx="1">
                  <c:v>10</c:v>
                </c:pt>
              </c:numCache>
            </c:numRef>
          </c:val>
          <c:extLst>
            <c:ext xmlns:c16="http://schemas.microsoft.com/office/drawing/2014/chart" uri="{C3380CC4-5D6E-409C-BE32-E72D297353CC}">
              <c16:uniqueId val="{00000004-77DE-4BD7-AA3E-18FCBF0B471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468477043792091E-3"/>
          <c:y val="0"/>
          <c:w val="0.98720774541708423"/>
          <c:h val="1"/>
        </c:manualLayout>
      </c:layout>
      <c:barChart>
        <c:barDir val="bar"/>
        <c:grouping val="clustered"/>
        <c:varyColors val="0"/>
        <c:ser>
          <c:idx val="0"/>
          <c:order val="0"/>
          <c:tx>
            <c:strRef>
              <c:f>Sheet1!$B$1</c:f>
              <c:strCache>
                <c:ptCount val="1"/>
                <c:pt idx="0">
                  <c:v>Total</c:v>
                </c:pt>
              </c:strCache>
            </c:strRef>
          </c:tx>
          <c:spPr>
            <a:solidFill>
              <a:srgbClr val="5497BE"/>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0-697E-44FE-878E-CC9D38A615BA}"/>
              </c:ext>
            </c:extLst>
          </c:dPt>
          <c:dPt>
            <c:idx val="1"/>
            <c:invertIfNegative val="0"/>
            <c:bubble3D val="0"/>
            <c:spPr>
              <a:solidFill>
                <a:srgbClr val="0A5D7A"/>
              </a:solidFill>
              <a:ln>
                <a:noFill/>
              </a:ln>
              <a:effectLst/>
            </c:spPr>
            <c:extLst>
              <c:ext xmlns:c16="http://schemas.microsoft.com/office/drawing/2014/chart" uri="{C3380CC4-5D6E-409C-BE32-E72D297353CC}">
                <c16:uniqueId val="{00000005-64C3-44BF-BACB-758EC84C8DCA}"/>
              </c:ext>
            </c:extLst>
          </c:dPt>
          <c:dPt>
            <c:idx val="2"/>
            <c:invertIfNegative val="0"/>
            <c:bubble3D val="0"/>
            <c:spPr>
              <a:solidFill>
                <a:srgbClr val="5497BE"/>
              </a:solidFill>
              <a:ln>
                <a:noFill/>
              </a:ln>
              <a:effectLst/>
            </c:spPr>
            <c:extLst>
              <c:ext xmlns:c16="http://schemas.microsoft.com/office/drawing/2014/chart" uri="{C3380CC4-5D6E-409C-BE32-E72D297353CC}">
                <c16:uniqueId val="{00000001-64C3-44BF-BACB-758EC84C8DCA}"/>
              </c:ext>
            </c:extLst>
          </c:dPt>
          <c:dPt>
            <c:idx val="3"/>
            <c:invertIfNegative val="0"/>
            <c:bubble3D val="0"/>
            <c:spPr>
              <a:solidFill>
                <a:srgbClr val="5497BE"/>
              </a:solidFill>
              <a:ln>
                <a:noFill/>
              </a:ln>
              <a:effectLst/>
            </c:spPr>
            <c:extLst>
              <c:ext xmlns:c16="http://schemas.microsoft.com/office/drawing/2014/chart" uri="{C3380CC4-5D6E-409C-BE32-E72D297353CC}">
                <c16:uniqueId val="{00000003-64C3-44BF-BACB-758EC84C8DCA}"/>
              </c:ext>
            </c:extLst>
          </c:dPt>
          <c:dPt>
            <c:idx val="4"/>
            <c:invertIfNegative val="0"/>
            <c:bubble3D val="0"/>
            <c:spPr>
              <a:solidFill>
                <a:srgbClr val="5497BE"/>
              </a:solidFill>
              <a:ln>
                <a:noFill/>
              </a:ln>
              <a:effectLst/>
            </c:spPr>
            <c:extLst>
              <c:ext xmlns:c16="http://schemas.microsoft.com/office/drawing/2014/chart" uri="{C3380CC4-5D6E-409C-BE32-E72D297353CC}">
                <c16:uniqueId val="{00000001-697E-44FE-878E-CC9D38A615BA}"/>
              </c:ext>
            </c:extLst>
          </c:dPt>
          <c:dPt>
            <c:idx val="5"/>
            <c:invertIfNegative val="0"/>
            <c:bubble3D val="0"/>
            <c:spPr>
              <a:solidFill>
                <a:srgbClr val="5497BE"/>
              </a:solidFill>
              <a:ln>
                <a:noFill/>
              </a:ln>
              <a:effectLst/>
            </c:spPr>
            <c:extLst>
              <c:ext xmlns:c16="http://schemas.microsoft.com/office/drawing/2014/chart" uri="{C3380CC4-5D6E-409C-BE32-E72D297353CC}">
                <c16:uniqueId val="{00000006-64C3-44BF-BACB-758EC84C8DCA}"/>
              </c:ext>
            </c:extLst>
          </c:dPt>
          <c:dPt>
            <c:idx val="6"/>
            <c:invertIfNegative val="0"/>
            <c:bubble3D val="0"/>
            <c:spPr>
              <a:solidFill>
                <a:srgbClr val="5497BE"/>
              </a:solidFill>
              <a:ln>
                <a:noFill/>
              </a:ln>
              <a:effectLst/>
            </c:spPr>
            <c:extLst>
              <c:ext xmlns:c16="http://schemas.microsoft.com/office/drawing/2014/chart" uri="{C3380CC4-5D6E-409C-BE32-E72D297353CC}">
                <c16:uniqueId val="{00000007-64C3-44BF-BACB-758EC84C8DCA}"/>
              </c:ext>
            </c:extLst>
          </c:dPt>
          <c:dLbls>
            <c:dLbl>
              <c:idx val="2"/>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64C3-44BF-BACB-758EC84C8DC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manu website</c:v>
                </c:pt>
                <c:pt idx="1">
                  <c:v>manu rep</c:v>
                </c:pt>
                <c:pt idx="2">
                  <c:v>manu bro</c:v>
                </c:pt>
                <c:pt idx="3">
                  <c:v>wholesaler website</c:v>
                </c:pt>
                <c:pt idx="4">
                  <c:v>wholesaler rep</c:v>
                </c:pt>
                <c:pt idx="5">
                  <c:v>tradefair</c:v>
                </c:pt>
                <c:pt idx="6">
                  <c:v>magazine</c:v>
                </c:pt>
                <c:pt idx="7">
                  <c:v>social media</c:v>
                </c:pt>
                <c:pt idx="8">
                  <c:v>mobile app</c:v>
                </c:pt>
                <c:pt idx="9">
                  <c:v>printed newsl</c:v>
                </c:pt>
                <c:pt idx="10">
                  <c:v>digital newsl</c:v>
                </c:pt>
              </c:strCache>
            </c:strRef>
          </c:cat>
          <c:val>
            <c:numRef>
              <c:f>Sheet1!$B$2:$B$12</c:f>
              <c:numCache>
                <c:formatCode>0%</c:formatCode>
                <c:ptCount val="11"/>
                <c:pt idx="0">
                  <c:v>0.9</c:v>
                </c:pt>
                <c:pt idx="1">
                  <c:v>0.8</c:v>
                </c:pt>
                <c:pt idx="2">
                  <c:v>0.7</c:v>
                </c:pt>
                <c:pt idx="3">
                  <c:v>0.6</c:v>
                </c:pt>
                <c:pt idx="4">
                  <c:v>0.5</c:v>
                </c:pt>
                <c:pt idx="5">
                  <c:v>0.5</c:v>
                </c:pt>
                <c:pt idx="6">
                  <c:v>0.5</c:v>
                </c:pt>
                <c:pt idx="7">
                  <c:v>0.4</c:v>
                </c:pt>
                <c:pt idx="8">
                  <c:v>0.3</c:v>
                </c:pt>
                <c:pt idx="9">
                  <c:v>0.2</c:v>
                </c:pt>
                <c:pt idx="10">
                  <c:v>0.2</c:v>
                </c:pt>
              </c:numCache>
            </c:numRef>
          </c:val>
          <c:extLst>
            <c:ext xmlns:c16="http://schemas.microsoft.com/office/drawing/2014/chart" uri="{C3380CC4-5D6E-409C-BE32-E72D297353CC}">
              <c16:uniqueId val="{00000004-64C3-44BF-BACB-758EC84C8DCA}"/>
            </c:ext>
          </c:extLst>
        </c:ser>
        <c:dLbls>
          <c:showLegendKey val="0"/>
          <c:showVal val="0"/>
          <c:showCatName val="0"/>
          <c:showSerName val="0"/>
          <c:showPercent val="0"/>
          <c:showBubbleSize val="0"/>
        </c:dLbls>
        <c:gapWidth val="2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807482343120133E-2"/>
          <c:y val="0"/>
          <c:w val="0.95638503531375973"/>
          <c:h val="1"/>
        </c:manualLayout>
      </c:layout>
      <c:doughnutChart>
        <c:varyColors val="1"/>
        <c:ser>
          <c:idx val="0"/>
          <c:order val="0"/>
          <c:tx>
            <c:strRef>
              <c:f>Blad1!$B$1</c:f>
              <c:strCache>
                <c:ptCount val="1"/>
                <c:pt idx="0">
                  <c:v>Kolom1</c:v>
                </c:pt>
              </c:strCache>
            </c:strRef>
          </c:tx>
          <c:spPr>
            <a:solidFill>
              <a:schemeClr val="accent1">
                <a:lumMod val="20000"/>
                <a:lumOff val="80000"/>
              </a:schemeClr>
            </a:solidFill>
            <a:ln>
              <a:noFill/>
            </a:ln>
          </c:spPr>
          <c:dPt>
            <c:idx val="0"/>
            <c:bubble3D val="0"/>
            <c:spPr>
              <a:solidFill>
                <a:schemeClr val="accent2"/>
              </a:solidFill>
              <a:ln w="19050">
                <a:noFill/>
              </a:ln>
              <a:effectLst/>
            </c:spPr>
            <c:extLst>
              <c:ext xmlns:c16="http://schemas.microsoft.com/office/drawing/2014/chart" uri="{C3380CC4-5D6E-409C-BE32-E72D297353CC}">
                <c16:uniqueId val="{00000001-CDE4-4CE0-A63C-39551639E9D7}"/>
              </c:ext>
            </c:extLst>
          </c:dPt>
          <c:dPt>
            <c:idx val="1"/>
            <c:bubble3D val="0"/>
            <c:spPr>
              <a:solidFill>
                <a:srgbClr val="B9C6CF"/>
              </a:solidFill>
              <a:ln w="19050">
                <a:noFill/>
              </a:ln>
              <a:effectLst/>
            </c:spPr>
            <c:extLst>
              <c:ext xmlns:c16="http://schemas.microsoft.com/office/drawing/2014/chart" uri="{C3380CC4-5D6E-409C-BE32-E72D297353CC}">
                <c16:uniqueId val="{00000003-CDE4-4CE0-A63C-39551639E9D7}"/>
              </c:ext>
            </c:extLst>
          </c:dPt>
          <c:cat>
            <c:numRef>
              <c:f>Blad1!$A$2:$A$3</c:f>
              <c:numCache>
                <c:formatCode>General</c:formatCode>
                <c:ptCount val="2"/>
              </c:numCache>
            </c:numRef>
          </c:cat>
          <c:val>
            <c:numRef>
              <c:f>Blad1!$B$2:$B$3</c:f>
              <c:numCache>
                <c:formatCode>General</c:formatCode>
                <c:ptCount val="2"/>
                <c:pt idx="0">
                  <c:v>70</c:v>
                </c:pt>
                <c:pt idx="1">
                  <c:v>30</c:v>
                </c:pt>
              </c:numCache>
            </c:numRef>
          </c:val>
          <c:extLst>
            <c:ext xmlns:c16="http://schemas.microsoft.com/office/drawing/2014/chart" uri="{C3380CC4-5D6E-409C-BE32-E72D297353CC}">
              <c16:uniqueId val="{00000004-CDE4-4CE0-A63C-39551639E9D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468477043792091E-3"/>
          <c:y val="0"/>
          <c:w val="0.98720774541708423"/>
          <c:h val="1"/>
        </c:manualLayout>
      </c:layout>
      <c:barChart>
        <c:barDir val="bar"/>
        <c:grouping val="clustered"/>
        <c:varyColors val="0"/>
        <c:ser>
          <c:idx val="0"/>
          <c:order val="0"/>
          <c:tx>
            <c:strRef>
              <c:f>Sheet1!$B$1</c:f>
              <c:strCache>
                <c:ptCount val="1"/>
                <c:pt idx="0">
                  <c:v>Total</c:v>
                </c:pt>
              </c:strCache>
            </c:strRef>
          </c:tx>
          <c:spPr>
            <a:solidFill>
              <a:srgbClr val="757F7F"/>
            </a:solidFill>
            <a:ln>
              <a:noFill/>
            </a:ln>
            <a:effectLst/>
          </c:spPr>
          <c:invertIfNegative val="0"/>
          <c:dPt>
            <c:idx val="0"/>
            <c:invertIfNegative val="0"/>
            <c:bubble3D val="0"/>
            <c:spPr>
              <a:solidFill>
                <a:srgbClr val="757F7F"/>
              </a:solidFill>
              <a:ln>
                <a:noFill/>
              </a:ln>
              <a:effectLst/>
            </c:spPr>
            <c:extLst>
              <c:ext xmlns:c16="http://schemas.microsoft.com/office/drawing/2014/chart" uri="{C3380CC4-5D6E-409C-BE32-E72D297353CC}">
                <c16:uniqueId val="{00000000-697E-44FE-878E-CC9D38A615BA}"/>
              </c:ext>
            </c:extLst>
          </c:dPt>
          <c:dPt>
            <c:idx val="1"/>
            <c:invertIfNegative val="0"/>
            <c:bubble3D val="0"/>
            <c:spPr>
              <a:solidFill>
                <a:srgbClr val="757F7F"/>
              </a:solidFill>
              <a:ln>
                <a:noFill/>
              </a:ln>
              <a:effectLst/>
            </c:spPr>
            <c:extLst>
              <c:ext xmlns:c16="http://schemas.microsoft.com/office/drawing/2014/chart" uri="{C3380CC4-5D6E-409C-BE32-E72D297353CC}">
                <c16:uniqueId val="{00000005-64C3-44BF-BACB-758EC84C8DCA}"/>
              </c:ext>
            </c:extLst>
          </c:dPt>
          <c:dPt>
            <c:idx val="2"/>
            <c:invertIfNegative val="0"/>
            <c:bubble3D val="0"/>
            <c:spPr>
              <a:solidFill>
                <a:srgbClr val="757F7F"/>
              </a:solidFill>
              <a:ln>
                <a:noFill/>
              </a:ln>
              <a:effectLst/>
            </c:spPr>
            <c:extLst>
              <c:ext xmlns:c16="http://schemas.microsoft.com/office/drawing/2014/chart" uri="{C3380CC4-5D6E-409C-BE32-E72D297353CC}">
                <c16:uniqueId val="{00000001-64C3-44BF-BACB-758EC84C8DCA}"/>
              </c:ext>
            </c:extLst>
          </c:dPt>
          <c:dPt>
            <c:idx val="3"/>
            <c:invertIfNegative val="0"/>
            <c:bubble3D val="0"/>
            <c:spPr>
              <a:solidFill>
                <a:srgbClr val="757F7F"/>
              </a:solidFill>
              <a:ln>
                <a:noFill/>
              </a:ln>
              <a:effectLst/>
            </c:spPr>
            <c:extLst>
              <c:ext xmlns:c16="http://schemas.microsoft.com/office/drawing/2014/chart" uri="{C3380CC4-5D6E-409C-BE32-E72D297353CC}">
                <c16:uniqueId val="{00000003-64C3-44BF-BACB-758EC84C8DCA}"/>
              </c:ext>
            </c:extLst>
          </c:dPt>
          <c:dPt>
            <c:idx val="4"/>
            <c:invertIfNegative val="0"/>
            <c:bubble3D val="0"/>
            <c:spPr>
              <a:solidFill>
                <a:srgbClr val="757F7F"/>
              </a:solidFill>
              <a:ln>
                <a:noFill/>
              </a:ln>
              <a:effectLst/>
            </c:spPr>
            <c:extLst>
              <c:ext xmlns:c16="http://schemas.microsoft.com/office/drawing/2014/chart" uri="{C3380CC4-5D6E-409C-BE32-E72D297353CC}">
                <c16:uniqueId val="{00000001-697E-44FE-878E-CC9D38A615BA}"/>
              </c:ext>
            </c:extLst>
          </c:dPt>
          <c:dPt>
            <c:idx val="5"/>
            <c:invertIfNegative val="0"/>
            <c:bubble3D val="0"/>
            <c:spPr>
              <a:solidFill>
                <a:srgbClr val="757F7F"/>
              </a:solidFill>
              <a:ln>
                <a:noFill/>
              </a:ln>
              <a:effectLst/>
            </c:spPr>
            <c:extLst>
              <c:ext xmlns:c16="http://schemas.microsoft.com/office/drawing/2014/chart" uri="{C3380CC4-5D6E-409C-BE32-E72D297353CC}">
                <c16:uniqueId val="{00000006-64C3-44BF-BACB-758EC84C8DCA}"/>
              </c:ext>
            </c:extLst>
          </c:dPt>
          <c:dPt>
            <c:idx val="6"/>
            <c:invertIfNegative val="0"/>
            <c:bubble3D val="0"/>
            <c:spPr>
              <a:solidFill>
                <a:srgbClr val="757F7F"/>
              </a:solidFill>
              <a:ln>
                <a:noFill/>
              </a:ln>
              <a:effectLst/>
            </c:spPr>
            <c:extLst>
              <c:ext xmlns:c16="http://schemas.microsoft.com/office/drawing/2014/chart" uri="{C3380CC4-5D6E-409C-BE32-E72D297353CC}">
                <c16:uniqueId val="{00000007-64C3-44BF-BACB-758EC84C8DCA}"/>
              </c:ext>
            </c:extLst>
          </c:dPt>
          <c:dLbls>
            <c:dLbl>
              <c:idx val="2"/>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64C3-44BF-BACB-758EC84C8DC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manu website</c:v>
                </c:pt>
                <c:pt idx="1">
                  <c:v>manu rep</c:v>
                </c:pt>
                <c:pt idx="2">
                  <c:v>manu bro</c:v>
                </c:pt>
                <c:pt idx="3">
                  <c:v>wholesaler website</c:v>
                </c:pt>
                <c:pt idx="4">
                  <c:v>wholesaler rep</c:v>
                </c:pt>
                <c:pt idx="5">
                  <c:v>tradefair</c:v>
                </c:pt>
                <c:pt idx="6">
                  <c:v>magazine</c:v>
                </c:pt>
                <c:pt idx="7">
                  <c:v>social media</c:v>
                </c:pt>
                <c:pt idx="8">
                  <c:v>mobile app</c:v>
                </c:pt>
                <c:pt idx="9">
                  <c:v>printed newsl</c:v>
                </c:pt>
                <c:pt idx="10">
                  <c:v>digital newsl</c:v>
                </c:pt>
              </c:strCache>
            </c:strRef>
          </c:cat>
          <c:val>
            <c:numRef>
              <c:f>Sheet1!$B$2:$B$12</c:f>
              <c:numCache>
                <c:formatCode>0%</c:formatCode>
                <c:ptCount val="11"/>
                <c:pt idx="0">
                  <c:v>0.9</c:v>
                </c:pt>
                <c:pt idx="1">
                  <c:v>0.8</c:v>
                </c:pt>
                <c:pt idx="2">
                  <c:v>0.7</c:v>
                </c:pt>
                <c:pt idx="3">
                  <c:v>0.6</c:v>
                </c:pt>
                <c:pt idx="4">
                  <c:v>0.5</c:v>
                </c:pt>
                <c:pt idx="5">
                  <c:v>0.5</c:v>
                </c:pt>
                <c:pt idx="6">
                  <c:v>0.5</c:v>
                </c:pt>
                <c:pt idx="7">
                  <c:v>0.4</c:v>
                </c:pt>
                <c:pt idx="8">
                  <c:v>0.3</c:v>
                </c:pt>
                <c:pt idx="9">
                  <c:v>0.2</c:v>
                </c:pt>
                <c:pt idx="10">
                  <c:v>0.2</c:v>
                </c:pt>
              </c:numCache>
            </c:numRef>
          </c:val>
          <c:extLst>
            <c:ext xmlns:c16="http://schemas.microsoft.com/office/drawing/2014/chart" uri="{C3380CC4-5D6E-409C-BE32-E72D297353CC}">
              <c16:uniqueId val="{00000004-64C3-44BF-BACB-758EC84C8DCA}"/>
            </c:ext>
          </c:extLst>
        </c:ser>
        <c:dLbls>
          <c:showLegendKey val="0"/>
          <c:showVal val="0"/>
          <c:showCatName val="0"/>
          <c:showSerName val="0"/>
          <c:showPercent val="0"/>
          <c:showBubbleSize val="0"/>
        </c:dLbls>
        <c:gapWidth val="2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468477043792091E-3"/>
          <c:y val="0"/>
          <c:w val="0.98720774541708423"/>
          <c:h val="1"/>
        </c:manualLayout>
      </c:layout>
      <c:barChart>
        <c:barDir val="bar"/>
        <c:grouping val="clustered"/>
        <c:varyColors val="0"/>
        <c:ser>
          <c:idx val="0"/>
          <c:order val="0"/>
          <c:tx>
            <c:strRef>
              <c:f>Sheet1!$B$1</c:f>
              <c:strCache>
                <c:ptCount val="1"/>
                <c:pt idx="0">
                  <c:v>Total</c:v>
                </c:pt>
              </c:strCache>
            </c:strRef>
          </c:tx>
          <c:spPr>
            <a:solidFill>
              <a:srgbClr val="757F7F"/>
            </a:solidFill>
            <a:ln>
              <a:noFill/>
            </a:ln>
            <a:effectLst/>
          </c:spPr>
          <c:invertIfNegative val="0"/>
          <c:dPt>
            <c:idx val="0"/>
            <c:invertIfNegative val="0"/>
            <c:bubble3D val="0"/>
            <c:spPr>
              <a:solidFill>
                <a:srgbClr val="757F7F"/>
              </a:solidFill>
              <a:ln>
                <a:noFill/>
              </a:ln>
              <a:effectLst/>
            </c:spPr>
            <c:extLst>
              <c:ext xmlns:c16="http://schemas.microsoft.com/office/drawing/2014/chart" uri="{C3380CC4-5D6E-409C-BE32-E72D297353CC}">
                <c16:uniqueId val="{00000001-5904-42FC-A6E2-0378C4A488BF}"/>
              </c:ext>
            </c:extLst>
          </c:dPt>
          <c:dPt>
            <c:idx val="1"/>
            <c:invertIfNegative val="0"/>
            <c:bubble3D val="0"/>
            <c:spPr>
              <a:solidFill>
                <a:srgbClr val="757F7F"/>
              </a:solidFill>
              <a:ln>
                <a:noFill/>
              </a:ln>
              <a:effectLst/>
            </c:spPr>
            <c:extLst>
              <c:ext xmlns:c16="http://schemas.microsoft.com/office/drawing/2014/chart" uri="{C3380CC4-5D6E-409C-BE32-E72D297353CC}">
                <c16:uniqueId val="{00000003-5904-42FC-A6E2-0378C4A488BF}"/>
              </c:ext>
            </c:extLst>
          </c:dPt>
          <c:dPt>
            <c:idx val="2"/>
            <c:invertIfNegative val="0"/>
            <c:bubble3D val="0"/>
            <c:spPr>
              <a:solidFill>
                <a:srgbClr val="757F7F"/>
              </a:solidFill>
              <a:ln>
                <a:noFill/>
              </a:ln>
              <a:effectLst/>
            </c:spPr>
            <c:extLst>
              <c:ext xmlns:c16="http://schemas.microsoft.com/office/drawing/2014/chart" uri="{C3380CC4-5D6E-409C-BE32-E72D297353CC}">
                <c16:uniqueId val="{00000005-5904-42FC-A6E2-0378C4A488BF}"/>
              </c:ext>
            </c:extLst>
          </c:dPt>
          <c:dPt>
            <c:idx val="3"/>
            <c:invertIfNegative val="0"/>
            <c:bubble3D val="0"/>
            <c:spPr>
              <a:solidFill>
                <a:srgbClr val="757F7F"/>
              </a:solidFill>
              <a:ln>
                <a:noFill/>
              </a:ln>
              <a:effectLst/>
            </c:spPr>
            <c:extLst>
              <c:ext xmlns:c16="http://schemas.microsoft.com/office/drawing/2014/chart" uri="{C3380CC4-5D6E-409C-BE32-E72D297353CC}">
                <c16:uniqueId val="{00000007-5904-42FC-A6E2-0378C4A488BF}"/>
              </c:ext>
            </c:extLst>
          </c:dPt>
          <c:dPt>
            <c:idx val="4"/>
            <c:invertIfNegative val="0"/>
            <c:bubble3D val="0"/>
            <c:spPr>
              <a:solidFill>
                <a:srgbClr val="009970"/>
              </a:solidFill>
              <a:ln>
                <a:noFill/>
              </a:ln>
              <a:effectLst/>
            </c:spPr>
            <c:extLst>
              <c:ext xmlns:c16="http://schemas.microsoft.com/office/drawing/2014/chart" uri="{C3380CC4-5D6E-409C-BE32-E72D297353CC}">
                <c16:uniqueId val="{00000009-5904-42FC-A6E2-0378C4A488BF}"/>
              </c:ext>
            </c:extLst>
          </c:dPt>
          <c:dPt>
            <c:idx val="5"/>
            <c:invertIfNegative val="0"/>
            <c:bubble3D val="0"/>
            <c:spPr>
              <a:solidFill>
                <a:srgbClr val="EF7D00"/>
              </a:solidFill>
              <a:ln>
                <a:noFill/>
              </a:ln>
              <a:effectLst/>
            </c:spPr>
            <c:extLst>
              <c:ext xmlns:c16="http://schemas.microsoft.com/office/drawing/2014/chart" uri="{C3380CC4-5D6E-409C-BE32-E72D297353CC}">
                <c16:uniqueId val="{0000000B-5904-42FC-A6E2-0378C4A488BF}"/>
              </c:ext>
            </c:extLst>
          </c:dPt>
          <c:dPt>
            <c:idx val="6"/>
            <c:invertIfNegative val="0"/>
            <c:bubble3D val="0"/>
            <c:spPr>
              <a:solidFill>
                <a:srgbClr val="EF7D00"/>
              </a:solidFill>
              <a:ln>
                <a:noFill/>
              </a:ln>
              <a:effectLst/>
            </c:spPr>
            <c:extLst>
              <c:ext xmlns:c16="http://schemas.microsoft.com/office/drawing/2014/chart" uri="{C3380CC4-5D6E-409C-BE32-E72D297353CC}">
                <c16:uniqueId val="{0000000D-5904-42FC-A6E2-0378C4A488BF}"/>
              </c:ext>
            </c:extLst>
          </c:dPt>
          <c:dPt>
            <c:idx val="7"/>
            <c:invertIfNegative val="0"/>
            <c:bubble3D val="0"/>
            <c:spPr>
              <a:solidFill>
                <a:srgbClr val="009970"/>
              </a:solidFill>
              <a:ln>
                <a:noFill/>
              </a:ln>
              <a:effectLst/>
            </c:spPr>
            <c:extLst>
              <c:ext xmlns:c16="http://schemas.microsoft.com/office/drawing/2014/chart" uri="{C3380CC4-5D6E-409C-BE32-E72D297353CC}">
                <c16:uniqueId val="{0000000E-3CE0-4E67-9DD6-A0F527B430E2}"/>
              </c:ext>
            </c:extLst>
          </c:dPt>
          <c:dPt>
            <c:idx val="8"/>
            <c:invertIfNegative val="0"/>
            <c:bubble3D val="0"/>
            <c:spPr>
              <a:solidFill>
                <a:srgbClr val="009970"/>
              </a:solidFill>
              <a:ln>
                <a:noFill/>
              </a:ln>
              <a:effectLst/>
            </c:spPr>
            <c:extLst>
              <c:ext xmlns:c16="http://schemas.microsoft.com/office/drawing/2014/chart" uri="{C3380CC4-5D6E-409C-BE32-E72D297353CC}">
                <c16:uniqueId val="{0000000F-3CE0-4E67-9DD6-A0F527B430E2}"/>
              </c:ext>
            </c:extLst>
          </c:dPt>
          <c:dLbls>
            <c:dLbl>
              <c:idx val="2"/>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5904-42FC-A6E2-0378C4A488B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manu website</c:v>
                </c:pt>
                <c:pt idx="1">
                  <c:v>manu rep</c:v>
                </c:pt>
                <c:pt idx="2">
                  <c:v>manu bro</c:v>
                </c:pt>
                <c:pt idx="3">
                  <c:v>wholesaler website</c:v>
                </c:pt>
                <c:pt idx="4">
                  <c:v>wholesaler rep</c:v>
                </c:pt>
                <c:pt idx="5">
                  <c:v>tradefair</c:v>
                </c:pt>
                <c:pt idx="6">
                  <c:v>magazine</c:v>
                </c:pt>
                <c:pt idx="7">
                  <c:v>social media</c:v>
                </c:pt>
                <c:pt idx="8">
                  <c:v>mobile app</c:v>
                </c:pt>
                <c:pt idx="9">
                  <c:v>printed newsl</c:v>
                </c:pt>
                <c:pt idx="10">
                  <c:v>digital newsl</c:v>
                </c:pt>
              </c:strCache>
            </c:strRef>
          </c:cat>
          <c:val>
            <c:numRef>
              <c:f>Sheet1!$B$2:$B$12</c:f>
              <c:numCache>
                <c:formatCode>0%</c:formatCode>
                <c:ptCount val="11"/>
                <c:pt idx="0">
                  <c:v>0.9</c:v>
                </c:pt>
                <c:pt idx="1">
                  <c:v>0.8</c:v>
                </c:pt>
                <c:pt idx="2">
                  <c:v>0.7</c:v>
                </c:pt>
                <c:pt idx="3">
                  <c:v>0.6</c:v>
                </c:pt>
                <c:pt idx="4">
                  <c:v>0.5</c:v>
                </c:pt>
                <c:pt idx="5">
                  <c:v>0.5</c:v>
                </c:pt>
                <c:pt idx="6">
                  <c:v>0.5</c:v>
                </c:pt>
                <c:pt idx="7">
                  <c:v>0.4</c:v>
                </c:pt>
                <c:pt idx="8">
                  <c:v>0.3</c:v>
                </c:pt>
                <c:pt idx="9">
                  <c:v>0.2</c:v>
                </c:pt>
                <c:pt idx="10">
                  <c:v>0.2</c:v>
                </c:pt>
              </c:numCache>
            </c:numRef>
          </c:val>
          <c:extLst>
            <c:ext xmlns:c16="http://schemas.microsoft.com/office/drawing/2014/chart" uri="{C3380CC4-5D6E-409C-BE32-E72D297353CC}">
              <c16:uniqueId val="{0000000E-5904-42FC-A6E2-0378C4A488BF}"/>
            </c:ext>
          </c:extLst>
        </c:ser>
        <c:dLbls>
          <c:showLegendKey val="0"/>
          <c:showVal val="0"/>
          <c:showCatName val="0"/>
          <c:showSerName val="0"/>
          <c:showPercent val="0"/>
          <c:showBubbleSize val="0"/>
        </c:dLbls>
        <c:gapWidth val="2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468477043792091E-3"/>
          <c:y val="0"/>
          <c:w val="0.98720774541708423"/>
          <c:h val="1"/>
        </c:manualLayout>
      </c:layout>
      <c:barChart>
        <c:barDir val="bar"/>
        <c:grouping val="clustered"/>
        <c:varyColors val="0"/>
        <c:ser>
          <c:idx val="0"/>
          <c:order val="0"/>
          <c:tx>
            <c:strRef>
              <c:f>Sheet1!$B$1</c:f>
              <c:strCache>
                <c:ptCount val="1"/>
                <c:pt idx="0">
                  <c:v>Total</c:v>
                </c:pt>
              </c:strCache>
            </c:strRef>
          </c:tx>
          <c:spPr>
            <a:solidFill>
              <a:srgbClr val="757F7F"/>
            </a:solidFill>
            <a:ln>
              <a:noFill/>
            </a:ln>
            <a:effectLst/>
          </c:spPr>
          <c:invertIfNegative val="0"/>
          <c:dPt>
            <c:idx val="0"/>
            <c:invertIfNegative val="0"/>
            <c:bubble3D val="0"/>
            <c:spPr>
              <a:solidFill>
                <a:srgbClr val="757F7F"/>
              </a:solidFill>
              <a:ln>
                <a:noFill/>
              </a:ln>
              <a:effectLst/>
            </c:spPr>
            <c:extLst>
              <c:ext xmlns:c16="http://schemas.microsoft.com/office/drawing/2014/chart" uri="{C3380CC4-5D6E-409C-BE32-E72D297353CC}">
                <c16:uniqueId val="{00000000-697E-44FE-878E-CC9D38A615BA}"/>
              </c:ext>
            </c:extLst>
          </c:dPt>
          <c:dPt>
            <c:idx val="1"/>
            <c:invertIfNegative val="0"/>
            <c:bubble3D val="0"/>
            <c:spPr>
              <a:solidFill>
                <a:srgbClr val="757F7F"/>
              </a:solidFill>
              <a:ln>
                <a:noFill/>
              </a:ln>
              <a:effectLst/>
            </c:spPr>
            <c:extLst>
              <c:ext xmlns:c16="http://schemas.microsoft.com/office/drawing/2014/chart" uri="{C3380CC4-5D6E-409C-BE32-E72D297353CC}">
                <c16:uniqueId val="{00000005-64C3-44BF-BACB-758EC84C8DCA}"/>
              </c:ext>
            </c:extLst>
          </c:dPt>
          <c:dPt>
            <c:idx val="2"/>
            <c:invertIfNegative val="0"/>
            <c:bubble3D val="0"/>
            <c:spPr>
              <a:solidFill>
                <a:srgbClr val="757F7F"/>
              </a:solidFill>
              <a:ln>
                <a:noFill/>
              </a:ln>
              <a:effectLst/>
            </c:spPr>
            <c:extLst>
              <c:ext xmlns:c16="http://schemas.microsoft.com/office/drawing/2014/chart" uri="{C3380CC4-5D6E-409C-BE32-E72D297353CC}">
                <c16:uniqueId val="{00000001-64C3-44BF-BACB-758EC84C8DCA}"/>
              </c:ext>
            </c:extLst>
          </c:dPt>
          <c:dPt>
            <c:idx val="3"/>
            <c:invertIfNegative val="0"/>
            <c:bubble3D val="0"/>
            <c:spPr>
              <a:solidFill>
                <a:srgbClr val="757F7F"/>
              </a:solidFill>
              <a:ln>
                <a:noFill/>
              </a:ln>
              <a:effectLst/>
            </c:spPr>
            <c:extLst>
              <c:ext xmlns:c16="http://schemas.microsoft.com/office/drawing/2014/chart" uri="{C3380CC4-5D6E-409C-BE32-E72D297353CC}">
                <c16:uniqueId val="{00000003-64C3-44BF-BACB-758EC84C8DCA}"/>
              </c:ext>
            </c:extLst>
          </c:dPt>
          <c:dPt>
            <c:idx val="4"/>
            <c:invertIfNegative val="0"/>
            <c:bubble3D val="0"/>
            <c:spPr>
              <a:solidFill>
                <a:srgbClr val="757F7F"/>
              </a:solidFill>
              <a:ln>
                <a:noFill/>
              </a:ln>
              <a:effectLst/>
            </c:spPr>
            <c:extLst>
              <c:ext xmlns:c16="http://schemas.microsoft.com/office/drawing/2014/chart" uri="{C3380CC4-5D6E-409C-BE32-E72D297353CC}">
                <c16:uniqueId val="{00000001-697E-44FE-878E-CC9D38A615BA}"/>
              </c:ext>
            </c:extLst>
          </c:dPt>
          <c:dPt>
            <c:idx val="5"/>
            <c:invertIfNegative val="0"/>
            <c:bubble3D val="0"/>
            <c:spPr>
              <a:solidFill>
                <a:srgbClr val="757F7F"/>
              </a:solidFill>
              <a:ln>
                <a:noFill/>
              </a:ln>
              <a:effectLst/>
            </c:spPr>
            <c:extLst>
              <c:ext xmlns:c16="http://schemas.microsoft.com/office/drawing/2014/chart" uri="{C3380CC4-5D6E-409C-BE32-E72D297353CC}">
                <c16:uniqueId val="{00000006-64C3-44BF-BACB-758EC84C8DCA}"/>
              </c:ext>
            </c:extLst>
          </c:dPt>
          <c:dPt>
            <c:idx val="6"/>
            <c:invertIfNegative val="0"/>
            <c:bubble3D val="0"/>
            <c:spPr>
              <a:solidFill>
                <a:srgbClr val="757F7F"/>
              </a:solidFill>
              <a:ln>
                <a:noFill/>
              </a:ln>
              <a:effectLst/>
            </c:spPr>
            <c:extLst>
              <c:ext xmlns:c16="http://schemas.microsoft.com/office/drawing/2014/chart" uri="{C3380CC4-5D6E-409C-BE32-E72D297353CC}">
                <c16:uniqueId val="{00000007-64C3-44BF-BACB-758EC84C8DCA}"/>
              </c:ext>
            </c:extLst>
          </c:dPt>
          <c:dLbls>
            <c:dLbl>
              <c:idx val="2"/>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64C3-44BF-BACB-758EC84C8DC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manu website</c:v>
                </c:pt>
                <c:pt idx="1">
                  <c:v>manu rep</c:v>
                </c:pt>
                <c:pt idx="2">
                  <c:v>manu bro</c:v>
                </c:pt>
                <c:pt idx="3">
                  <c:v>wholesaler website</c:v>
                </c:pt>
                <c:pt idx="4">
                  <c:v>wholesaler rep</c:v>
                </c:pt>
                <c:pt idx="5">
                  <c:v>tradefair</c:v>
                </c:pt>
                <c:pt idx="6">
                  <c:v>magazine</c:v>
                </c:pt>
                <c:pt idx="7">
                  <c:v>social media</c:v>
                </c:pt>
                <c:pt idx="8">
                  <c:v>mobile app</c:v>
                </c:pt>
                <c:pt idx="9">
                  <c:v>printed newsl</c:v>
                </c:pt>
                <c:pt idx="10">
                  <c:v>digital newsl</c:v>
                </c:pt>
              </c:strCache>
            </c:strRef>
          </c:cat>
          <c:val>
            <c:numRef>
              <c:f>Sheet1!$B$2:$B$12</c:f>
              <c:numCache>
                <c:formatCode>0%</c:formatCode>
                <c:ptCount val="11"/>
                <c:pt idx="0">
                  <c:v>0.9</c:v>
                </c:pt>
                <c:pt idx="1">
                  <c:v>0.8</c:v>
                </c:pt>
                <c:pt idx="2">
                  <c:v>0.7</c:v>
                </c:pt>
                <c:pt idx="3">
                  <c:v>0.6</c:v>
                </c:pt>
                <c:pt idx="4">
                  <c:v>0.5</c:v>
                </c:pt>
                <c:pt idx="5">
                  <c:v>0.5</c:v>
                </c:pt>
                <c:pt idx="6">
                  <c:v>0.5</c:v>
                </c:pt>
                <c:pt idx="7">
                  <c:v>0.4</c:v>
                </c:pt>
                <c:pt idx="8">
                  <c:v>0.3</c:v>
                </c:pt>
                <c:pt idx="9">
                  <c:v>0.2</c:v>
                </c:pt>
                <c:pt idx="10">
                  <c:v>0.2</c:v>
                </c:pt>
              </c:numCache>
            </c:numRef>
          </c:val>
          <c:extLst>
            <c:ext xmlns:c16="http://schemas.microsoft.com/office/drawing/2014/chart" uri="{C3380CC4-5D6E-409C-BE32-E72D297353CC}">
              <c16:uniqueId val="{00000004-64C3-44BF-BACB-758EC84C8DCA}"/>
            </c:ext>
          </c:extLst>
        </c:ser>
        <c:dLbls>
          <c:showLegendKey val="0"/>
          <c:showVal val="0"/>
          <c:showCatName val="0"/>
          <c:showSerName val="0"/>
          <c:showPercent val="0"/>
          <c:showBubbleSize val="0"/>
        </c:dLbls>
        <c:gapWidth val="2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468477043792091E-3"/>
          <c:y val="0"/>
          <c:w val="0.98720774541708423"/>
          <c:h val="1"/>
        </c:manualLayout>
      </c:layout>
      <c:barChart>
        <c:barDir val="bar"/>
        <c:grouping val="clustered"/>
        <c:varyColors val="0"/>
        <c:ser>
          <c:idx val="0"/>
          <c:order val="0"/>
          <c:tx>
            <c:strRef>
              <c:f>Sheet1!$B$1</c:f>
              <c:strCache>
                <c:ptCount val="1"/>
                <c:pt idx="0">
                  <c:v>Total</c:v>
                </c:pt>
              </c:strCache>
            </c:strRef>
          </c:tx>
          <c:spPr>
            <a:solidFill>
              <a:srgbClr val="757F7F"/>
            </a:solidFill>
            <a:ln>
              <a:noFill/>
            </a:ln>
            <a:effectLst/>
          </c:spPr>
          <c:invertIfNegative val="0"/>
          <c:dPt>
            <c:idx val="0"/>
            <c:invertIfNegative val="0"/>
            <c:bubble3D val="0"/>
            <c:spPr>
              <a:solidFill>
                <a:srgbClr val="757F7F"/>
              </a:solidFill>
              <a:ln>
                <a:noFill/>
              </a:ln>
              <a:effectLst/>
            </c:spPr>
            <c:extLst>
              <c:ext xmlns:c16="http://schemas.microsoft.com/office/drawing/2014/chart" uri="{C3380CC4-5D6E-409C-BE32-E72D297353CC}">
                <c16:uniqueId val="{00000001-5904-42FC-A6E2-0378C4A488BF}"/>
              </c:ext>
            </c:extLst>
          </c:dPt>
          <c:dPt>
            <c:idx val="1"/>
            <c:invertIfNegative val="0"/>
            <c:bubble3D val="0"/>
            <c:spPr>
              <a:solidFill>
                <a:srgbClr val="009970"/>
              </a:solidFill>
              <a:ln>
                <a:noFill/>
              </a:ln>
              <a:effectLst/>
            </c:spPr>
            <c:extLst>
              <c:ext xmlns:c16="http://schemas.microsoft.com/office/drawing/2014/chart" uri="{C3380CC4-5D6E-409C-BE32-E72D297353CC}">
                <c16:uniqueId val="{00000003-5904-42FC-A6E2-0378C4A488BF}"/>
              </c:ext>
            </c:extLst>
          </c:dPt>
          <c:dPt>
            <c:idx val="2"/>
            <c:invertIfNegative val="0"/>
            <c:bubble3D val="0"/>
            <c:spPr>
              <a:solidFill>
                <a:srgbClr val="757F7F"/>
              </a:solidFill>
              <a:ln>
                <a:noFill/>
              </a:ln>
              <a:effectLst/>
            </c:spPr>
            <c:extLst>
              <c:ext xmlns:c16="http://schemas.microsoft.com/office/drawing/2014/chart" uri="{C3380CC4-5D6E-409C-BE32-E72D297353CC}">
                <c16:uniqueId val="{00000005-5904-42FC-A6E2-0378C4A488BF}"/>
              </c:ext>
            </c:extLst>
          </c:dPt>
          <c:dPt>
            <c:idx val="3"/>
            <c:invertIfNegative val="0"/>
            <c:bubble3D val="0"/>
            <c:spPr>
              <a:solidFill>
                <a:srgbClr val="757F7F"/>
              </a:solidFill>
              <a:ln>
                <a:noFill/>
              </a:ln>
              <a:effectLst/>
            </c:spPr>
            <c:extLst>
              <c:ext xmlns:c16="http://schemas.microsoft.com/office/drawing/2014/chart" uri="{C3380CC4-5D6E-409C-BE32-E72D297353CC}">
                <c16:uniqueId val="{00000007-5904-42FC-A6E2-0378C4A488BF}"/>
              </c:ext>
            </c:extLst>
          </c:dPt>
          <c:dPt>
            <c:idx val="4"/>
            <c:invertIfNegative val="0"/>
            <c:bubble3D val="0"/>
            <c:spPr>
              <a:solidFill>
                <a:srgbClr val="009970"/>
              </a:solidFill>
              <a:ln>
                <a:noFill/>
              </a:ln>
              <a:effectLst/>
            </c:spPr>
            <c:extLst>
              <c:ext xmlns:c16="http://schemas.microsoft.com/office/drawing/2014/chart" uri="{C3380CC4-5D6E-409C-BE32-E72D297353CC}">
                <c16:uniqueId val="{00000009-5904-42FC-A6E2-0378C4A488BF}"/>
              </c:ext>
            </c:extLst>
          </c:dPt>
          <c:dPt>
            <c:idx val="5"/>
            <c:invertIfNegative val="0"/>
            <c:bubble3D val="0"/>
            <c:spPr>
              <a:solidFill>
                <a:srgbClr val="EF7D00"/>
              </a:solidFill>
              <a:ln>
                <a:noFill/>
              </a:ln>
              <a:effectLst/>
            </c:spPr>
            <c:extLst>
              <c:ext xmlns:c16="http://schemas.microsoft.com/office/drawing/2014/chart" uri="{C3380CC4-5D6E-409C-BE32-E72D297353CC}">
                <c16:uniqueId val="{0000000B-5904-42FC-A6E2-0378C4A488BF}"/>
              </c:ext>
            </c:extLst>
          </c:dPt>
          <c:dPt>
            <c:idx val="6"/>
            <c:invertIfNegative val="0"/>
            <c:bubble3D val="0"/>
            <c:spPr>
              <a:solidFill>
                <a:srgbClr val="757F7F"/>
              </a:solidFill>
              <a:ln>
                <a:noFill/>
              </a:ln>
              <a:effectLst/>
            </c:spPr>
            <c:extLst>
              <c:ext xmlns:c16="http://schemas.microsoft.com/office/drawing/2014/chart" uri="{C3380CC4-5D6E-409C-BE32-E72D297353CC}">
                <c16:uniqueId val="{0000000D-5904-42FC-A6E2-0378C4A488BF}"/>
              </c:ext>
            </c:extLst>
          </c:dPt>
          <c:dPt>
            <c:idx val="7"/>
            <c:invertIfNegative val="0"/>
            <c:bubble3D val="0"/>
            <c:spPr>
              <a:solidFill>
                <a:srgbClr val="009970"/>
              </a:solidFill>
              <a:ln>
                <a:noFill/>
              </a:ln>
              <a:effectLst/>
            </c:spPr>
            <c:extLst>
              <c:ext xmlns:c16="http://schemas.microsoft.com/office/drawing/2014/chart" uri="{C3380CC4-5D6E-409C-BE32-E72D297353CC}">
                <c16:uniqueId val="{0000000E-3CE0-4E67-9DD6-A0F527B430E2}"/>
              </c:ext>
            </c:extLst>
          </c:dPt>
          <c:dPt>
            <c:idx val="8"/>
            <c:invertIfNegative val="0"/>
            <c:bubble3D val="0"/>
            <c:spPr>
              <a:solidFill>
                <a:srgbClr val="009970"/>
              </a:solidFill>
              <a:ln>
                <a:noFill/>
              </a:ln>
              <a:effectLst/>
            </c:spPr>
            <c:extLst>
              <c:ext xmlns:c16="http://schemas.microsoft.com/office/drawing/2014/chart" uri="{C3380CC4-5D6E-409C-BE32-E72D297353CC}">
                <c16:uniqueId val="{0000000F-3CE0-4E67-9DD6-A0F527B430E2}"/>
              </c:ext>
            </c:extLst>
          </c:dPt>
          <c:dLbls>
            <c:dLbl>
              <c:idx val="2"/>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5904-42FC-A6E2-0378C4A488B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manu website</c:v>
                </c:pt>
                <c:pt idx="1">
                  <c:v>manu rep</c:v>
                </c:pt>
                <c:pt idx="2">
                  <c:v>manu bro</c:v>
                </c:pt>
                <c:pt idx="3">
                  <c:v>wholesaler website</c:v>
                </c:pt>
                <c:pt idx="4">
                  <c:v>wholesaler rep</c:v>
                </c:pt>
                <c:pt idx="5">
                  <c:v>tradefair</c:v>
                </c:pt>
                <c:pt idx="6">
                  <c:v>magazine</c:v>
                </c:pt>
                <c:pt idx="7">
                  <c:v>social media</c:v>
                </c:pt>
                <c:pt idx="8">
                  <c:v>mobile app</c:v>
                </c:pt>
                <c:pt idx="9">
                  <c:v>printed newsl</c:v>
                </c:pt>
                <c:pt idx="10">
                  <c:v>digital newsl</c:v>
                </c:pt>
              </c:strCache>
            </c:strRef>
          </c:cat>
          <c:val>
            <c:numRef>
              <c:f>Sheet1!$B$2:$B$12</c:f>
              <c:numCache>
                <c:formatCode>0%</c:formatCode>
                <c:ptCount val="11"/>
                <c:pt idx="0">
                  <c:v>0.9</c:v>
                </c:pt>
                <c:pt idx="1">
                  <c:v>0.8</c:v>
                </c:pt>
                <c:pt idx="2">
                  <c:v>0.7</c:v>
                </c:pt>
                <c:pt idx="3">
                  <c:v>0.6</c:v>
                </c:pt>
                <c:pt idx="4">
                  <c:v>0.5</c:v>
                </c:pt>
                <c:pt idx="5">
                  <c:v>0.5</c:v>
                </c:pt>
                <c:pt idx="6">
                  <c:v>0.5</c:v>
                </c:pt>
                <c:pt idx="7">
                  <c:v>0.4</c:v>
                </c:pt>
                <c:pt idx="8">
                  <c:v>0.3</c:v>
                </c:pt>
                <c:pt idx="9">
                  <c:v>0.2</c:v>
                </c:pt>
                <c:pt idx="10">
                  <c:v>0.2</c:v>
                </c:pt>
              </c:numCache>
            </c:numRef>
          </c:val>
          <c:extLst>
            <c:ext xmlns:c16="http://schemas.microsoft.com/office/drawing/2014/chart" uri="{C3380CC4-5D6E-409C-BE32-E72D297353CC}">
              <c16:uniqueId val="{0000000E-5904-42FC-A6E2-0378C4A488BF}"/>
            </c:ext>
          </c:extLst>
        </c:ser>
        <c:dLbls>
          <c:showLegendKey val="0"/>
          <c:showVal val="0"/>
          <c:showCatName val="0"/>
          <c:showSerName val="0"/>
          <c:showPercent val="0"/>
          <c:showBubbleSize val="0"/>
        </c:dLbls>
        <c:gapWidth val="2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28772493904097"/>
          <c:y val="3.5143761127075762E-2"/>
          <c:w val="0.70404743829985639"/>
          <c:h val="0.92971247774584842"/>
        </c:manualLayout>
      </c:layout>
      <c:barChart>
        <c:barDir val="bar"/>
        <c:grouping val="percentStacked"/>
        <c:varyColors val="0"/>
        <c:ser>
          <c:idx val="0"/>
          <c:order val="0"/>
          <c:tx>
            <c:strRef>
              <c:f>Blad1!$B$1</c:f>
              <c:strCache>
                <c:ptCount val="1"/>
                <c:pt idx="0">
                  <c:v>Reeks 1</c:v>
                </c:pt>
              </c:strCache>
            </c:strRef>
          </c:tx>
          <c:spPr>
            <a:solidFill>
              <a:srgbClr val="0A5D7A"/>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Blad1!$A$2:$A$10</c:f>
              <c:strCache>
                <c:ptCount val="9"/>
                <c:pt idx="0">
                  <c:v>Europe</c:v>
                </c:pt>
                <c:pt idx="1">
                  <c:v>Germany</c:v>
                </c:pt>
                <c:pt idx="2">
                  <c:v>UK</c:v>
                </c:pt>
                <c:pt idx="3">
                  <c:v>France</c:v>
                </c:pt>
                <c:pt idx="4">
                  <c:v>Italy</c:v>
                </c:pt>
                <c:pt idx="5">
                  <c:v>Spain</c:v>
                </c:pt>
                <c:pt idx="6">
                  <c:v>Netherlands</c:v>
                </c:pt>
                <c:pt idx="7">
                  <c:v>Belgium</c:v>
                </c:pt>
                <c:pt idx="8">
                  <c:v>Poland</c:v>
                </c:pt>
              </c:strCache>
            </c:strRef>
          </c:cat>
          <c:val>
            <c:numRef>
              <c:f>Blad1!$B$2:$B$10</c:f>
              <c:numCache>
                <c:formatCode>0%</c:formatCode>
                <c:ptCount val="9"/>
                <c:pt idx="0">
                  <c:v>0.2</c:v>
                </c:pt>
                <c:pt idx="1">
                  <c:v>0.2</c:v>
                </c:pt>
                <c:pt idx="2">
                  <c:v>0.2</c:v>
                </c:pt>
                <c:pt idx="3">
                  <c:v>0.2</c:v>
                </c:pt>
                <c:pt idx="4">
                  <c:v>0.2</c:v>
                </c:pt>
                <c:pt idx="5">
                  <c:v>0.2</c:v>
                </c:pt>
                <c:pt idx="6">
                  <c:v>0.2</c:v>
                </c:pt>
                <c:pt idx="7">
                  <c:v>0.2</c:v>
                </c:pt>
                <c:pt idx="8">
                  <c:v>0.2</c:v>
                </c:pt>
              </c:numCache>
            </c:numRef>
          </c:val>
          <c:extLst>
            <c:ext xmlns:c16="http://schemas.microsoft.com/office/drawing/2014/chart" uri="{C3380CC4-5D6E-409C-BE32-E72D297353CC}">
              <c16:uniqueId val="{00000000-FD17-4914-90A1-E9D7C90A9708}"/>
            </c:ext>
          </c:extLst>
        </c:ser>
        <c:ser>
          <c:idx val="1"/>
          <c:order val="1"/>
          <c:tx>
            <c:strRef>
              <c:f>Blad1!$C$1</c:f>
              <c:strCache>
                <c:ptCount val="1"/>
                <c:pt idx="0">
                  <c:v>Reeks 2</c:v>
                </c:pt>
              </c:strCache>
            </c:strRef>
          </c:tx>
          <c:spPr>
            <a:solidFill>
              <a:srgbClr val="5497BE"/>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Blad1!$A$2:$A$10</c:f>
              <c:strCache>
                <c:ptCount val="9"/>
                <c:pt idx="0">
                  <c:v>Europe</c:v>
                </c:pt>
                <c:pt idx="1">
                  <c:v>Germany</c:v>
                </c:pt>
                <c:pt idx="2">
                  <c:v>UK</c:v>
                </c:pt>
                <c:pt idx="3">
                  <c:v>France</c:v>
                </c:pt>
                <c:pt idx="4">
                  <c:v>Italy</c:v>
                </c:pt>
                <c:pt idx="5">
                  <c:v>Spain</c:v>
                </c:pt>
                <c:pt idx="6">
                  <c:v>Netherlands</c:v>
                </c:pt>
                <c:pt idx="7">
                  <c:v>Belgium</c:v>
                </c:pt>
                <c:pt idx="8">
                  <c:v>Poland</c:v>
                </c:pt>
              </c:strCache>
            </c:strRef>
          </c:cat>
          <c:val>
            <c:numRef>
              <c:f>Blad1!$C$2:$C$10</c:f>
              <c:numCache>
                <c:formatCode>0%</c:formatCode>
                <c:ptCount val="9"/>
                <c:pt idx="0">
                  <c:v>0.2</c:v>
                </c:pt>
                <c:pt idx="1">
                  <c:v>0.2</c:v>
                </c:pt>
                <c:pt idx="2">
                  <c:v>0.2</c:v>
                </c:pt>
                <c:pt idx="3">
                  <c:v>0.2</c:v>
                </c:pt>
                <c:pt idx="4">
                  <c:v>0.2</c:v>
                </c:pt>
                <c:pt idx="5">
                  <c:v>0.2</c:v>
                </c:pt>
                <c:pt idx="6">
                  <c:v>0.2</c:v>
                </c:pt>
                <c:pt idx="7">
                  <c:v>0.2</c:v>
                </c:pt>
                <c:pt idx="8">
                  <c:v>0.2</c:v>
                </c:pt>
              </c:numCache>
            </c:numRef>
          </c:val>
          <c:extLst>
            <c:ext xmlns:c16="http://schemas.microsoft.com/office/drawing/2014/chart" uri="{C3380CC4-5D6E-409C-BE32-E72D297353CC}">
              <c16:uniqueId val="{00000003-FD17-4914-90A1-E9D7C90A9708}"/>
            </c:ext>
          </c:extLst>
        </c:ser>
        <c:ser>
          <c:idx val="2"/>
          <c:order val="2"/>
          <c:tx>
            <c:strRef>
              <c:f>Blad1!$D$1</c:f>
              <c:strCache>
                <c:ptCount val="1"/>
                <c:pt idx="0">
                  <c:v>Reeks 3</c:v>
                </c:pt>
              </c:strCache>
            </c:strRef>
          </c:tx>
          <c:spPr>
            <a:solidFill>
              <a:srgbClr val="8DBDCB"/>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Blad1!$A$2:$A$10</c:f>
              <c:strCache>
                <c:ptCount val="9"/>
                <c:pt idx="0">
                  <c:v>Europe</c:v>
                </c:pt>
                <c:pt idx="1">
                  <c:v>Germany</c:v>
                </c:pt>
                <c:pt idx="2">
                  <c:v>UK</c:v>
                </c:pt>
                <c:pt idx="3">
                  <c:v>France</c:v>
                </c:pt>
                <c:pt idx="4">
                  <c:v>Italy</c:v>
                </c:pt>
                <c:pt idx="5">
                  <c:v>Spain</c:v>
                </c:pt>
                <c:pt idx="6">
                  <c:v>Netherlands</c:v>
                </c:pt>
                <c:pt idx="7">
                  <c:v>Belgium</c:v>
                </c:pt>
                <c:pt idx="8">
                  <c:v>Poland</c:v>
                </c:pt>
              </c:strCache>
            </c:strRef>
          </c:cat>
          <c:val>
            <c:numRef>
              <c:f>Blad1!$D$2:$D$10</c:f>
              <c:numCache>
                <c:formatCode>0%</c:formatCode>
                <c:ptCount val="9"/>
                <c:pt idx="0">
                  <c:v>0.2</c:v>
                </c:pt>
                <c:pt idx="1">
                  <c:v>0.2</c:v>
                </c:pt>
                <c:pt idx="2">
                  <c:v>0.2</c:v>
                </c:pt>
                <c:pt idx="3">
                  <c:v>0.2</c:v>
                </c:pt>
                <c:pt idx="4">
                  <c:v>0.2</c:v>
                </c:pt>
                <c:pt idx="5">
                  <c:v>0.2</c:v>
                </c:pt>
                <c:pt idx="6">
                  <c:v>0.2</c:v>
                </c:pt>
                <c:pt idx="7">
                  <c:v>0.2</c:v>
                </c:pt>
                <c:pt idx="8">
                  <c:v>0.2</c:v>
                </c:pt>
              </c:numCache>
            </c:numRef>
          </c:val>
          <c:extLst>
            <c:ext xmlns:c16="http://schemas.microsoft.com/office/drawing/2014/chart" uri="{C3380CC4-5D6E-409C-BE32-E72D297353CC}">
              <c16:uniqueId val="{00000007-FD17-4914-90A1-E9D7C90A9708}"/>
            </c:ext>
          </c:extLst>
        </c:ser>
        <c:ser>
          <c:idx val="3"/>
          <c:order val="3"/>
          <c:tx>
            <c:strRef>
              <c:f>Blad1!$E$1</c:f>
              <c:strCache>
                <c:ptCount val="1"/>
                <c:pt idx="0">
                  <c:v>Reeks 4</c:v>
                </c:pt>
              </c:strCache>
            </c:strRef>
          </c:tx>
          <c:spPr>
            <a:solidFill>
              <a:srgbClr val="EF7D0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Blad1!$A$2:$A$10</c:f>
              <c:strCache>
                <c:ptCount val="9"/>
                <c:pt idx="0">
                  <c:v>Europe</c:v>
                </c:pt>
                <c:pt idx="1">
                  <c:v>Germany</c:v>
                </c:pt>
                <c:pt idx="2">
                  <c:v>UK</c:v>
                </c:pt>
                <c:pt idx="3">
                  <c:v>France</c:v>
                </c:pt>
                <c:pt idx="4">
                  <c:v>Italy</c:v>
                </c:pt>
                <c:pt idx="5">
                  <c:v>Spain</c:v>
                </c:pt>
                <c:pt idx="6">
                  <c:v>Netherlands</c:v>
                </c:pt>
                <c:pt idx="7">
                  <c:v>Belgium</c:v>
                </c:pt>
                <c:pt idx="8">
                  <c:v>Poland</c:v>
                </c:pt>
              </c:strCache>
            </c:strRef>
          </c:cat>
          <c:val>
            <c:numRef>
              <c:f>Blad1!$E$2:$E$10</c:f>
              <c:numCache>
                <c:formatCode>0%</c:formatCode>
                <c:ptCount val="9"/>
                <c:pt idx="0">
                  <c:v>0.2</c:v>
                </c:pt>
                <c:pt idx="1">
                  <c:v>0.2</c:v>
                </c:pt>
                <c:pt idx="2">
                  <c:v>0.2</c:v>
                </c:pt>
                <c:pt idx="3">
                  <c:v>0.2</c:v>
                </c:pt>
                <c:pt idx="4">
                  <c:v>0.2</c:v>
                </c:pt>
                <c:pt idx="5">
                  <c:v>0.2</c:v>
                </c:pt>
                <c:pt idx="6">
                  <c:v>0.2</c:v>
                </c:pt>
                <c:pt idx="7">
                  <c:v>0.2</c:v>
                </c:pt>
                <c:pt idx="8">
                  <c:v>0.2</c:v>
                </c:pt>
              </c:numCache>
            </c:numRef>
          </c:val>
          <c:extLst>
            <c:ext xmlns:c16="http://schemas.microsoft.com/office/drawing/2014/chart" uri="{C3380CC4-5D6E-409C-BE32-E72D297353CC}">
              <c16:uniqueId val="{00000008-FD17-4914-90A1-E9D7C90A9708}"/>
            </c:ext>
          </c:extLst>
        </c:ser>
        <c:ser>
          <c:idx val="4"/>
          <c:order val="4"/>
          <c:tx>
            <c:strRef>
              <c:f>Blad1!$F$1</c:f>
              <c:strCache>
                <c:ptCount val="1"/>
                <c:pt idx="0">
                  <c:v>Kolom2</c:v>
                </c:pt>
              </c:strCache>
            </c:strRef>
          </c:tx>
          <c:spPr>
            <a:solidFill>
              <a:srgbClr val="757F7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Blad1!$A$2:$A$10</c:f>
              <c:strCache>
                <c:ptCount val="9"/>
                <c:pt idx="0">
                  <c:v>Europe</c:v>
                </c:pt>
                <c:pt idx="1">
                  <c:v>Germany</c:v>
                </c:pt>
                <c:pt idx="2">
                  <c:v>UK</c:v>
                </c:pt>
                <c:pt idx="3">
                  <c:v>France</c:v>
                </c:pt>
                <c:pt idx="4">
                  <c:v>Italy</c:v>
                </c:pt>
                <c:pt idx="5">
                  <c:v>Spain</c:v>
                </c:pt>
                <c:pt idx="6">
                  <c:v>Netherlands</c:v>
                </c:pt>
                <c:pt idx="7">
                  <c:v>Belgium</c:v>
                </c:pt>
                <c:pt idx="8">
                  <c:v>Poland</c:v>
                </c:pt>
              </c:strCache>
            </c:strRef>
          </c:cat>
          <c:val>
            <c:numRef>
              <c:f>Blad1!$F$2:$F$10</c:f>
              <c:numCache>
                <c:formatCode>0%</c:formatCode>
                <c:ptCount val="9"/>
                <c:pt idx="0">
                  <c:v>0.2</c:v>
                </c:pt>
                <c:pt idx="1">
                  <c:v>0.2</c:v>
                </c:pt>
                <c:pt idx="2">
                  <c:v>0.2</c:v>
                </c:pt>
                <c:pt idx="3">
                  <c:v>0.2</c:v>
                </c:pt>
                <c:pt idx="4">
                  <c:v>0.2</c:v>
                </c:pt>
                <c:pt idx="5">
                  <c:v>0.2</c:v>
                </c:pt>
                <c:pt idx="6">
                  <c:v>0.2</c:v>
                </c:pt>
                <c:pt idx="7">
                  <c:v>0.2</c:v>
                </c:pt>
                <c:pt idx="8">
                  <c:v>0.2</c:v>
                </c:pt>
              </c:numCache>
            </c:numRef>
          </c:val>
          <c:extLst>
            <c:ext xmlns:c16="http://schemas.microsoft.com/office/drawing/2014/chart" uri="{C3380CC4-5D6E-409C-BE32-E72D297353CC}">
              <c16:uniqueId val="{00000009-FD17-4914-90A1-E9D7C90A9708}"/>
            </c:ext>
          </c:extLst>
        </c:ser>
        <c:dLbls>
          <c:dLblPos val="ctr"/>
          <c:showLegendKey val="0"/>
          <c:showVal val="1"/>
          <c:showCatName val="0"/>
          <c:showSerName val="0"/>
          <c:showPercent val="0"/>
          <c:showBubbleSize val="0"/>
        </c:dLbls>
        <c:gapWidth val="25"/>
        <c:overlap val="100"/>
        <c:axId val="963781696"/>
        <c:axId val="963782024"/>
      </c:barChart>
      <c:catAx>
        <c:axId val="9637816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757F7F"/>
                </a:solidFill>
                <a:latin typeface="+mn-lt"/>
                <a:ea typeface="+mn-ea"/>
                <a:cs typeface="+mn-cs"/>
              </a:defRPr>
            </a:pPr>
            <a:endParaRPr lang="en-US"/>
          </a:p>
        </c:txPr>
        <c:crossAx val="963782024"/>
        <c:crosses val="autoZero"/>
        <c:auto val="1"/>
        <c:lblAlgn val="ctr"/>
        <c:lblOffset val="100"/>
        <c:noMultiLvlLbl val="0"/>
      </c:catAx>
      <c:valAx>
        <c:axId val="963782024"/>
        <c:scaling>
          <c:orientation val="minMax"/>
        </c:scaling>
        <c:delete val="1"/>
        <c:axPos val="t"/>
        <c:numFmt formatCode="0%" sourceLinked="1"/>
        <c:majorTickMark val="out"/>
        <c:minorTickMark val="none"/>
        <c:tickLblPos val="nextTo"/>
        <c:crossAx val="963781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66434"/>
          </a:xfrm>
          <a:prstGeom prst="rect">
            <a:avLst/>
          </a:prstGeom>
        </p:spPr>
        <p:txBody>
          <a:bodyPr vert="horz" lIns="93177" tIns="46589" rIns="93177" bIns="46589"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66434"/>
          </a:xfrm>
          <a:prstGeom prst="rect">
            <a:avLst/>
          </a:prstGeom>
        </p:spPr>
        <p:txBody>
          <a:bodyPr vert="horz" lIns="93177" tIns="46589" rIns="93177" bIns="46589" rtlCol="0"/>
          <a:lstStyle>
            <a:lvl1pPr algn="r">
              <a:defRPr sz="1200"/>
            </a:lvl1pPr>
          </a:lstStyle>
          <a:p>
            <a:fld id="{24EC3735-E59A-49B4-B2BC-307366A0FF55}" type="datetimeFigureOut">
              <a:rPr lang="nl-NL" smtClean="0"/>
              <a:t>28-1-2022</a:t>
            </a:fld>
            <a:endParaRPr lang="nl-NL"/>
          </a:p>
        </p:txBody>
      </p:sp>
      <p:sp>
        <p:nvSpPr>
          <p:cNvPr id="4" name="Tijdelijke aanduiding voor dia-afbeelding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3177" tIns="46589" rIns="93177" bIns="46589" rtlCol="0" anchor="ctr"/>
          <a:lstStyle/>
          <a:p>
            <a:endParaRPr lang="nl-NL"/>
          </a:p>
        </p:txBody>
      </p:sp>
      <p:sp>
        <p:nvSpPr>
          <p:cNvPr id="5" name="Tijdelijke aanduiding voor notities 4"/>
          <p:cNvSpPr>
            <a:spLocks noGrp="1"/>
          </p:cNvSpPr>
          <p:nvPr>
            <p:ph type="body" sz="quarter" idx="3"/>
          </p:nvPr>
        </p:nvSpPr>
        <p:spPr>
          <a:xfrm>
            <a:off x="685800" y="4473892"/>
            <a:ext cx="5486400" cy="3660458"/>
          </a:xfrm>
          <a:prstGeom prst="rect">
            <a:avLst/>
          </a:prstGeom>
        </p:spPr>
        <p:txBody>
          <a:bodyPr vert="horz" lIns="93177" tIns="46589" rIns="93177" bIns="46589"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829968"/>
            <a:ext cx="2971800" cy="466433"/>
          </a:xfrm>
          <a:prstGeom prst="rect">
            <a:avLst/>
          </a:prstGeom>
        </p:spPr>
        <p:txBody>
          <a:bodyPr vert="horz" lIns="93177" tIns="46589" rIns="93177" bIns="46589"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829968"/>
            <a:ext cx="2971800" cy="466433"/>
          </a:xfrm>
          <a:prstGeom prst="rect">
            <a:avLst/>
          </a:prstGeom>
        </p:spPr>
        <p:txBody>
          <a:bodyPr vert="horz" lIns="93177" tIns="46589" rIns="93177" bIns="46589" rtlCol="0" anchor="b"/>
          <a:lstStyle>
            <a:lvl1pPr algn="r">
              <a:defRPr sz="1200"/>
            </a:lvl1pPr>
          </a:lstStyle>
          <a:p>
            <a:fld id="{44EEBAAA-6600-4737-96BA-09AB67C0E1E7}" type="slidenum">
              <a:rPr lang="nl-NL" smtClean="0"/>
              <a:t>‹#›</a:t>
            </a:fld>
            <a:endParaRPr lang="nl-NL"/>
          </a:p>
        </p:txBody>
      </p:sp>
    </p:spTree>
    <p:extLst>
      <p:ext uri="{BB962C8B-B14F-4D97-AF65-F5344CB8AC3E}">
        <p14:creationId xmlns:p14="http://schemas.microsoft.com/office/powerpoint/2010/main" val="431916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EEBAAA-6600-4737-96BA-09AB67C0E1E7}" type="slidenum">
              <a:rPr lang="nl-NL" smtClean="0"/>
              <a:t>2</a:t>
            </a:fld>
            <a:endParaRPr lang="nl-NL"/>
          </a:p>
        </p:txBody>
      </p:sp>
    </p:spTree>
    <p:extLst>
      <p:ext uri="{BB962C8B-B14F-4D97-AF65-F5344CB8AC3E}">
        <p14:creationId xmlns:p14="http://schemas.microsoft.com/office/powerpoint/2010/main" val="4227342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EEBAAA-6600-4737-96BA-09AB67C0E1E7}" type="slidenum">
              <a:rPr lang="nl-NL" smtClean="0"/>
              <a:t>8</a:t>
            </a:fld>
            <a:endParaRPr lang="nl-NL"/>
          </a:p>
        </p:txBody>
      </p:sp>
    </p:spTree>
    <p:extLst>
      <p:ext uri="{BB962C8B-B14F-4D97-AF65-F5344CB8AC3E}">
        <p14:creationId xmlns:p14="http://schemas.microsoft.com/office/powerpoint/2010/main" val="2565480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EEBAAA-6600-4737-96BA-09AB67C0E1E7}" type="slidenum">
              <a:rPr lang="nl-NL" smtClean="0"/>
              <a:t>9</a:t>
            </a:fld>
            <a:endParaRPr lang="nl-NL"/>
          </a:p>
        </p:txBody>
      </p:sp>
    </p:spTree>
    <p:extLst>
      <p:ext uri="{BB962C8B-B14F-4D97-AF65-F5344CB8AC3E}">
        <p14:creationId xmlns:p14="http://schemas.microsoft.com/office/powerpoint/2010/main" val="1905874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Veritcal</a:t>
            </a:r>
            <a:r>
              <a:rPr lang="nl-NL" dirty="0"/>
              <a:t> bar </a:t>
            </a:r>
            <a:r>
              <a:rPr lang="nl-NL" dirty="0" err="1"/>
              <a:t>chart</a:t>
            </a:r>
            <a:r>
              <a:rPr lang="nl-NL" dirty="0"/>
              <a:t> basic </a:t>
            </a:r>
            <a:r>
              <a:rPr lang="nl-NL" dirty="0" err="1"/>
              <a:t>with</a:t>
            </a:r>
            <a:r>
              <a:rPr lang="nl-NL" dirty="0"/>
              <a:t> </a:t>
            </a:r>
            <a:r>
              <a:rPr lang="nl-NL" dirty="0" err="1"/>
              <a:t>comparison</a:t>
            </a:r>
            <a:r>
              <a:rPr lang="nl-NL" dirty="0"/>
              <a:t> (e.g. </a:t>
            </a:r>
            <a:r>
              <a:rPr lang="nl-NL" dirty="0" err="1"/>
              <a:t>age</a:t>
            </a:r>
            <a:r>
              <a:rPr lang="nl-NL" dirty="0"/>
              <a:t>, </a:t>
            </a:r>
            <a:r>
              <a:rPr lang="nl-NL" dirty="0" err="1"/>
              <a:t>region</a:t>
            </a:r>
            <a:r>
              <a:rPr lang="nl-NL" dirty="0"/>
              <a:t> etc.)</a:t>
            </a:r>
            <a:endParaRPr lang="en-GB" dirty="0"/>
          </a:p>
          <a:p>
            <a:endParaRPr lang="en-GB"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EBAAA-6600-4737-96BA-09AB67C0E1E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847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44EEBAAA-6600-4737-96BA-09AB67C0E1E7}" type="slidenum">
              <a:rPr lang="nl-NL" smtClean="0"/>
              <a:t>28</a:t>
            </a:fld>
            <a:endParaRPr lang="nl-NL"/>
          </a:p>
        </p:txBody>
      </p:sp>
    </p:spTree>
    <p:extLst>
      <p:ext uri="{BB962C8B-B14F-4D97-AF65-F5344CB8AC3E}">
        <p14:creationId xmlns:p14="http://schemas.microsoft.com/office/powerpoint/2010/main" val="1789760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7F65-5299-4383-99A9-3EF851E1080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7331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7F65-5299-4383-99A9-3EF851E1080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6216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7F65-5299-4383-99A9-3EF851E1080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2481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animatie">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78261327-156B-4D05-90F2-29542A46177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a:endParaRPr lang="nl-NL" sz="1200" dirty="0" err="1">
              <a:solidFill>
                <a:schemeClr val="bg1"/>
              </a:solidFill>
            </a:endParaRPr>
          </a:p>
        </p:txBody>
      </p:sp>
      <p:sp>
        <p:nvSpPr>
          <p:cNvPr id="11" name="Freeform 5">
            <a:extLst>
              <a:ext uri="{FF2B5EF4-FFF2-40B4-BE49-F238E27FC236}">
                <a16:creationId xmlns:a16="http://schemas.microsoft.com/office/drawing/2014/main" id="{BA7B0CDD-12F6-4EC3-9143-4612E3136B50}"/>
              </a:ext>
            </a:extLst>
          </p:cNvPr>
          <p:cNvSpPr>
            <a:spLocks/>
          </p:cNvSpPr>
          <p:nvPr userDrawn="1"/>
        </p:nvSpPr>
        <p:spPr bwMode="auto">
          <a:xfrm>
            <a:off x="1998663" y="2690813"/>
            <a:ext cx="884238" cy="1519238"/>
          </a:xfrm>
          <a:custGeom>
            <a:avLst/>
            <a:gdLst>
              <a:gd name="T0" fmla="*/ 38 w 266"/>
              <a:gd name="T1" fmla="*/ 0 h 454"/>
              <a:gd name="T2" fmla="*/ 38 w 266"/>
              <a:gd name="T3" fmla="*/ 297 h 454"/>
              <a:gd name="T4" fmla="*/ 46 w 266"/>
              <a:gd name="T5" fmla="*/ 345 h 454"/>
              <a:gd name="T6" fmla="*/ 67 w 266"/>
              <a:gd name="T7" fmla="*/ 382 h 454"/>
              <a:gd name="T8" fmla="*/ 96 w 266"/>
              <a:gd name="T9" fmla="*/ 405 h 454"/>
              <a:gd name="T10" fmla="*/ 129 w 266"/>
              <a:gd name="T11" fmla="*/ 412 h 454"/>
              <a:gd name="T12" fmla="*/ 164 w 266"/>
              <a:gd name="T13" fmla="*/ 405 h 454"/>
              <a:gd name="T14" fmla="*/ 196 w 266"/>
              <a:gd name="T15" fmla="*/ 384 h 454"/>
              <a:gd name="T16" fmla="*/ 218 w 266"/>
              <a:gd name="T17" fmla="*/ 348 h 454"/>
              <a:gd name="T18" fmla="*/ 227 w 266"/>
              <a:gd name="T19" fmla="*/ 298 h 454"/>
              <a:gd name="T20" fmla="*/ 227 w 266"/>
              <a:gd name="T21" fmla="*/ 0 h 454"/>
              <a:gd name="T22" fmla="*/ 266 w 266"/>
              <a:gd name="T23" fmla="*/ 0 h 454"/>
              <a:gd name="T24" fmla="*/ 266 w 266"/>
              <a:gd name="T25" fmla="*/ 295 h 454"/>
              <a:gd name="T26" fmla="*/ 254 w 266"/>
              <a:gd name="T27" fmla="*/ 363 h 454"/>
              <a:gd name="T28" fmla="*/ 222 w 266"/>
              <a:gd name="T29" fmla="*/ 413 h 454"/>
              <a:gd name="T30" fmla="*/ 178 w 266"/>
              <a:gd name="T31" fmla="*/ 444 h 454"/>
              <a:gd name="T32" fmla="*/ 130 w 266"/>
              <a:gd name="T33" fmla="*/ 454 h 454"/>
              <a:gd name="T34" fmla="*/ 83 w 266"/>
              <a:gd name="T35" fmla="*/ 444 h 454"/>
              <a:gd name="T36" fmla="*/ 42 w 266"/>
              <a:gd name="T37" fmla="*/ 414 h 454"/>
              <a:gd name="T38" fmla="*/ 11 w 266"/>
              <a:gd name="T39" fmla="*/ 363 h 454"/>
              <a:gd name="T40" fmla="*/ 0 w 266"/>
              <a:gd name="T41" fmla="*/ 294 h 454"/>
              <a:gd name="T42" fmla="*/ 0 w 266"/>
              <a:gd name="T43" fmla="*/ 0 h 454"/>
              <a:gd name="T44" fmla="*/ 38 w 266"/>
              <a:gd name="T4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6" h="454">
                <a:moveTo>
                  <a:pt x="38" y="0"/>
                </a:moveTo>
                <a:cubicBezTo>
                  <a:pt x="38" y="297"/>
                  <a:pt x="38" y="297"/>
                  <a:pt x="38" y="297"/>
                </a:cubicBezTo>
                <a:cubicBezTo>
                  <a:pt x="38" y="315"/>
                  <a:pt x="41" y="331"/>
                  <a:pt x="46" y="345"/>
                </a:cubicBezTo>
                <a:cubicBezTo>
                  <a:pt x="51" y="360"/>
                  <a:pt x="58" y="372"/>
                  <a:pt x="67" y="382"/>
                </a:cubicBezTo>
                <a:cubicBezTo>
                  <a:pt x="76" y="392"/>
                  <a:pt x="85" y="399"/>
                  <a:pt x="96" y="405"/>
                </a:cubicBezTo>
                <a:cubicBezTo>
                  <a:pt x="107" y="410"/>
                  <a:pt x="118" y="412"/>
                  <a:pt x="129" y="412"/>
                </a:cubicBezTo>
                <a:cubicBezTo>
                  <a:pt x="141" y="412"/>
                  <a:pt x="153" y="410"/>
                  <a:pt x="164" y="405"/>
                </a:cubicBezTo>
                <a:cubicBezTo>
                  <a:pt x="176" y="400"/>
                  <a:pt x="187" y="393"/>
                  <a:pt x="196" y="384"/>
                </a:cubicBezTo>
                <a:cubicBezTo>
                  <a:pt x="205" y="374"/>
                  <a:pt x="213" y="362"/>
                  <a:pt x="218" y="348"/>
                </a:cubicBezTo>
                <a:cubicBezTo>
                  <a:pt x="224" y="334"/>
                  <a:pt x="227" y="317"/>
                  <a:pt x="227" y="298"/>
                </a:cubicBezTo>
                <a:cubicBezTo>
                  <a:pt x="227" y="0"/>
                  <a:pt x="227" y="0"/>
                  <a:pt x="227" y="0"/>
                </a:cubicBezTo>
                <a:cubicBezTo>
                  <a:pt x="266" y="0"/>
                  <a:pt x="266" y="0"/>
                  <a:pt x="266" y="0"/>
                </a:cubicBezTo>
                <a:cubicBezTo>
                  <a:pt x="266" y="295"/>
                  <a:pt x="266" y="295"/>
                  <a:pt x="266" y="295"/>
                </a:cubicBezTo>
                <a:cubicBezTo>
                  <a:pt x="266" y="321"/>
                  <a:pt x="262" y="344"/>
                  <a:pt x="254" y="363"/>
                </a:cubicBezTo>
                <a:cubicBezTo>
                  <a:pt x="245" y="383"/>
                  <a:pt x="235" y="400"/>
                  <a:pt x="222" y="413"/>
                </a:cubicBezTo>
                <a:cubicBezTo>
                  <a:pt x="209" y="427"/>
                  <a:pt x="194" y="437"/>
                  <a:pt x="178" y="444"/>
                </a:cubicBezTo>
                <a:cubicBezTo>
                  <a:pt x="162" y="451"/>
                  <a:pt x="146" y="454"/>
                  <a:pt x="130" y="454"/>
                </a:cubicBezTo>
                <a:cubicBezTo>
                  <a:pt x="114" y="454"/>
                  <a:pt x="99" y="451"/>
                  <a:pt x="83" y="444"/>
                </a:cubicBezTo>
                <a:cubicBezTo>
                  <a:pt x="68" y="437"/>
                  <a:pt x="54" y="427"/>
                  <a:pt x="42" y="414"/>
                </a:cubicBezTo>
                <a:cubicBezTo>
                  <a:pt x="29" y="400"/>
                  <a:pt x="19" y="383"/>
                  <a:pt x="11" y="363"/>
                </a:cubicBezTo>
                <a:cubicBezTo>
                  <a:pt x="3" y="343"/>
                  <a:pt x="0" y="320"/>
                  <a:pt x="0" y="294"/>
                </a:cubicBezTo>
                <a:cubicBezTo>
                  <a:pt x="0" y="0"/>
                  <a:pt x="0" y="0"/>
                  <a:pt x="0" y="0"/>
                </a:cubicBezTo>
                <a:lnTo>
                  <a:pt x="38" y="0"/>
                </a:lnTo>
                <a:close/>
              </a:path>
            </a:pathLst>
          </a:custGeom>
          <a:solidFill>
            <a:srgbClr val="4A4A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 name="Freeform 6">
            <a:extLst>
              <a:ext uri="{FF2B5EF4-FFF2-40B4-BE49-F238E27FC236}">
                <a16:creationId xmlns:a16="http://schemas.microsoft.com/office/drawing/2014/main" id="{02963765-F9DC-445A-9F82-D5356215697C}"/>
              </a:ext>
            </a:extLst>
          </p:cNvPr>
          <p:cNvSpPr>
            <a:spLocks/>
          </p:cNvSpPr>
          <p:nvPr userDrawn="1"/>
        </p:nvSpPr>
        <p:spPr bwMode="auto">
          <a:xfrm>
            <a:off x="3019426" y="2651125"/>
            <a:ext cx="876300" cy="1558925"/>
          </a:xfrm>
          <a:custGeom>
            <a:avLst/>
            <a:gdLst>
              <a:gd name="T0" fmla="*/ 40 w 264"/>
              <a:gd name="T1" fmla="*/ 315 h 466"/>
              <a:gd name="T2" fmla="*/ 49 w 264"/>
              <a:gd name="T3" fmla="*/ 359 h 466"/>
              <a:gd name="T4" fmla="*/ 68 w 264"/>
              <a:gd name="T5" fmla="*/ 393 h 466"/>
              <a:gd name="T6" fmla="*/ 98 w 264"/>
              <a:gd name="T7" fmla="*/ 416 h 466"/>
              <a:gd name="T8" fmla="*/ 135 w 264"/>
              <a:gd name="T9" fmla="*/ 424 h 466"/>
              <a:gd name="T10" fmla="*/ 169 w 264"/>
              <a:gd name="T11" fmla="*/ 419 h 466"/>
              <a:gd name="T12" fmla="*/ 198 w 264"/>
              <a:gd name="T13" fmla="*/ 404 h 466"/>
              <a:gd name="T14" fmla="*/ 218 w 264"/>
              <a:gd name="T15" fmla="*/ 376 h 466"/>
              <a:gd name="T16" fmla="*/ 225 w 264"/>
              <a:gd name="T17" fmla="*/ 335 h 466"/>
              <a:gd name="T18" fmla="*/ 217 w 264"/>
              <a:gd name="T19" fmla="*/ 302 h 466"/>
              <a:gd name="T20" fmla="*/ 196 w 264"/>
              <a:gd name="T21" fmla="*/ 278 h 466"/>
              <a:gd name="T22" fmla="*/ 166 w 264"/>
              <a:gd name="T23" fmla="*/ 261 h 466"/>
              <a:gd name="T24" fmla="*/ 132 w 264"/>
              <a:gd name="T25" fmla="*/ 247 h 466"/>
              <a:gd name="T26" fmla="*/ 89 w 264"/>
              <a:gd name="T27" fmla="*/ 230 h 466"/>
              <a:gd name="T28" fmla="*/ 50 w 264"/>
              <a:gd name="T29" fmla="*/ 205 h 466"/>
              <a:gd name="T30" fmla="*/ 22 w 264"/>
              <a:gd name="T31" fmla="*/ 168 h 466"/>
              <a:gd name="T32" fmla="*/ 11 w 264"/>
              <a:gd name="T33" fmla="*/ 113 h 466"/>
              <a:gd name="T34" fmla="*/ 20 w 264"/>
              <a:gd name="T35" fmla="*/ 64 h 466"/>
              <a:gd name="T36" fmla="*/ 44 w 264"/>
              <a:gd name="T37" fmla="*/ 29 h 466"/>
              <a:gd name="T38" fmla="*/ 82 w 264"/>
              <a:gd name="T39" fmla="*/ 7 h 466"/>
              <a:gd name="T40" fmla="*/ 130 w 264"/>
              <a:gd name="T41" fmla="*/ 0 h 466"/>
              <a:gd name="T42" fmla="*/ 188 w 264"/>
              <a:gd name="T43" fmla="*/ 12 h 466"/>
              <a:gd name="T44" fmla="*/ 226 w 264"/>
              <a:gd name="T45" fmla="*/ 44 h 466"/>
              <a:gd name="T46" fmla="*/ 246 w 264"/>
              <a:gd name="T47" fmla="*/ 86 h 466"/>
              <a:gd name="T48" fmla="*/ 253 w 264"/>
              <a:gd name="T49" fmla="*/ 131 h 466"/>
              <a:gd name="T50" fmla="*/ 214 w 264"/>
              <a:gd name="T51" fmla="*/ 131 h 466"/>
              <a:gd name="T52" fmla="*/ 206 w 264"/>
              <a:gd name="T53" fmla="*/ 92 h 466"/>
              <a:gd name="T54" fmla="*/ 187 w 264"/>
              <a:gd name="T55" fmla="*/ 64 h 466"/>
              <a:gd name="T56" fmla="*/ 161 w 264"/>
              <a:gd name="T57" fmla="*/ 47 h 466"/>
              <a:gd name="T58" fmla="*/ 130 w 264"/>
              <a:gd name="T59" fmla="*/ 41 h 466"/>
              <a:gd name="T60" fmla="*/ 100 w 264"/>
              <a:gd name="T61" fmla="*/ 45 h 466"/>
              <a:gd name="T62" fmla="*/ 74 w 264"/>
              <a:gd name="T63" fmla="*/ 57 h 466"/>
              <a:gd name="T64" fmla="*/ 56 w 264"/>
              <a:gd name="T65" fmla="*/ 79 h 466"/>
              <a:gd name="T66" fmla="*/ 49 w 264"/>
              <a:gd name="T67" fmla="*/ 113 h 466"/>
              <a:gd name="T68" fmla="*/ 57 w 264"/>
              <a:gd name="T69" fmla="*/ 147 h 466"/>
              <a:gd name="T70" fmla="*/ 78 w 264"/>
              <a:gd name="T71" fmla="*/ 171 h 466"/>
              <a:gd name="T72" fmla="*/ 109 w 264"/>
              <a:gd name="T73" fmla="*/ 189 h 466"/>
              <a:gd name="T74" fmla="*/ 144 w 264"/>
              <a:gd name="T75" fmla="*/ 203 h 466"/>
              <a:gd name="T76" fmla="*/ 187 w 264"/>
              <a:gd name="T77" fmla="*/ 221 h 466"/>
              <a:gd name="T78" fmla="*/ 226 w 264"/>
              <a:gd name="T79" fmla="*/ 245 h 466"/>
              <a:gd name="T80" fmla="*/ 253 w 264"/>
              <a:gd name="T81" fmla="*/ 281 h 466"/>
              <a:gd name="T82" fmla="*/ 264 w 264"/>
              <a:gd name="T83" fmla="*/ 335 h 466"/>
              <a:gd name="T84" fmla="*/ 254 w 264"/>
              <a:gd name="T85" fmla="*/ 392 h 466"/>
              <a:gd name="T86" fmla="*/ 227 w 264"/>
              <a:gd name="T87" fmla="*/ 433 h 466"/>
              <a:gd name="T88" fmla="*/ 186 w 264"/>
              <a:gd name="T89" fmla="*/ 458 h 466"/>
              <a:gd name="T90" fmla="*/ 135 w 264"/>
              <a:gd name="T91" fmla="*/ 466 h 466"/>
              <a:gd name="T92" fmla="*/ 85 w 264"/>
              <a:gd name="T93" fmla="*/ 456 h 466"/>
              <a:gd name="T94" fmla="*/ 43 w 264"/>
              <a:gd name="T95" fmla="*/ 426 h 466"/>
              <a:gd name="T96" fmla="*/ 13 w 264"/>
              <a:gd name="T97" fmla="*/ 378 h 466"/>
              <a:gd name="T98" fmla="*/ 0 w 264"/>
              <a:gd name="T99" fmla="*/ 315 h 466"/>
              <a:gd name="T100" fmla="*/ 40 w 264"/>
              <a:gd name="T101" fmla="*/ 315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4" h="466">
                <a:moveTo>
                  <a:pt x="40" y="315"/>
                </a:moveTo>
                <a:cubicBezTo>
                  <a:pt x="41" y="331"/>
                  <a:pt x="44" y="346"/>
                  <a:pt x="49" y="359"/>
                </a:cubicBezTo>
                <a:cubicBezTo>
                  <a:pt x="54" y="372"/>
                  <a:pt x="60" y="384"/>
                  <a:pt x="68" y="393"/>
                </a:cubicBezTo>
                <a:cubicBezTo>
                  <a:pt x="77" y="403"/>
                  <a:pt x="86" y="410"/>
                  <a:pt x="98" y="416"/>
                </a:cubicBezTo>
                <a:cubicBezTo>
                  <a:pt x="109" y="421"/>
                  <a:pt x="121" y="424"/>
                  <a:pt x="135" y="424"/>
                </a:cubicBezTo>
                <a:cubicBezTo>
                  <a:pt x="147" y="424"/>
                  <a:pt x="158" y="422"/>
                  <a:pt x="169" y="419"/>
                </a:cubicBezTo>
                <a:cubicBezTo>
                  <a:pt x="180" y="416"/>
                  <a:pt x="189" y="411"/>
                  <a:pt x="198" y="404"/>
                </a:cubicBezTo>
                <a:cubicBezTo>
                  <a:pt x="206" y="397"/>
                  <a:pt x="213" y="388"/>
                  <a:pt x="218" y="376"/>
                </a:cubicBezTo>
                <a:cubicBezTo>
                  <a:pt x="223" y="365"/>
                  <a:pt x="225" y="351"/>
                  <a:pt x="225" y="335"/>
                </a:cubicBezTo>
                <a:cubicBezTo>
                  <a:pt x="225" y="322"/>
                  <a:pt x="223" y="311"/>
                  <a:pt x="217" y="302"/>
                </a:cubicBezTo>
                <a:cubicBezTo>
                  <a:pt x="212" y="292"/>
                  <a:pt x="205" y="284"/>
                  <a:pt x="196" y="278"/>
                </a:cubicBezTo>
                <a:cubicBezTo>
                  <a:pt x="187" y="271"/>
                  <a:pt x="177" y="266"/>
                  <a:pt x="166" y="261"/>
                </a:cubicBezTo>
                <a:cubicBezTo>
                  <a:pt x="155" y="256"/>
                  <a:pt x="144" y="251"/>
                  <a:pt x="132" y="247"/>
                </a:cubicBezTo>
                <a:cubicBezTo>
                  <a:pt x="118" y="242"/>
                  <a:pt x="103" y="236"/>
                  <a:pt x="89" y="230"/>
                </a:cubicBezTo>
                <a:cubicBezTo>
                  <a:pt x="74" y="223"/>
                  <a:pt x="61" y="215"/>
                  <a:pt x="50" y="205"/>
                </a:cubicBezTo>
                <a:cubicBezTo>
                  <a:pt x="38" y="195"/>
                  <a:pt x="29" y="183"/>
                  <a:pt x="22" y="168"/>
                </a:cubicBezTo>
                <a:cubicBezTo>
                  <a:pt x="14" y="153"/>
                  <a:pt x="11" y="135"/>
                  <a:pt x="11" y="113"/>
                </a:cubicBezTo>
                <a:cubicBezTo>
                  <a:pt x="11" y="94"/>
                  <a:pt x="14" y="78"/>
                  <a:pt x="20" y="64"/>
                </a:cubicBezTo>
                <a:cubicBezTo>
                  <a:pt x="25" y="50"/>
                  <a:pt x="34" y="38"/>
                  <a:pt x="44" y="29"/>
                </a:cubicBezTo>
                <a:cubicBezTo>
                  <a:pt x="55" y="19"/>
                  <a:pt x="67" y="12"/>
                  <a:pt x="82" y="7"/>
                </a:cubicBezTo>
                <a:cubicBezTo>
                  <a:pt x="97" y="2"/>
                  <a:pt x="113" y="0"/>
                  <a:pt x="130" y="0"/>
                </a:cubicBezTo>
                <a:cubicBezTo>
                  <a:pt x="154" y="0"/>
                  <a:pt x="173" y="4"/>
                  <a:pt x="188" y="12"/>
                </a:cubicBezTo>
                <a:cubicBezTo>
                  <a:pt x="204" y="20"/>
                  <a:pt x="216" y="31"/>
                  <a:pt x="226" y="44"/>
                </a:cubicBezTo>
                <a:cubicBezTo>
                  <a:pt x="235" y="57"/>
                  <a:pt x="242" y="71"/>
                  <a:pt x="246" y="86"/>
                </a:cubicBezTo>
                <a:cubicBezTo>
                  <a:pt x="250" y="102"/>
                  <a:pt x="253" y="117"/>
                  <a:pt x="253" y="131"/>
                </a:cubicBezTo>
                <a:cubicBezTo>
                  <a:pt x="214" y="131"/>
                  <a:pt x="214" y="131"/>
                  <a:pt x="214" y="131"/>
                </a:cubicBezTo>
                <a:cubicBezTo>
                  <a:pt x="213" y="116"/>
                  <a:pt x="210" y="103"/>
                  <a:pt x="206" y="92"/>
                </a:cubicBezTo>
                <a:cubicBezTo>
                  <a:pt x="201" y="81"/>
                  <a:pt x="195" y="72"/>
                  <a:pt x="187" y="64"/>
                </a:cubicBezTo>
                <a:cubicBezTo>
                  <a:pt x="180" y="57"/>
                  <a:pt x="171" y="51"/>
                  <a:pt x="161" y="47"/>
                </a:cubicBezTo>
                <a:cubicBezTo>
                  <a:pt x="152" y="43"/>
                  <a:pt x="141" y="41"/>
                  <a:pt x="130" y="41"/>
                </a:cubicBezTo>
                <a:cubicBezTo>
                  <a:pt x="120" y="41"/>
                  <a:pt x="110" y="43"/>
                  <a:pt x="100" y="45"/>
                </a:cubicBezTo>
                <a:cubicBezTo>
                  <a:pt x="91" y="47"/>
                  <a:pt x="82" y="52"/>
                  <a:pt x="74" y="57"/>
                </a:cubicBezTo>
                <a:cubicBezTo>
                  <a:pt x="67" y="63"/>
                  <a:pt x="61" y="70"/>
                  <a:pt x="56" y="79"/>
                </a:cubicBezTo>
                <a:cubicBezTo>
                  <a:pt x="51" y="88"/>
                  <a:pt x="49" y="99"/>
                  <a:pt x="49" y="113"/>
                </a:cubicBezTo>
                <a:cubicBezTo>
                  <a:pt x="49" y="126"/>
                  <a:pt x="52" y="137"/>
                  <a:pt x="57" y="147"/>
                </a:cubicBezTo>
                <a:cubicBezTo>
                  <a:pt x="62" y="156"/>
                  <a:pt x="69" y="164"/>
                  <a:pt x="78" y="171"/>
                </a:cubicBezTo>
                <a:cubicBezTo>
                  <a:pt x="87" y="178"/>
                  <a:pt x="97" y="184"/>
                  <a:pt x="109" y="189"/>
                </a:cubicBezTo>
                <a:cubicBezTo>
                  <a:pt x="120" y="194"/>
                  <a:pt x="132" y="199"/>
                  <a:pt x="144" y="203"/>
                </a:cubicBezTo>
                <a:cubicBezTo>
                  <a:pt x="159" y="209"/>
                  <a:pt x="173" y="215"/>
                  <a:pt x="187" y="221"/>
                </a:cubicBezTo>
                <a:cubicBezTo>
                  <a:pt x="202" y="227"/>
                  <a:pt x="214" y="235"/>
                  <a:pt x="226" y="245"/>
                </a:cubicBezTo>
                <a:cubicBezTo>
                  <a:pt x="237" y="255"/>
                  <a:pt x="246" y="267"/>
                  <a:pt x="253" y="281"/>
                </a:cubicBezTo>
                <a:cubicBezTo>
                  <a:pt x="260" y="296"/>
                  <a:pt x="264" y="314"/>
                  <a:pt x="264" y="335"/>
                </a:cubicBezTo>
                <a:cubicBezTo>
                  <a:pt x="264" y="357"/>
                  <a:pt x="261" y="376"/>
                  <a:pt x="254" y="392"/>
                </a:cubicBezTo>
                <a:cubicBezTo>
                  <a:pt x="248" y="408"/>
                  <a:pt x="239" y="422"/>
                  <a:pt x="227" y="433"/>
                </a:cubicBezTo>
                <a:cubicBezTo>
                  <a:pt x="216" y="444"/>
                  <a:pt x="202" y="452"/>
                  <a:pt x="186" y="458"/>
                </a:cubicBezTo>
                <a:cubicBezTo>
                  <a:pt x="170" y="463"/>
                  <a:pt x="153" y="466"/>
                  <a:pt x="135" y="466"/>
                </a:cubicBezTo>
                <a:cubicBezTo>
                  <a:pt x="118" y="466"/>
                  <a:pt x="101" y="463"/>
                  <a:pt x="85" y="456"/>
                </a:cubicBezTo>
                <a:cubicBezTo>
                  <a:pt x="69" y="449"/>
                  <a:pt x="55" y="439"/>
                  <a:pt x="43" y="426"/>
                </a:cubicBezTo>
                <a:cubicBezTo>
                  <a:pt x="30" y="413"/>
                  <a:pt x="20" y="397"/>
                  <a:pt x="13" y="378"/>
                </a:cubicBezTo>
                <a:cubicBezTo>
                  <a:pt x="5" y="359"/>
                  <a:pt x="1" y="339"/>
                  <a:pt x="0" y="315"/>
                </a:cubicBezTo>
                <a:lnTo>
                  <a:pt x="40" y="315"/>
                </a:lnTo>
                <a:close/>
              </a:path>
            </a:pathLst>
          </a:custGeom>
          <a:solidFill>
            <a:srgbClr val="4A4A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 name="Freeform 7">
            <a:extLst>
              <a:ext uri="{FF2B5EF4-FFF2-40B4-BE49-F238E27FC236}">
                <a16:creationId xmlns:a16="http://schemas.microsoft.com/office/drawing/2014/main" id="{87983CBD-AAE8-48BC-9914-A597617E816D}"/>
              </a:ext>
            </a:extLst>
          </p:cNvPr>
          <p:cNvSpPr>
            <a:spLocks noEditPoints="1"/>
          </p:cNvSpPr>
          <p:nvPr userDrawn="1"/>
        </p:nvSpPr>
        <p:spPr bwMode="auto">
          <a:xfrm>
            <a:off x="4068763" y="2690813"/>
            <a:ext cx="811213" cy="1476375"/>
          </a:xfrm>
          <a:custGeom>
            <a:avLst/>
            <a:gdLst>
              <a:gd name="T0" fmla="*/ 38 w 244"/>
              <a:gd name="T1" fmla="*/ 210 h 441"/>
              <a:gd name="T2" fmla="*/ 136 w 244"/>
              <a:gd name="T3" fmla="*/ 210 h 441"/>
              <a:gd name="T4" fmla="*/ 162 w 244"/>
              <a:gd name="T5" fmla="*/ 204 h 441"/>
              <a:gd name="T6" fmla="*/ 185 w 244"/>
              <a:gd name="T7" fmla="*/ 185 h 441"/>
              <a:gd name="T8" fmla="*/ 200 w 244"/>
              <a:gd name="T9" fmla="*/ 158 h 441"/>
              <a:gd name="T10" fmla="*/ 205 w 244"/>
              <a:gd name="T11" fmla="*/ 125 h 441"/>
              <a:gd name="T12" fmla="*/ 200 w 244"/>
              <a:gd name="T13" fmla="*/ 92 h 441"/>
              <a:gd name="T14" fmla="*/ 185 w 244"/>
              <a:gd name="T15" fmla="*/ 66 h 441"/>
              <a:gd name="T16" fmla="*/ 163 w 244"/>
              <a:gd name="T17" fmla="*/ 49 h 441"/>
              <a:gd name="T18" fmla="*/ 136 w 244"/>
              <a:gd name="T19" fmla="*/ 43 h 441"/>
              <a:gd name="T20" fmla="*/ 38 w 244"/>
              <a:gd name="T21" fmla="*/ 43 h 441"/>
              <a:gd name="T22" fmla="*/ 38 w 244"/>
              <a:gd name="T23" fmla="*/ 210 h 441"/>
              <a:gd name="T24" fmla="*/ 0 w 244"/>
              <a:gd name="T25" fmla="*/ 0 h 441"/>
              <a:gd name="T26" fmla="*/ 136 w 244"/>
              <a:gd name="T27" fmla="*/ 0 h 441"/>
              <a:gd name="T28" fmla="*/ 182 w 244"/>
              <a:gd name="T29" fmla="*/ 11 h 441"/>
              <a:gd name="T30" fmla="*/ 216 w 244"/>
              <a:gd name="T31" fmla="*/ 40 h 441"/>
              <a:gd name="T32" fmla="*/ 237 w 244"/>
              <a:gd name="T33" fmla="*/ 80 h 441"/>
              <a:gd name="T34" fmla="*/ 244 w 244"/>
              <a:gd name="T35" fmla="*/ 125 h 441"/>
              <a:gd name="T36" fmla="*/ 237 w 244"/>
              <a:gd name="T37" fmla="*/ 172 h 441"/>
              <a:gd name="T38" fmla="*/ 216 w 244"/>
              <a:gd name="T39" fmla="*/ 213 h 441"/>
              <a:gd name="T40" fmla="*/ 182 w 244"/>
              <a:gd name="T41" fmla="*/ 241 h 441"/>
              <a:gd name="T42" fmla="*/ 136 w 244"/>
              <a:gd name="T43" fmla="*/ 252 h 441"/>
              <a:gd name="T44" fmla="*/ 38 w 244"/>
              <a:gd name="T45" fmla="*/ 252 h 441"/>
              <a:gd name="T46" fmla="*/ 38 w 244"/>
              <a:gd name="T47" fmla="*/ 441 h 441"/>
              <a:gd name="T48" fmla="*/ 0 w 244"/>
              <a:gd name="T49" fmla="*/ 441 h 441"/>
              <a:gd name="T50" fmla="*/ 0 w 244"/>
              <a:gd name="T51"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441">
                <a:moveTo>
                  <a:pt x="38" y="210"/>
                </a:moveTo>
                <a:cubicBezTo>
                  <a:pt x="136" y="210"/>
                  <a:pt x="136" y="210"/>
                  <a:pt x="136" y="210"/>
                </a:cubicBezTo>
                <a:cubicBezTo>
                  <a:pt x="145" y="210"/>
                  <a:pt x="154" y="208"/>
                  <a:pt x="162" y="204"/>
                </a:cubicBezTo>
                <a:cubicBezTo>
                  <a:pt x="171" y="199"/>
                  <a:pt x="178" y="193"/>
                  <a:pt x="185" y="185"/>
                </a:cubicBezTo>
                <a:cubicBezTo>
                  <a:pt x="191" y="178"/>
                  <a:pt x="196" y="169"/>
                  <a:pt x="200" y="158"/>
                </a:cubicBezTo>
                <a:cubicBezTo>
                  <a:pt x="204" y="148"/>
                  <a:pt x="205" y="137"/>
                  <a:pt x="205" y="125"/>
                </a:cubicBezTo>
                <a:cubicBezTo>
                  <a:pt x="205" y="113"/>
                  <a:pt x="204" y="102"/>
                  <a:pt x="200" y="92"/>
                </a:cubicBezTo>
                <a:cubicBezTo>
                  <a:pt x="196" y="82"/>
                  <a:pt x="192" y="73"/>
                  <a:pt x="185" y="66"/>
                </a:cubicBezTo>
                <a:cubicBezTo>
                  <a:pt x="179" y="59"/>
                  <a:pt x="172" y="53"/>
                  <a:pt x="163" y="49"/>
                </a:cubicBezTo>
                <a:cubicBezTo>
                  <a:pt x="155" y="45"/>
                  <a:pt x="146" y="43"/>
                  <a:pt x="136" y="43"/>
                </a:cubicBezTo>
                <a:cubicBezTo>
                  <a:pt x="38" y="43"/>
                  <a:pt x="38" y="43"/>
                  <a:pt x="38" y="43"/>
                </a:cubicBezTo>
                <a:lnTo>
                  <a:pt x="38" y="210"/>
                </a:lnTo>
                <a:close/>
                <a:moveTo>
                  <a:pt x="0" y="0"/>
                </a:moveTo>
                <a:cubicBezTo>
                  <a:pt x="136" y="0"/>
                  <a:pt x="136" y="0"/>
                  <a:pt x="136" y="0"/>
                </a:cubicBezTo>
                <a:cubicBezTo>
                  <a:pt x="153" y="0"/>
                  <a:pt x="168" y="3"/>
                  <a:pt x="182" y="11"/>
                </a:cubicBezTo>
                <a:cubicBezTo>
                  <a:pt x="195" y="19"/>
                  <a:pt x="207" y="28"/>
                  <a:pt x="216" y="40"/>
                </a:cubicBezTo>
                <a:cubicBezTo>
                  <a:pt x="225" y="52"/>
                  <a:pt x="232" y="66"/>
                  <a:pt x="237" y="80"/>
                </a:cubicBezTo>
                <a:cubicBezTo>
                  <a:pt x="242" y="95"/>
                  <a:pt x="244" y="110"/>
                  <a:pt x="244" y="125"/>
                </a:cubicBezTo>
                <a:cubicBezTo>
                  <a:pt x="244" y="142"/>
                  <a:pt x="242" y="157"/>
                  <a:pt x="237" y="172"/>
                </a:cubicBezTo>
                <a:cubicBezTo>
                  <a:pt x="232" y="188"/>
                  <a:pt x="225" y="201"/>
                  <a:pt x="216" y="213"/>
                </a:cubicBezTo>
                <a:cubicBezTo>
                  <a:pt x="207" y="225"/>
                  <a:pt x="195" y="234"/>
                  <a:pt x="182" y="241"/>
                </a:cubicBezTo>
                <a:cubicBezTo>
                  <a:pt x="168" y="248"/>
                  <a:pt x="153" y="252"/>
                  <a:pt x="136" y="252"/>
                </a:cubicBezTo>
                <a:cubicBezTo>
                  <a:pt x="38" y="252"/>
                  <a:pt x="38" y="252"/>
                  <a:pt x="38" y="252"/>
                </a:cubicBezTo>
                <a:cubicBezTo>
                  <a:pt x="38" y="441"/>
                  <a:pt x="38" y="441"/>
                  <a:pt x="38" y="441"/>
                </a:cubicBezTo>
                <a:cubicBezTo>
                  <a:pt x="0" y="441"/>
                  <a:pt x="0" y="441"/>
                  <a:pt x="0" y="441"/>
                </a:cubicBezTo>
                <a:lnTo>
                  <a:pt x="0" y="0"/>
                </a:lnTo>
                <a:close/>
              </a:path>
            </a:pathLst>
          </a:custGeom>
          <a:solidFill>
            <a:srgbClr val="4A4A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4" name="Oval 8">
            <a:extLst>
              <a:ext uri="{FF2B5EF4-FFF2-40B4-BE49-F238E27FC236}">
                <a16:creationId xmlns:a16="http://schemas.microsoft.com/office/drawing/2014/main" id="{F875E9D4-3F6D-43E9-BF83-DAF4F8910B9A}"/>
              </a:ext>
            </a:extLst>
          </p:cNvPr>
          <p:cNvSpPr>
            <a:spLocks noChangeArrowheads="1"/>
          </p:cNvSpPr>
          <p:nvPr userDrawn="1"/>
        </p:nvSpPr>
        <p:spPr bwMode="auto">
          <a:xfrm>
            <a:off x="3298826" y="3608388"/>
            <a:ext cx="328613" cy="330200"/>
          </a:xfrm>
          <a:prstGeom prst="ellipse">
            <a:avLst/>
          </a:prstGeom>
          <a:solidFill>
            <a:srgbClr val="CD1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5" name="Freeform 9">
            <a:extLst>
              <a:ext uri="{FF2B5EF4-FFF2-40B4-BE49-F238E27FC236}">
                <a16:creationId xmlns:a16="http://schemas.microsoft.com/office/drawing/2014/main" id="{E3E44651-AA53-49AE-A027-3D5073A1F2E0}"/>
              </a:ext>
            </a:extLst>
          </p:cNvPr>
          <p:cNvSpPr>
            <a:spLocks noEditPoints="1"/>
          </p:cNvSpPr>
          <p:nvPr userDrawn="1"/>
        </p:nvSpPr>
        <p:spPr bwMode="auto">
          <a:xfrm>
            <a:off x="5262563" y="3216275"/>
            <a:ext cx="4927600" cy="428625"/>
          </a:xfrm>
          <a:custGeom>
            <a:avLst/>
            <a:gdLst>
              <a:gd name="T0" fmla="*/ 1472 w 1483"/>
              <a:gd name="T1" fmla="*/ 79 h 128"/>
              <a:gd name="T2" fmla="*/ 1425 w 1483"/>
              <a:gd name="T3" fmla="*/ 77 h 128"/>
              <a:gd name="T4" fmla="*/ 1429 w 1483"/>
              <a:gd name="T5" fmla="*/ 109 h 128"/>
              <a:gd name="T6" fmla="*/ 1402 w 1483"/>
              <a:gd name="T7" fmla="*/ 82 h 128"/>
              <a:gd name="T8" fmla="*/ 1409 w 1483"/>
              <a:gd name="T9" fmla="*/ 39 h 128"/>
              <a:gd name="T10" fmla="*/ 1329 w 1483"/>
              <a:gd name="T11" fmla="*/ 49 h 128"/>
              <a:gd name="T12" fmla="*/ 1271 w 1483"/>
              <a:gd name="T13" fmla="*/ 99 h 128"/>
              <a:gd name="T14" fmla="*/ 1319 w 1483"/>
              <a:gd name="T15" fmla="*/ 99 h 128"/>
              <a:gd name="T16" fmla="*/ 1238 w 1483"/>
              <a:gd name="T17" fmla="*/ 48 h 128"/>
              <a:gd name="T18" fmla="*/ 1238 w 1483"/>
              <a:gd name="T19" fmla="*/ 28 h 128"/>
              <a:gd name="T20" fmla="*/ 1238 w 1483"/>
              <a:gd name="T21" fmla="*/ 89 h 128"/>
              <a:gd name="T22" fmla="*/ 1171 w 1483"/>
              <a:gd name="T23" fmla="*/ 88 h 128"/>
              <a:gd name="T24" fmla="*/ 1171 w 1483"/>
              <a:gd name="T25" fmla="*/ 28 h 128"/>
              <a:gd name="T26" fmla="*/ 1133 w 1483"/>
              <a:gd name="T27" fmla="*/ 28 h 128"/>
              <a:gd name="T28" fmla="*/ 1119 w 1483"/>
              <a:gd name="T29" fmla="*/ 101 h 128"/>
              <a:gd name="T30" fmla="*/ 1114 w 1483"/>
              <a:gd name="T31" fmla="*/ 1 h 128"/>
              <a:gd name="T32" fmla="*/ 1081 w 1483"/>
              <a:gd name="T33" fmla="*/ 28 h 128"/>
              <a:gd name="T34" fmla="*/ 1034 w 1483"/>
              <a:gd name="T35" fmla="*/ 28 h 128"/>
              <a:gd name="T36" fmla="*/ 1070 w 1483"/>
              <a:gd name="T37" fmla="*/ 99 h 128"/>
              <a:gd name="T38" fmla="*/ 976 w 1483"/>
              <a:gd name="T39" fmla="*/ 35 h 128"/>
              <a:gd name="T40" fmla="*/ 994 w 1483"/>
              <a:gd name="T41" fmla="*/ 80 h 128"/>
              <a:gd name="T42" fmla="*/ 932 w 1483"/>
              <a:gd name="T43" fmla="*/ 99 h 128"/>
              <a:gd name="T44" fmla="*/ 873 w 1483"/>
              <a:gd name="T45" fmla="*/ 28 h 128"/>
              <a:gd name="T46" fmla="*/ 921 w 1483"/>
              <a:gd name="T47" fmla="*/ 53 h 128"/>
              <a:gd name="T48" fmla="*/ 820 w 1483"/>
              <a:gd name="T49" fmla="*/ 36 h 128"/>
              <a:gd name="T50" fmla="*/ 820 w 1483"/>
              <a:gd name="T51" fmla="*/ 27 h 128"/>
              <a:gd name="T52" fmla="*/ 764 w 1483"/>
              <a:gd name="T53" fmla="*/ 76 h 128"/>
              <a:gd name="T54" fmla="*/ 774 w 1483"/>
              <a:gd name="T55" fmla="*/ 19 h 128"/>
              <a:gd name="T56" fmla="*/ 575 w 1483"/>
              <a:gd name="T57" fmla="*/ 63 h 128"/>
              <a:gd name="T58" fmla="*/ 596 w 1483"/>
              <a:gd name="T59" fmla="*/ 128 h 128"/>
              <a:gd name="T60" fmla="*/ 595 w 1483"/>
              <a:gd name="T61" fmla="*/ 27 h 128"/>
              <a:gd name="T62" fmla="*/ 596 w 1483"/>
              <a:gd name="T63" fmla="*/ 119 h 128"/>
              <a:gd name="T64" fmla="*/ 545 w 1483"/>
              <a:gd name="T65" fmla="*/ 49 h 128"/>
              <a:gd name="T66" fmla="*/ 486 w 1483"/>
              <a:gd name="T67" fmla="*/ 99 h 128"/>
              <a:gd name="T68" fmla="*/ 534 w 1483"/>
              <a:gd name="T69" fmla="*/ 99 h 128"/>
              <a:gd name="T70" fmla="*/ 464 w 1483"/>
              <a:gd name="T71" fmla="*/ 99 h 128"/>
              <a:gd name="T72" fmla="*/ 451 w 1483"/>
              <a:gd name="T73" fmla="*/ 11 h 128"/>
              <a:gd name="T74" fmla="*/ 430 w 1483"/>
              <a:gd name="T75" fmla="*/ 91 h 128"/>
              <a:gd name="T76" fmla="*/ 423 w 1483"/>
              <a:gd name="T77" fmla="*/ 28 h 128"/>
              <a:gd name="T78" fmla="*/ 400 w 1483"/>
              <a:gd name="T79" fmla="*/ 38 h 128"/>
              <a:gd name="T80" fmla="*/ 335 w 1483"/>
              <a:gd name="T81" fmla="*/ 59 h 128"/>
              <a:gd name="T82" fmla="*/ 382 w 1483"/>
              <a:gd name="T83" fmla="*/ 83 h 128"/>
              <a:gd name="T84" fmla="*/ 358 w 1483"/>
              <a:gd name="T85" fmla="*/ 27 h 128"/>
              <a:gd name="T86" fmla="*/ 314 w 1483"/>
              <a:gd name="T87" fmla="*/ 28 h 128"/>
              <a:gd name="T88" fmla="*/ 252 w 1483"/>
              <a:gd name="T89" fmla="*/ 99 h 128"/>
              <a:gd name="T90" fmla="*/ 314 w 1483"/>
              <a:gd name="T91" fmla="*/ 99 h 128"/>
              <a:gd name="T92" fmla="*/ 238 w 1483"/>
              <a:gd name="T93" fmla="*/ 27 h 128"/>
              <a:gd name="T94" fmla="*/ 214 w 1483"/>
              <a:gd name="T95" fmla="*/ 99 h 128"/>
              <a:gd name="T96" fmla="*/ 170 w 1483"/>
              <a:gd name="T97" fmla="*/ 80 h 128"/>
              <a:gd name="T98" fmla="*/ 170 w 1483"/>
              <a:gd name="T99" fmla="*/ 39 h 128"/>
              <a:gd name="T100" fmla="*/ 170 w 1483"/>
              <a:gd name="T101" fmla="*/ 99 h 128"/>
              <a:gd name="T102" fmla="*/ 48 w 1483"/>
              <a:gd name="T103" fmla="*/ 77 h 128"/>
              <a:gd name="T104" fmla="*/ 13 w 1483"/>
              <a:gd name="T105" fmla="*/ 17 h 128"/>
              <a:gd name="T106" fmla="*/ 96 w 1483"/>
              <a:gd name="T107" fmla="*/ 9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83" h="128">
                <a:moveTo>
                  <a:pt x="1451" y="128"/>
                </a:moveTo>
                <a:cubicBezTo>
                  <a:pt x="1468" y="128"/>
                  <a:pt x="1483" y="119"/>
                  <a:pt x="1483" y="98"/>
                </a:cubicBezTo>
                <a:cubicBezTo>
                  <a:pt x="1483" y="28"/>
                  <a:pt x="1483" y="28"/>
                  <a:pt x="1483" y="28"/>
                </a:cubicBezTo>
                <a:cubicBezTo>
                  <a:pt x="1472" y="28"/>
                  <a:pt x="1472" y="28"/>
                  <a:pt x="1472" y="28"/>
                </a:cubicBezTo>
                <a:cubicBezTo>
                  <a:pt x="1472" y="79"/>
                  <a:pt x="1472" y="79"/>
                  <a:pt x="1472" y="79"/>
                </a:cubicBezTo>
                <a:cubicBezTo>
                  <a:pt x="1468" y="85"/>
                  <a:pt x="1460" y="90"/>
                  <a:pt x="1452" y="90"/>
                </a:cubicBezTo>
                <a:cubicBezTo>
                  <a:pt x="1442" y="90"/>
                  <a:pt x="1436" y="86"/>
                  <a:pt x="1436" y="74"/>
                </a:cubicBezTo>
                <a:cubicBezTo>
                  <a:pt x="1436" y="28"/>
                  <a:pt x="1436" y="28"/>
                  <a:pt x="1436" y="28"/>
                </a:cubicBezTo>
                <a:cubicBezTo>
                  <a:pt x="1425" y="28"/>
                  <a:pt x="1425" y="28"/>
                  <a:pt x="1425" y="28"/>
                </a:cubicBezTo>
                <a:cubicBezTo>
                  <a:pt x="1425" y="77"/>
                  <a:pt x="1425" y="77"/>
                  <a:pt x="1425" y="77"/>
                </a:cubicBezTo>
                <a:cubicBezTo>
                  <a:pt x="1425" y="92"/>
                  <a:pt x="1432" y="100"/>
                  <a:pt x="1447" y="100"/>
                </a:cubicBezTo>
                <a:cubicBezTo>
                  <a:pt x="1458" y="100"/>
                  <a:pt x="1467" y="94"/>
                  <a:pt x="1472" y="88"/>
                </a:cubicBezTo>
                <a:cubicBezTo>
                  <a:pt x="1472" y="98"/>
                  <a:pt x="1472" y="98"/>
                  <a:pt x="1472" y="98"/>
                </a:cubicBezTo>
                <a:cubicBezTo>
                  <a:pt x="1472" y="111"/>
                  <a:pt x="1464" y="119"/>
                  <a:pt x="1451" y="119"/>
                </a:cubicBezTo>
                <a:cubicBezTo>
                  <a:pt x="1442" y="119"/>
                  <a:pt x="1435" y="116"/>
                  <a:pt x="1429" y="109"/>
                </a:cubicBezTo>
                <a:cubicBezTo>
                  <a:pt x="1424" y="117"/>
                  <a:pt x="1424" y="117"/>
                  <a:pt x="1424" y="117"/>
                </a:cubicBezTo>
                <a:cubicBezTo>
                  <a:pt x="1431" y="125"/>
                  <a:pt x="1439" y="128"/>
                  <a:pt x="1451" y="128"/>
                </a:cubicBezTo>
                <a:moveTo>
                  <a:pt x="1383" y="101"/>
                </a:moveTo>
                <a:cubicBezTo>
                  <a:pt x="1396" y="101"/>
                  <a:pt x="1404" y="96"/>
                  <a:pt x="1409" y="89"/>
                </a:cubicBezTo>
                <a:cubicBezTo>
                  <a:pt x="1402" y="82"/>
                  <a:pt x="1402" y="82"/>
                  <a:pt x="1402" y="82"/>
                </a:cubicBezTo>
                <a:cubicBezTo>
                  <a:pt x="1397" y="88"/>
                  <a:pt x="1391" y="91"/>
                  <a:pt x="1384" y="91"/>
                </a:cubicBezTo>
                <a:cubicBezTo>
                  <a:pt x="1369" y="91"/>
                  <a:pt x="1359" y="79"/>
                  <a:pt x="1359" y="64"/>
                </a:cubicBezTo>
                <a:cubicBezTo>
                  <a:pt x="1359" y="48"/>
                  <a:pt x="1369" y="36"/>
                  <a:pt x="1384" y="36"/>
                </a:cubicBezTo>
                <a:cubicBezTo>
                  <a:pt x="1391" y="36"/>
                  <a:pt x="1397" y="39"/>
                  <a:pt x="1402" y="45"/>
                </a:cubicBezTo>
                <a:cubicBezTo>
                  <a:pt x="1409" y="39"/>
                  <a:pt x="1409" y="39"/>
                  <a:pt x="1409" y="39"/>
                </a:cubicBezTo>
                <a:cubicBezTo>
                  <a:pt x="1404" y="32"/>
                  <a:pt x="1396" y="27"/>
                  <a:pt x="1383" y="27"/>
                </a:cubicBezTo>
                <a:cubicBezTo>
                  <a:pt x="1362" y="27"/>
                  <a:pt x="1348" y="43"/>
                  <a:pt x="1348" y="64"/>
                </a:cubicBezTo>
                <a:cubicBezTo>
                  <a:pt x="1348" y="85"/>
                  <a:pt x="1362" y="101"/>
                  <a:pt x="1383" y="101"/>
                </a:cubicBezTo>
                <a:moveTo>
                  <a:pt x="1329" y="99"/>
                </a:moveTo>
                <a:cubicBezTo>
                  <a:pt x="1329" y="49"/>
                  <a:pt x="1329" y="49"/>
                  <a:pt x="1329" y="49"/>
                </a:cubicBezTo>
                <a:cubicBezTo>
                  <a:pt x="1329" y="34"/>
                  <a:pt x="1322" y="27"/>
                  <a:pt x="1307" y="27"/>
                </a:cubicBezTo>
                <a:cubicBezTo>
                  <a:pt x="1296" y="27"/>
                  <a:pt x="1287" y="33"/>
                  <a:pt x="1282" y="39"/>
                </a:cubicBezTo>
                <a:cubicBezTo>
                  <a:pt x="1282" y="28"/>
                  <a:pt x="1282" y="28"/>
                  <a:pt x="1282" y="28"/>
                </a:cubicBezTo>
                <a:cubicBezTo>
                  <a:pt x="1271" y="28"/>
                  <a:pt x="1271" y="28"/>
                  <a:pt x="1271" y="28"/>
                </a:cubicBezTo>
                <a:cubicBezTo>
                  <a:pt x="1271" y="99"/>
                  <a:pt x="1271" y="99"/>
                  <a:pt x="1271" y="99"/>
                </a:cubicBezTo>
                <a:cubicBezTo>
                  <a:pt x="1282" y="99"/>
                  <a:pt x="1282" y="99"/>
                  <a:pt x="1282" y="99"/>
                </a:cubicBezTo>
                <a:cubicBezTo>
                  <a:pt x="1282" y="47"/>
                  <a:pt x="1282" y="47"/>
                  <a:pt x="1282" y="47"/>
                </a:cubicBezTo>
                <a:cubicBezTo>
                  <a:pt x="1286" y="42"/>
                  <a:pt x="1294" y="36"/>
                  <a:pt x="1303" y="36"/>
                </a:cubicBezTo>
                <a:cubicBezTo>
                  <a:pt x="1312" y="36"/>
                  <a:pt x="1319" y="40"/>
                  <a:pt x="1319" y="53"/>
                </a:cubicBezTo>
                <a:cubicBezTo>
                  <a:pt x="1319" y="99"/>
                  <a:pt x="1319" y="99"/>
                  <a:pt x="1319" y="99"/>
                </a:cubicBezTo>
                <a:lnTo>
                  <a:pt x="1329" y="99"/>
                </a:lnTo>
                <a:close/>
                <a:moveTo>
                  <a:pt x="1216" y="91"/>
                </a:moveTo>
                <a:cubicBezTo>
                  <a:pt x="1202" y="91"/>
                  <a:pt x="1193" y="80"/>
                  <a:pt x="1193" y="64"/>
                </a:cubicBezTo>
                <a:cubicBezTo>
                  <a:pt x="1193" y="48"/>
                  <a:pt x="1202" y="36"/>
                  <a:pt x="1216" y="36"/>
                </a:cubicBezTo>
                <a:cubicBezTo>
                  <a:pt x="1225" y="36"/>
                  <a:pt x="1234" y="42"/>
                  <a:pt x="1238" y="48"/>
                </a:cubicBezTo>
                <a:cubicBezTo>
                  <a:pt x="1238" y="80"/>
                  <a:pt x="1238" y="80"/>
                  <a:pt x="1238" y="80"/>
                </a:cubicBezTo>
                <a:cubicBezTo>
                  <a:pt x="1234" y="86"/>
                  <a:pt x="1225" y="91"/>
                  <a:pt x="1216" y="91"/>
                </a:cubicBezTo>
                <a:moveTo>
                  <a:pt x="1249" y="99"/>
                </a:moveTo>
                <a:cubicBezTo>
                  <a:pt x="1249" y="28"/>
                  <a:pt x="1249" y="28"/>
                  <a:pt x="1249" y="28"/>
                </a:cubicBezTo>
                <a:cubicBezTo>
                  <a:pt x="1238" y="28"/>
                  <a:pt x="1238" y="28"/>
                  <a:pt x="1238" y="28"/>
                </a:cubicBezTo>
                <a:cubicBezTo>
                  <a:pt x="1238" y="39"/>
                  <a:pt x="1238" y="39"/>
                  <a:pt x="1238" y="39"/>
                </a:cubicBezTo>
                <a:cubicBezTo>
                  <a:pt x="1232" y="31"/>
                  <a:pt x="1223" y="27"/>
                  <a:pt x="1214" y="27"/>
                </a:cubicBezTo>
                <a:cubicBezTo>
                  <a:pt x="1195" y="27"/>
                  <a:pt x="1182" y="41"/>
                  <a:pt x="1182" y="64"/>
                </a:cubicBezTo>
                <a:cubicBezTo>
                  <a:pt x="1182" y="87"/>
                  <a:pt x="1195" y="101"/>
                  <a:pt x="1214" y="101"/>
                </a:cubicBezTo>
                <a:cubicBezTo>
                  <a:pt x="1224" y="101"/>
                  <a:pt x="1232" y="96"/>
                  <a:pt x="1238" y="89"/>
                </a:cubicBezTo>
                <a:cubicBezTo>
                  <a:pt x="1238" y="99"/>
                  <a:pt x="1238" y="99"/>
                  <a:pt x="1238" y="99"/>
                </a:cubicBezTo>
                <a:lnTo>
                  <a:pt x="1249" y="99"/>
                </a:lnTo>
                <a:close/>
                <a:moveTo>
                  <a:pt x="1161" y="101"/>
                </a:moveTo>
                <a:cubicBezTo>
                  <a:pt x="1167" y="101"/>
                  <a:pt x="1171" y="99"/>
                  <a:pt x="1174" y="96"/>
                </a:cubicBezTo>
                <a:cubicBezTo>
                  <a:pt x="1171" y="88"/>
                  <a:pt x="1171" y="88"/>
                  <a:pt x="1171" y="88"/>
                </a:cubicBezTo>
                <a:cubicBezTo>
                  <a:pt x="1169" y="90"/>
                  <a:pt x="1167" y="91"/>
                  <a:pt x="1163" y="91"/>
                </a:cubicBezTo>
                <a:cubicBezTo>
                  <a:pt x="1159" y="91"/>
                  <a:pt x="1156" y="87"/>
                  <a:pt x="1156" y="82"/>
                </a:cubicBezTo>
                <a:cubicBezTo>
                  <a:pt x="1156" y="38"/>
                  <a:pt x="1156" y="38"/>
                  <a:pt x="1156" y="38"/>
                </a:cubicBezTo>
                <a:cubicBezTo>
                  <a:pt x="1171" y="38"/>
                  <a:pt x="1171" y="38"/>
                  <a:pt x="1171" y="38"/>
                </a:cubicBezTo>
                <a:cubicBezTo>
                  <a:pt x="1171" y="28"/>
                  <a:pt x="1171" y="28"/>
                  <a:pt x="1171" y="28"/>
                </a:cubicBezTo>
                <a:cubicBezTo>
                  <a:pt x="1156" y="28"/>
                  <a:pt x="1156" y="28"/>
                  <a:pt x="1156" y="28"/>
                </a:cubicBezTo>
                <a:cubicBezTo>
                  <a:pt x="1156" y="9"/>
                  <a:pt x="1156" y="9"/>
                  <a:pt x="1156" y="9"/>
                </a:cubicBezTo>
                <a:cubicBezTo>
                  <a:pt x="1145" y="9"/>
                  <a:pt x="1145" y="9"/>
                  <a:pt x="1145" y="9"/>
                </a:cubicBezTo>
                <a:cubicBezTo>
                  <a:pt x="1145" y="28"/>
                  <a:pt x="1145" y="28"/>
                  <a:pt x="1145" y="28"/>
                </a:cubicBezTo>
                <a:cubicBezTo>
                  <a:pt x="1133" y="28"/>
                  <a:pt x="1133" y="28"/>
                  <a:pt x="1133" y="28"/>
                </a:cubicBezTo>
                <a:cubicBezTo>
                  <a:pt x="1133" y="38"/>
                  <a:pt x="1133" y="38"/>
                  <a:pt x="1133" y="38"/>
                </a:cubicBezTo>
                <a:cubicBezTo>
                  <a:pt x="1145" y="38"/>
                  <a:pt x="1145" y="38"/>
                  <a:pt x="1145" y="38"/>
                </a:cubicBezTo>
                <a:cubicBezTo>
                  <a:pt x="1145" y="84"/>
                  <a:pt x="1145" y="84"/>
                  <a:pt x="1145" y="84"/>
                </a:cubicBezTo>
                <a:cubicBezTo>
                  <a:pt x="1145" y="95"/>
                  <a:pt x="1150" y="101"/>
                  <a:pt x="1161" y="101"/>
                </a:cubicBezTo>
                <a:moveTo>
                  <a:pt x="1119" y="101"/>
                </a:moveTo>
                <a:cubicBezTo>
                  <a:pt x="1126" y="101"/>
                  <a:pt x="1129" y="99"/>
                  <a:pt x="1132" y="96"/>
                </a:cubicBezTo>
                <a:cubicBezTo>
                  <a:pt x="1129" y="88"/>
                  <a:pt x="1129" y="88"/>
                  <a:pt x="1129" y="88"/>
                </a:cubicBezTo>
                <a:cubicBezTo>
                  <a:pt x="1128" y="90"/>
                  <a:pt x="1125" y="91"/>
                  <a:pt x="1122" y="91"/>
                </a:cubicBezTo>
                <a:cubicBezTo>
                  <a:pt x="1117" y="91"/>
                  <a:pt x="1114" y="87"/>
                  <a:pt x="1114" y="82"/>
                </a:cubicBezTo>
                <a:cubicBezTo>
                  <a:pt x="1114" y="1"/>
                  <a:pt x="1114" y="1"/>
                  <a:pt x="1114" y="1"/>
                </a:cubicBezTo>
                <a:cubicBezTo>
                  <a:pt x="1103" y="1"/>
                  <a:pt x="1103" y="1"/>
                  <a:pt x="1103" y="1"/>
                </a:cubicBezTo>
                <a:cubicBezTo>
                  <a:pt x="1103" y="84"/>
                  <a:pt x="1103" y="84"/>
                  <a:pt x="1103" y="84"/>
                </a:cubicBezTo>
                <a:cubicBezTo>
                  <a:pt x="1103" y="95"/>
                  <a:pt x="1109" y="101"/>
                  <a:pt x="1119" y="101"/>
                </a:cubicBezTo>
                <a:moveTo>
                  <a:pt x="1081" y="99"/>
                </a:moveTo>
                <a:cubicBezTo>
                  <a:pt x="1081" y="28"/>
                  <a:pt x="1081" y="28"/>
                  <a:pt x="1081" y="28"/>
                </a:cubicBezTo>
                <a:cubicBezTo>
                  <a:pt x="1070" y="28"/>
                  <a:pt x="1070" y="28"/>
                  <a:pt x="1070" y="28"/>
                </a:cubicBezTo>
                <a:cubicBezTo>
                  <a:pt x="1070" y="80"/>
                  <a:pt x="1070" y="80"/>
                  <a:pt x="1070" y="80"/>
                </a:cubicBezTo>
                <a:cubicBezTo>
                  <a:pt x="1066" y="86"/>
                  <a:pt x="1058" y="91"/>
                  <a:pt x="1050" y="91"/>
                </a:cubicBezTo>
                <a:cubicBezTo>
                  <a:pt x="1040" y="91"/>
                  <a:pt x="1034" y="88"/>
                  <a:pt x="1034" y="75"/>
                </a:cubicBezTo>
                <a:cubicBezTo>
                  <a:pt x="1034" y="28"/>
                  <a:pt x="1034" y="28"/>
                  <a:pt x="1034" y="28"/>
                </a:cubicBezTo>
                <a:cubicBezTo>
                  <a:pt x="1023" y="28"/>
                  <a:pt x="1023" y="28"/>
                  <a:pt x="1023" y="28"/>
                </a:cubicBezTo>
                <a:cubicBezTo>
                  <a:pt x="1023" y="78"/>
                  <a:pt x="1023" y="78"/>
                  <a:pt x="1023" y="78"/>
                </a:cubicBezTo>
                <a:cubicBezTo>
                  <a:pt x="1023" y="94"/>
                  <a:pt x="1030" y="101"/>
                  <a:pt x="1045" y="101"/>
                </a:cubicBezTo>
                <a:cubicBezTo>
                  <a:pt x="1056" y="101"/>
                  <a:pt x="1065" y="95"/>
                  <a:pt x="1070" y="89"/>
                </a:cubicBezTo>
                <a:cubicBezTo>
                  <a:pt x="1070" y="99"/>
                  <a:pt x="1070" y="99"/>
                  <a:pt x="1070" y="99"/>
                </a:cubicBezTo>
                <a:lnTo>
                  <a:pt x="1081" y="99"/>
                </a:lnTo>
                <a:close/>
                <a:moveTo>
                  <a:pt x="977" y="101"/>
                </a:moveTo>
                <a:cubicBezTo>
                  <a:pt x="995" y="101"/>
                  <a:pt x="1005" y="91"/>
                  <a:pt x="1005" y="80"/>
                </a:cubicBezTo>
                <a:cubicBezTo>
                  <a:pt x="1005" y="52"/>
                  <a:pt x="961" y="62"/>
                  <a:pt x="961" y="47"/>
                </a:cubicBezTo>
                <a:cubicBezTo>
                  <a:pt x="961" y="40"/>
                  <a:pt x="967" y="35"/>
                  <a:pt x="976" y="35"/>
                </a:cubicBezTo>
                <a:cubicBezTo>
                  <a:pt x="986" y="35"/>
                  <a:pt x="993" y="39"/>
                  <a:pt x="998" y="44"/>
                </a:cubicBezTo>
                <a:cubicBezTo>
                  <a:pt x="1003" y="37"/>
                  <a:pt x="1003" y="37"/>
                  <a:pt x="1003" y="37"/>
                </a:cubicBezTo>
                <a:cubicBezTo>
                  <a:pt x="997" y="31"/>
                  <a:pt x="989" y="27"/>
                  <a:pt x="976" y="27"/>
                </a:cubicBezTo>
                <a:cubicBezTo>
                  <a:pt x="959" y="27"/>
                  <a:pt x="950" y="36"/>
                  <a:pt x="950" y="47"/>
                </a:cubicBezTo>
                <a:cubicBezTo>
                  <a:pt x="950" y="73"/>
                  <a:pt x="994" y="63"/>
                  <a:pt x="994" y="80"/>
                </a:cubicBezTo>
                <a:cubicBezTo>
                  <a:pt x="994" y="87"/>
                  <a:pt x="988" y="92"/>
                  <a:pt x="977" y="92"/>
                </a:cubicBezTo>
                <a:cubicBezTo>
                  <a:pt x="967" y="92"/>
                  <a:pt x="958" y="87"/>
                  <a:pt x="954" y="82"/>
                </a:cubicBezTo>
                <a:cubicBezTo>
                  <a:pt x="948" y="90"/>
                  <a:pt x="948" y="90"/>
                  <a:pt x="948" y="90"/>
                </a:cubicBezTo>
                <a:cubicBezTo>
                  <a:pt x="955" y="97"/>
                  <a:pt x="965" y="101"/>
                  <a:pt x="977" y="101"/>
                </a:cubicBezTo>
                <a:moveTo>
                  <a:pt x="932" y="99"/>
                </a:moveTo>
                <a:cubicBezTo>
                  <a:pt x="932" y="49"/>
                  <a:pt x="932" y="49"/>
                  <a:pt x="932" y="49"/>
                </a:cubicBezTo>
                <a:cubicBezTo>
                  <a:pt x="932" y="34"/>
                  <a:pt x="924" y="27"/>
                  <a:pt x="910" y="27"/>
                </a:cubicBezTo>
                <a:cubicBezTo>
                  <a:pt x="899" y="27"/>
                  <a:pt x="889" y="33"/>
                  <a:pt x="884" y="39"/>
                </a:cubicBezTo>
                <a:cubicBezTo>
                  <a:pt x="884" y="28"/>
                  <a:pt x="884" y="28"/>
                  <a:pt x="884" y="28"/>
                </a:cubicBezTo>
                <a:cubicBezTo>
                  <a:pt x="873" y="28"/>
                  <a:pt x="873" y="28"/>
                  <a:pt x="873" y="28"/>
                </a:cubicBezTo>
                <a:cubicBezTo>
                  <a:pt x="873" y="99"/>
                  <a:pt x="873" y="99"/>
                  <a:pt x="873" y="99"/>
                </a:cubicBezTo>
                <a:cubicBezTo>
                  <a:pt x="884" y="99"/>
                  <a:pt x="884" y="99"/>
                  <a:pt x="884" y="99"/>
                </a:cubicBezTo>
                <a:cubicBezTo>
                  <a:pt x="884" y="47"/>
                  <a:pt x="884" y="47"/>
                  <a:pt x="884" y="47"/>
                </a:cubicBezTo>
                <a:cubicBezTo>
                  <a:pt x="888" y="42"/>
                  <a:pt x="896" y="36"/>
                  <a:pt x="905" y="36"/>
                </a:cubicBezTo>
                <a:cubicBezTo>
                  <a:pt x="915" y="36"/>
                  <a:pt x="921" y="40"/>
                  <a:pt x="921" y="53"/>
                </a:cubicBezTo>
                <a:cubicBezTo>
                  <a:pt x="921" y="99"/>
                  <a:pt x="921" y="99"/>
                  <a:pt x="921" y="99"/>
                </a:cubicBezTo>
                <a:lnTo>
                  <a:pt x="932" y="99"/>
                </a:lnTo>
                <a:close/>
                <a:moveTo>
                  <a:pt x="820" y="91"/>
                </a:moveTo>
                <a:cubicBezTo>
                  <a:pt x="805" y="91"/>
                  <a:pt x="797" y="78"/>
                  <a:pt x="797" y="64"/>
                </a:cubicBezTo>
                <a:cubicBezTo>
                  <a:pt x="797" y="49"/>
                  <a:pt x="805" y="36"/>
                  <a:pt x="820" y="36"/>
                </a:cubicBezTo>
                <a:cubicBezTo>
                  <a:pt x="835" y="36"/>
                  <a:pt x="844" y="49"/>
                  <a:pt x="844" y="64"/>
                </a:cubicBezTo>
                <a:cubicBezTo>
                  <a:pt x="844" y="78"/>
                  <a:pt x="835" y="91"/>
                  <a:pt x="820" y="91"/>
                </a:cubicBezTo>
                <a:moveTo>
                  <a:pt x="820" y="101"/>
                </a:moveTo>
                <a:cubicBezTo>
                  <a:pt x="842" y="101"/>
                  <a:pt x="855" y="84"/>
                  <a:pt x="855" y="64"/>
                </a:cubicBezTo>
                <a:cubicBezTo>
                  <a:pt x="855" y="43"/>
                  <a:pt x="842" y="27"/>
                  <a:pt x="820" y="27"/>
                </a:cubicBezTo>
                <a:cubicBezTo>
                  <a:pt x="798" y="27"/>
                  <a:pt x="785" y="43"/>
                  <a:pt x="785" y="64"/>
                </a:cubicBezTo>
                <a:cubicBezTo>
                  <a:pt x="785" y="84"/>
                  <a:pt x="798" y="101"/>
                  <a:pt x="820" y="101"/>
                </a:cubicBezTo>
                <a:moveTo>
                  <a:pt x="737" y="101"/>
                </a:moveTo>
                <a:cubicBezTo>
                  <a:pt x="754" y="101"/>
                  <a:pt x="766" y="93"/>
                  <a:pt x="774" y="81"/>
                </a:cubicBezTo>
                <a:cubicBezTo>
                  <a:pt x="764" y="76"/>
                  <a:pt x="764" y="76"/>
                  <a:pt x="764" y="76"/>
                </a:cubicBezTo>
                <a:cubicBezTo>
                  <a:pt x="758" y="84"/>
                  <a:pt x="748" y="90"/>
                  <a:pt x="737" y="90"/>
                </a:cubicBezTo>
                <a:cubicBezTo>
                  <a:pt x="715" y="90"/>
                  <a:pt x="699" y="74"/>
                  <a:pt x="699" y="50"/>
                </a:cubicBezTo>
                <a:cubicBezTo>
                  <a:pt x="699" y="27"/>
                  <a:pt x="715" y="11"/>
                  <a:pt x="737" y="11"/>
                </a:cubicBezTo>
                <a:cubicBezTo>
                  <a:pt x="748" y="11"/>
                  <a:pt x="758" y="16"/>
                  <a:pt x="764" y="25"/>
                </a:cubicBezTo>
                <a:cubicBezTo>
                  <a:pt x="774" y="19"/>
                  <a:pt x="774" y="19"/>
                  <a:pt x="774" y="19"/>
                </a:cubicBezTo>
                <a:cubicBezTo>
                  <a:pt x="766" y="8"/>
                  <a:pt x="754" y="0"/>
                  <a:pt x="737" y="0"/>
                </a:cubicBezTo>
                <a:cubicBezTo>
                  <a:pt x="708" y="0"/>
                  <a:pt x="686" y="20"/>
                  <a:pt x="686" y="50"/>
                </a:cubicBezTo>
                <a:cubicBezTo>
                  <a:pt x="686" y="80"/>
                  <a:pt x="708" y="101"/>
                  <a:pt x="737" y="101"/>
                </a:cubicBezTo>
                <a:moveTo>
                  <a:pt x="598" y="90"/>
                </a:moveTo>
                <a:cubicBezTo>
                  <a:pt x="583" y="90"/>
                  <a:pt x="575" y="79"/>
                  <a:pt x="575" y="63"/>
                </a:cubicBezTo>
                <a:cubicBezTo>
                  <a:pt x="575" y="48"/>
                  <a:pt x="583" y="36"/>
                  <a:pt x="598" y="36"/>
                </a:cubicBezTo>
                <a:cubicBezTo>
                  <a:pt x="606" y="36"/>
                  <a:pt x="615" y="42"/>
                  <a:pt x="619" y="48"/>
                </a:cubicBezTo>
                <a:cubicBezTo>
                  <a:pt x="619" y="79"/>
                  <a:pt x="619" y="79"/>
                  <a:pt x="619" y="79"/>
                </a:cubicBezTo>
                <a:cubicBezTo>
                  <a:pt x="615" y="85"/>
                  <a:pt x="606" y="90"/>
                  <a:pt x="598" y="90"/>
                </a:cubicBezTo>
                <a:moveTo>
                  <a:pt x="596" y="128"/>
                </a:moveTo>
                <a:cubicBezTo>
                  <a:pt x="613" y="128"/>
                  <a:pt x="630" y="121"/>
                  <a:pt x="630" y="98"/>
                </a:cubicBezTo>
                <a:cubicBezTo>
                  <a:pt x="630" y="28"/>
                  <a:pt x="630" y="28"/>
                  <a:pt x="630" y="28"/>
                </a:cubicBezTo>
                <a:cubicBezTo>
                  <a:pt x="619" y="28"/>
                  <a:pt x="619" y="28"/>
                  <a:pt x="619" y="28"/>
                </a:cubicBezTo>
                <a:cubicBezTo>
                  <a:pt x="619" y="39"/>
                  <a:pt x="619" y="39"/>
                  <a:pt x="619" y="39"/>
                </a:cubicBezTo>
                <a:cubicBezTo>
                  <a:pt x="613" y="31"/>
                  <a:pt x="604" y="27"/>
                  <a:pt x="595" y="27"/>
                </a:cubicBezTo>
                <a:cubicBezTo>
                  <a:pt x="576" y="27"/>
                  <a:pt x="563" y="41"/>
                  <a:pt x="563" y="63"/>
                </a:cubicBezTo>
                <a:cubicBezTo>
                  <a:pt x="563" y="86"/>
                  <a:pt x="576" y="100"/>
                  <a:pt x="595" y="100"/>
                </a:cubicBezTo>
                <a:cubicBezTo>
                  <a:pt x="605" y="100"/>
                  <a:pt x="613" y="95"/>
                  <a:pt x="619" y="88"/>
                </a:cubicBezTo>
                <a:cubicBezTo>
                  <a:pt x="619" y="98"/>
                  <a:pt x="619" y="98"/>
                  <a:pt x="619" y="98"/>
                </a:cubicBezTo>
                <a:cubicBezTo>
                  <a:pt x="619" y="113"/>
                  <a:pt x="608" y="119"/>
                  <a:pt x="596" y="119"/>
                </a:cubicBezTo>
                <a:cubicBezTo>
                  <a:pt x="586" y="119"/>
                  <a:pt x="579" y="116"/>
                  <a:pt x="573" y="109"/>
                </a:cubicBezTo>
                <a:cubicBezTo>
                  <a:pt x="567" y="117"/>
                  <a:pt x="567" y="117"/>
                  <a:pt x="567" y="117"/>
                </a:cubicBezTo>
                <a:cubicBezTo>
                  <a:pt x="576" y="126"/>
                  <a:pt x="584" y="128"/>
                  <a:pt x="596" y="128"/>
                </a:cubicBezTo>
                <a:moveTo>
                  <a:pt x="545" y="99"/>
                </a:moveTo>
                <a:cubicBezTo>
                  <a:pt x="545" y="49"/>
                  <a:pt x="545" y="49"/>
                  <a:pt x="545" y="49"/>
                </a:cubicBezTo>
                <a:cubicBezTo>
                  <a:pt x="545" y="34"/>
                  <a:pt x="537" y="27"/>
                  <a:pt x="523" y="27"/>
                </a:cubicBezTo>
                <a:cubicBezTo>
                  <a:pt x="512" y="27"/>
                  <a:pt x="502" y="33"/>
                  <a:pt x="497" y="39"/>
                </a:cubicBezTo>
                <a:cubicBezTo>
                  <a:pt x="497" y="28"/>
                  <a:pt x="497" y="28"/>
                  <a:pt x="497" y="28"/>
                </a:cubicBezTo>
                <a:cubicBezTo>
                  <a:pt x="486" y="28"/>
                  <a:pt x="486" y="28"/>
                  <a:pt x="486" y="28"/>
                </a:cubicBezTo>
                <a:cubicBezTo>
                  <a:pt x="486" y="99"/>
                  <a:pt x="486" y="99"/>
                  <a:pt x="486" y="99"/>
                </a:cubicBezTo>
                <a:cubicBezTo>
                  <a:pt x="497" y="99"/>
                  <a:pt x="497" y="99"/>
                  <a:pt x="497" y="99"/>
                </a:cubicBezTo>
                <a:cubicBezTo>
                  <a:pt x="497" y="47"/>
                  <a:pt x="497" y="47"/>
                  <a:pt x="497" y="47"/>
                </a:cubicBezTo>
                <a:cubicBezTo>
                  <a:pt x="501" y="42"/>
                  <a:pt x="510" y="36"/>
                  <a:pt x="518" y="36"/>
                </a:cubicBezTo>
                <a:cubicBezTo>
                  <a:pt x="528" y="36"/>
                  <a:pt x="534" y="40"/>
                  <a:pt x="534" y="53"/>
                </a:cubicBezTo>
                <a:cubicBezTo>
                  <a:pt x="534" y="99"/>
                  <a:pt x="534" y="99"/>
                  <a:pt x="534" y="99"/>
                </a:cubicBezTo>
                <a:lnTo>
                  <a:pt x="545" y="99"/>
                </a:lnTo>
                <a:close/>
                <a:moveTo>
                  <a:pt x="464" y="28"/>
                </a:moveTo>
                <a:cubicBezTo>
                  <a:pt x="453" y="28"/>
                  <a:pt x="453" y="28"/>
                  <a:pt x="453" y="28"/>
                </a:cubicBezTo>
                <a:cubicBezTo>
                  <a:pt x="453" y="99"/>
                  <a:pt x="453" y="99"/>
                  <a:pt x="453" y="99"/>
                </a:cubicBezTo>
                <a:cubicBezTo>
                  <a:pt x="464" y="99"/>
                  <a:pt x="464" y="99"/>
                  <a:pt x="464" y="99"/>
                </a:cubicBezTo>
                <a:lnTo>
                  <a:pt x="464" y="28"/>
                </a:lnTo>
                <a:close/>
                <a:moveTo>
                  <a:pt x="459" y="18"/>
                </a:moveTo>
                <a:cubicBezTo>
                  <a:pt x="463" y="18"/>
                  <a:pt x="466" y="15"/>
                  <a:pt x="466" y="11"/>
                </a:cubicBezTo>
                <a:cubicBezTo>
                  <a:pt x="466" y="7"/>
                  <a:pt x="463" y="3"/>
                  <a:pt x="459" y="3"/>
                </a:cubicBezTo>
                <a:cubicBezTo>
                  <a:pt x="455" y="3"/>
                  <a:pt x="451" y="7"/>
                  <a:pt x="451" y="11"/>
                </a:cubicBezTo>
                <a:cubicBezTo>
                  <a:pt x="451" y="15"/>
                  <a:pt x="455" y="18"/>
                  <a:pt x="459" y="18"/>
                </a:cubicBezTo>
                <a:moveTo>
                  <a:pt x="428" y="101"/>
                </a:moveTo>
                <a:cubicBezTo>
                  <a:pt x="434" y="101"/>
                  <a:pt x="438" y="99"/>
                  <a:pt x="441" y="96"/>
                </a:cubicBezTo>
                <a:cubicBezTo>
                  <a:pt x="438" y="88"/>
                  <a:pt x="438" y="88"/>
                  <a:pt x="438" y="88"/>
                </a:cubicBezTo>
                <a:cubicBezTo>
                  <a:pt x="436" y="90"/>
                  <a:pt x="434" y="91"/>
                  <a:pt x="430" y="91"/>
                </a:cubicBezTo>
                <a:cubicBezTo>
                  <a:pt x="426" y="91"/>
                  <a:pt x="423" y="87"/>
                  <a:pt x="423" y="82"/>
                </a:cubicBezTo>
                <a:cubicBezTo>
                  <a:pt x="423" y="38"/>
                  <a:pt x="423" y="38"/>
                  <a:pt x="423" y="38"/>
                </a:cubicBezTo>
                <a:cubicBezTo>
                  <a:pt x="438" y="38"/>
                  <a:pt x="438" y="38"/>
                  <a:pt x="438" y="38"/>
                </a:cubicBezTo>
                <a:cubicBezTo>
                  <a:pt x="438" y="28"/>
                  <a:pt x="438" y="28"/>
                  <a:pt x="438" y="28"/>
                </a:cubicBezTo>
                <a:cubicBezTo>
                  <a:pt x="423" y="28"/>
                  <a:pt x="423" y="28"/>
                  <a:pt x="423" y="28"/>
                </a:cubicBezTo>
                <a:cubicBezTo>
                  <a:pt x="423" y="9"/>
                  <a:pt x="423" y="9"/>
                  <a:pt x="423" y="9"/>
                </a:cubicBezTo>
                <a:cubicBezTo>
                  <a:pt x="412" y="9"/>
                  <a:pt x="412" y="9"/>
                  <a:pt x="412" y="9"/>
                </a:cubicBezTo>
                <a:cubicBezTo>
                  <a:pt x="412" y="28"/>
                  <a:pt x="412" y="28"/>
                  <a:pt x="412" y="28"/>
                </a:cubicBezTo>
                <a:cubicBezTo>
                  <a:pt x="400" y="28"/>
                  <a:pt x="400" y="28"/>
                  <a:pt x="400" y="28"/>
                </a:cubicBezTo>
                <a:cubicBezTo>
                  <a:pt x="400" y="38"/>
                  <a:pt x="400" y="38"/>
                  <a:pt x="400" y="38"/>
                </a:cubicBezTo>
                <a:cubicBezTo>
                  <a:pt x="412" y="38"/>
                  <a:pt x="412" y="38"/>
                  <a:pt x="412" y="38"/>
                </a:cubicBezTo>
                <a:cubicBezTo>
                  <a:pt x="412" y="84"/>
                  <a:pt x="412" y="84"/>
                  <a:pt x="412" y="84"/>
                </a:cubicBezTo>
                <a:cubicBezTo>
                  <a:pt x="412" y="95"/>
                  <a:pt x="417" y="101"/>
                  <a:pt x="428" y="101"/>
                </a:cubicBezTo>
                <a:moveTo>
                  <a:pt x="381" y="59"/>
                </a:moveTo>
                <a:cubicBezTo>
                  <a:pt x="335" y="59"/>
                  <a:pt x="335" y="59"/>
                  <a:pt x="335" y="59"/>
                </a:cubicBezTo>
                <a:cubicBezTo>
                  <a:pt x="335" y="48"/>
                  <a:pt x="343" y="36"/>
                  <a:pt x="358" y="36"/>
                </a:cubicBezTo>
                <a:cubicBezTo>
                  <a:pt x="374" y="36"/>
                  <a:pt x="381" y="49"/>
                  <a:pt x="381" y="59"/>
                </a:cubicBezTo>
                <a:moveTo>
                  <a:pt x="359" y="101"/>
                </a:moveTo>
                <a:cubicBezTo>
                  <a:pt x="371" y="101"/>
                  <a:pt x="380" y="97"/>
                  <a:pt x="388" y="90"/>
                </a:cubicBezTo>
                <a:cubicBezTo>
                  <a:pt x="382" y="83"/>
                  <a:pt x="382" y="83"/>
                  <a:pt x="382" y="83"/>
                </a:cubicBezTo>
                <a:cubicBezTo>
                  <a:pt x="377" y="89"/>
                  <a:pt x="369" y="92"/>
                  <a:pt x="360" y="92"/>
                </a:cubicBezTo>
                <a:cubicBezTo>
                  <a:pt x="345" y="92"/>
                  <a:pt x="336" y="81"/>
                  <a:pt x="335" y="67"/>
                </a:cubicBezTo>
                <a:cubicBezTo>
                  <a:pt x="392" y="67"/>
                  <a:pt x="392" y="67"/>
                  <a:pt x="392" y="67"/>
                </a:cubicBezTo>
                <a:cubicBezTo>
                  <a:pt x="392" y="65"/>
                  <a:pt x="392" y="65"/>
                  <a:pt x="392" y="65"/>
                </a:cubicBezTo>
                <a:cubicBezTo>
                  <a:pt x="392" y="43"/>
                  <a:pt x="380" y="27"/>
                  <a:pt x="358" y="27"/>
                </a:cubicBezTo>
                <a:cubicBezTo>
                  <a:pt x="338" y="27"/>
                  <a:pt x="323" y="43"/>
                  <a:pt x="323" y="64"/>
                </a:cubicBezTo>
                <a:cubicBezTo>
                  <a:pt x="323" y="86"/>
                  <a:pt x="338" y="101"/>
                  <a:pt x="359" y="101"/>
                </a:cubicBezTo>
                <a:moveTo>
                  <a:pt x="314" y="99"/>
                </a:moveTo>
                <a:cubicBezTo>
                  <a:pt x="283" y="60"/>
                  <a:pt x="283" y="60"/>
                  <a:pt x="283" y="60"/>
                </a:cubicBezTo>
                <a:cubicBezTo>
                  <a:pt x="314" y="28"/>
                  <a:pt x="314" y="28"/>
                  <a:pt x="314" y="28"/>
                </a:cubicBezTo>
                <a:cubicBezTo>
                  <a:pt x="300" y="28"/>
                  <a:pt x="300" y="28"/>
                  <a:pt x="300" y="28"/>
                </a:cubicBezTo>
                <a:cubicBezTo>
                  <a:pt x="263" y="66"/>
                  <a:pt x="263" y="66"/>
                  <a:pt x="263" y="66"/>
                </a:cubicBezTo>
                <a:cubicBezTo>
                  <a:pt x="263" y="1"/>
                  <a:pt x="263" y="1"/>
                  <a:pt x="263" y="1"/>
                </a:cubicBezTo>
                <a:cubicBezTo>
                  <a:pt x="252" y="1"/>
                  <a:pt x="252" y="1"/>
                  <a:pt x="252" y="1"/>
                </a:cubicBezTo>
                <a:cubicBezTo>
                  <a:pt x="252" y="99"/>
                  <a:pt x="252" y="99"/>
                  <a:pt x="252" y="99"/>
                </a:cubicBezTo>
                <a:cubicBezTo>
                  <a:pt x="263" y="99"/>
                  <a:pt x="263" y="99"/>
                  <a:pt x="263" y="99"/>
                </a:cubicBezTo>
                <a:cubicBezTo>
                  <a:pt x="263" y="79"/>
                  <a:pt x="263" y="79"/>
                  <a:pt x="263" y="79"/>
                </a:cubicBezTo>
                <a:cubicBezTo>
                  <a:pt x="275" y="67"/>
                  <a:pt x="275" y="67"/>
                  <a:pt x="275" y="67"/>
                </a:cubicBezTo>
                <a:cubicBezTo>
                  <a:pt x="300" y="99"/>
                  <a:pt x="300" y="99"/>
                  <a:pt x="300" y="99"/>
                </a:cubicBezTo>
                <a:lnTo>
                  <a:pt x="314" y="99"/>
                </a:lnTo>
                <a:close/>
                <a:moveTo>
                  <a:pt x="214" y="99"/>
                </a:moveTo>
                <a:cubicBezTo>
                  <a:pt x="214" y="49"/>
                  <a:pt x="214" y="49"/>
                  <a:pt x="214" y="49"/>
                </a:cubicBezTo>
                <a:cubicBezTo>
                  <a:pt x="218" y="43"/>
                  <a:pt x="227" y="38"/>
                  <a:pt x="234" y="38"/>
                </a:cubicBezTo>
                <a:cubicBezTo>
                  <a:pt x="235" y="38"/>
                  <a:pt x="237" y="38"/>
                  <a:pt x="238" y="38"/>
                </a:cubicBezTo>
                <a:cubicBezTo>
                  <a:pt x="238" y="27"/>
                  <a:pt x="238" y="27"/>
                  <a:pt x="238" y="27"/>
                </a:cubicBezTo>
                <a:cubicBezTo>
                  <a:pt x="228" y="27"/>
                  <a:pt x="220" y="32"/>
                  <a:pt x="214" y="40"/>
                </a:cubicBezTo>
                <a:cubicBezTo>
                  <a:pt x="214" y="28"/>
                  <a:pt x="214" y="28"/>
                  <a:pt x="214" y="28"/>
                </a:cubicBezTo>
                <a:cubicBezTo>
                  <a:pt x="203" y="28"/>
                  <a:pt x="203" y="28"/>
                  <a:pt x="203" y="28"/>
                </a:cubicBezTo>
                <a:cubicBezTo>
                  <a:pt x="203" y="99"/>
                  <a:pt x="203" y="99"/>
                  <a:pt x="203" y="99"/>
                </a:cubicBezTo>
                <a:lnTo>
                  <a:pt x="214" y="99"/>
                </a:lnTo>
                <a:close/>
                <a:moveTo>
                  <a:pt x="149" y="91"/>
                </a:moveTo>
                <a:cubicBezTo>
                  <a:pt x="135" y="91"/>
                  <a:pt x="126" y="80"/>
                  <a:pt x="126" y="64"/>
                </a:cubicBezTo>
                <a:cubicBezTo>
                  <a:pt x="126" y="48"/>
                  <a:pt x="135" y="36"/>
                  <a:pt x="149" y="36"/>
                </a:cubicBezTo>
                <a:cubicBezTo>
                  <a:pt x="158" y="36"/>
                  <a:pt x="166" y="42"/>
                  <a:pt x="170" y="48"/>
                </a:cubicBezTo>
                <a:cubicBezTo>
                  <a:pt x="170" y="80"/>
                  <a:pt x="170" y="80"/>
                  <a:pt x="170" y="80"/>
                </a:cubicBezTo>
                <a:cubicBezTo>
                  <a:pt x="166" y="86"/>
                  <a:pt x="158" y="91"/>
                  <a:pt x="149" y="91"/>
                </a:cubicBezTo>
                <a:moveTo>
                  <a:pt x="181" y="99"/>
                </a:moveTo>
                <a:cubicBezTo>
                  <a:pt x="181" y="28"/>
                  <a:pt x="181" y="28"/>
                  <a:pt x="181" y="28"/>
                </a:cubicBezTo>
                <a:cubicBezTo>
                  <a:pt x="170" y="28"/>
                  <a:pt x="170" y="28"/>
                  <a:pt x="170" y="28"/>
                </a:cubicBezTo>
                <a:cubicBezTo>
                  <a:pt x="170" y="39"/>
                  <a:pt x="170" y="39"/>
                  <a:pt x="170" y="39"/>
                </a:cubicBezTo>
                <a:cubicBezTo>
                  <a:pt x="165" y="31"/>
                  <a:pt x="156" y="27"/>
                  <a:pt x="146" y="27"/>
                </a:cubicBezTo>
                <a:cubicBezTo>
                  <a:pt x="128" y="27"/>
                  <a:pt x="115" y="41"/>
                  <a:pt x="115" y="64"/>
                </a:cubicBezTo>
                <a:cubicBezTo>
                  <a:pt x="115" y="87"/>
                  <a:pt x="128" y="101"/>
                  <a:pt x="146" y="101"/>
                </a:cubicBezTo>
                <a:cubicBezTo>
                  <a:pt x="156" y="101"/>
                  <a:pt x="165" y="96"/>
                  <a:pt x="170" y="89"/>
                </a:cubicBezTo>
                <a:cubicBezTo>
                  <a:pt x="170" y="99"/>
                  <a:pt x="170" y="99"/>
                  <a:pt x="170" y="99"/>
                </a:cubicBezTo>
                <a:lnTo>
                  <a:pt x="181" y="99"/>
                </a:lnTo>
                <a:close/>
                <a:moveTo>
                  <a:pt x="96" y="99"/>
                </a:moveTo>
                <a:cubicBezTo>
                  <a:pt x="96" y="1"/>
                  <a:pt x="96" y="1"/>
                  <a:pt x="96" y="1"/>
                </a:cubicBezTo>
                <a:cubicBezTo>
                  <a:pt x="79" y="1"/>
                  <a:pt x="79" y="1"/>
                  <a:pt x="79" y="1"/>
                </a:cubicBezTo>
                <a:cubicBezTo>
                  <a:pt x="48" y="77"/>
                  <a:pt x="48" y="77"/>
                  <a:pt x="48" y="77"/>
                </a:cubicBezTo>
                <a:cubicBezTo>
                  <a:pt x="18" y="1"/>
                  <a:pt x="18" y="1"/>
                  <a:pt x="18" y="1"/>
                </a:cubicBezTo>
                <a:cubicBezTo>
                  <a:pt x="0" y="1"/>
                  <a:pt x="0" y="1"/>
                  <a:pt x="0" y="1"/>
                </a:cubicBezTo>
                <a:cubicBezTo>
                  <a:pt x="0" y="99"/>
                  <a:pt x="0" y="99"/>
                  <a:pt x="0" y="99"/>
                </a:cubicBezTo>
                <a:cubicBezTo>
                  <a:pt x="13" y="99"/>
                  <a:pt x="13" y="99"/>
                  <a:pt x="13" y="99"/>
                </a:cubicBezTo>
                <a:cubicBezTo>
                  <a:pt x="13" y="17"/>
                  <a:pt x="13" y="17"/>
                  <a:pt x="13" y="17"/>
                </a:cubicBezTo>
                <a:cubicBezTo>
                  <a:pt x="46" y="99"/>
                  <a:pt x="46" y="99"/>
                  <a:pt x="46" y="99"/>
                </a:cubicBezTo>
                <a:cubicBezTo>
                  <a:pt x="51" y="99"/>
                  <a:pt x="51" y="99"/>
                  <a:pt x="51" y="99"/>
                </a:cubicBezTo>
                <a:cubicBezTo>
                  <a:pt x="84" y="17"/>
                  <a:pt x="84" y="17"/>
                  <a:pt x="84" y="17"/>
                </a:cubicBezTo>
                <a:cubicBezTo>
                  <a:pt x="84" y="99"/>
                  <a:pt x="84" y="99"/>
                  <a:pt x="84" y="99"/>
                </a:cubicBezTo>
                <a:lnTo>
                  <a:pt x="96" y="99"/>
                </a:lnTo>
                <a:close/>
              </a:path>
            </a:pathLst>
          </a:custGeom>
          <a:solidFill>
            <a:srgbClr val="CD1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 name="Rechthoek 15">
            <a:extLst>
              <a:ext uri="{FF2B5EF4-FFF2-40B4-BE49-F238E27FC236}">
                <a16:creationId xmlns:a16="http://schemas.microsoft.com/office/drawing/2014/main" id="{98901D6D-284C-48AC-A74A-69DAEE7083CE}"/>
              </a:ext>
            </a:extLst>
          </p:cNvPr>
          <p:cNvSpPr/>
          <p:nvPr userDrawn="1"/>
        </p:nvSpPr>
        <p:spPr>
          <a:xfrm>
            <a:off x="2863516" y="0"/>
            <a:ext cx="1191126" cy="2442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a:endParaRPr lang="nl-NL" sz="1200" dirty="0" err="1">
              <a:solidFill>
                <a:schemeClr val="bg1"/>
              </a:solidFill>
            </a:endParaRPr>
          </a:p>
        </p:txBody>
      </p:sp>
      <p:sp>
        <p:nvSpPr>
          <p:cNvPr id="17" name="Rechthoek 16">
            <a:extLst>
              <a:ext uri="{FF2B5EF4-FFF2-40B4-BE49-F238E27FC236}">
                <a16:creationId xmlns:a16="http://schemas.microsoft.com/office/drawing/2014/main" id="{B5715FF9-99FA-4CA9-8021-BF0B4A04901E}"/>
              </a:ext>
            </a:extLst>
          </p:cNvPr>
          <p:cNvSpPr/>
          <p:nvPr userDrawn="1"/>
        </p:nvSpPr>
        <p:spPr>
          <a:xfrm>
            <a:off x="1564105" y="4379495"/>
            <a:ext cx="3789948" cy="2478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a:endParaRPr lang="nl-NL" sz="1200" dirty="0" err="1">
              <a:solidFill>
                <a:schemeClr val="bg1"/>
              </a:solidFill>
            </a:endParaRPr>
          </a:p>
        </p:txBody>
      </p:sp>
    </p:spTree>
    <p:extLst>
      <p:ext uri="{BB962C8B-B14F-4D97-AF65-F5344CB8AC3E}">
        <p14:creationId xmlns:p14="http://schemas.microsoft.com/office/powerpoint/2010/main" val="256686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 with picture">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2ABA805A-2CC6-488A-9A33-4CB8847AFA90}"/>
              </a:ext>
            </a:extLst>
          </p:cNvPr>
          <p:cNvSpPr>
            <a:spLocks noGrp="1"/>
          </p:cNvSpPr>
          <p:nvPr>
            <p:ph type="pic" sz="quarter" idx="10"/>
          </p:nvPr>
        </p:nvSpPr>
        <p:spPr>
          <a:xfrm>
            <a:off x="7381875" y="0"/>
            <a:ext cx="4810125" cy="6858000"/>
          </a:xfrm>
        </p:spPr>
        <p:txBody>
          <a:bodyPr/>
          <a:lstStyle/>
          <a:p>
            <a:r>
              <a:rPr lang="en-US" dirty="0"/>
              <a:t>Click icon to add picture</a:t>
            </a:r>
            <a:endParaRPr lang="nl-NL"/>
          </a:p>
        </p:txBody>
      </p:sp>
      <p:cxnSp>
        <p:nvCxnSpPr>
          <p:cNvPr id="7" name="Straight Connector 25">
            <a:extLst>
              <a:ext uri="{FF2B5EF4-FFF2-40B4-BE49-F238E27FC236}">
                <a16:creationId xmlns:a16="http://schemas.microsoft.com/office/drawing/2014/main" id="{9FC1AF51-25EB-4C3F-B25C-2B5B121AEE42}"/>
              </a:ext>
            </a:extLst>
          </p:cNvPr>
          <p:cNvCxnSpPr>
            <a:cxnSpLocks/>
          </p:cNvCxnSpPr>
          <p:nvPr userDrawn="1"/>
        </p:nvCxnSpPr>
        <p:spPr>
          <a:xfrm>
            <a:off x="7360109" y="2134"/>
            <a:ext cx="0" cy="6856214"/>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4989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fsluiting red-NL">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C4E26FAA-ED72-4463-AB3F-FB70CE313C3E}"/>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200" dirty="0">
              <a:solidFill>
                <a:schemeClr val="bg1"/>
              </a:solidFill>
            </a:endParaRPr>
          </a:p>
        </p:txBody>
      </p:sp>
      <p:sp>
        <p:nvSpPr>
          <p:cNvPr id="7" name="Tekstvak 6">
            <a:extLst>
              <a:ext uri="{FF2B5EF4-FFF2-40B4-BE49-F238E27FC236}">
                <a16:creationId xmlns:a16="http://schemas.microsoft.com/office/drawing/2014/main" id="{A6DE5EA5-27BD-42F3-BD1D-C1E35D802DEE}"/>
              </a:ext>
            </a:extLst>
          </p:cNvPr>
          <p:cNvSpPr txBox="1"/>
          <p:nvPr userDrawn="1"/>
        </p:nvSpPr>
        <p:spPr>
          <a:xfrm>
            <a:off x="4535905" y="-416480"/>
            <a:ext cx="3140242" cy="324000"/>
          </a:xfrm>
          <a:prstGeom prst="rect">
            <a:avLst/>
          </a:prstGeom>
          <a:noFill/>
        </p:spPr>
        <p:txBody>
          <a:bodyPr wrap="none" lIns="144000" tIns="144000" rIns="144000" bIns="144000" rtlCol="0" anchor="ctr">
            <a:noAutofit/>
          </a:bodyPr>
          <a:lstStyle/>
          <a:p>
            <a:pPr algn="ctr"/>
            <a:r>
              <a:rPr lang="nl-NL" sz="1200" b="0" cap="all" spc="50" baseline="0" dirty="0" err="1">
                <a:solidFill>
                  <a:schemeClr val="accent2"/>
                </a:solidFill>
                <a:latin typeface="+mn-lt"/>
                <a:cs typeface="Calibri" panose="020F0502020204030204" pitchFamily="34" charset="0"/>
              </a:rPr>
              <a:t>AfSluiting</a:t>
            </a:r>
            <a:r>
              <a:rPr lang="nl-NL" sz="1200" b="0" cap="all" spc="50" baseline="0" dirty="0">
                <a:solidFill>
                  <a:schemeClr val="accent2"/>
                </a:solidFill>
                <a:latin typeface="+mn-lt"/>
                <a:cs typeface="Calibri" panose="020F0502020204030204" pitchFamily="34" charset="0"/>
              </a:rPr>
              <a:t> dia #2</a:t>
            </a:r>
          </a:p>
        </p:txBody>
      </p:sp>
      <p:sp>
        <p:nvSpPr>
          <p:cNvPr id="17" name="Tekstvak 16">
            <a:extLst>
              <a:ext uri="{FF2B5EF4-FFF2-40B4-BE49-F238E27FC236}">
                <a16:creationId xmlns:a16="http://schemas.microsoft.com/office/drawing/2014/main" id="{6EA05146-5B7A-4077-8B65-53AAD784B717}"/>
              </a:ext>
            </a:extLst>
          </p:cNvPr>
          <p:cNvSpPr txBox="1"/>
          <p:nvPr userDrawn="1"/>
        </p:nvSpPr>
        <p:spPr>
          <a:xfrm>
            <a:off x="2792819" y="5484012"/>
            <a:ext cx="6606362" cy="916903"/>
          </a:xfrm>
          <a:prstGeom prst="rect">
            <a:avLst/>
          </a:prstGeom>
          <a:noFill/>
        </p:spPr>
        <p:txBody>
          <a:bodyPr wrap="square" lIns="0" tIns="0" rIns="0" bIns="0" rtlCol="0">
            <a:noAutofit/>
          </a:bodyPr>
          <a:lstStyle/>
          <a:p>
            <a:pPr algn="ctr"/>
            <a:r>
              <a:rPr lang="nl-NL" sz="1000" dirty="0">
                <a:solidFill>
                  <a:schemeClr val="bg1"/>
                </a:solidFill>
              </a:rPr>
              <a:t>© </a:t>
            </a:r>
            <a:fld id="{B49BE6BA-4099-48A6-8476-20552574E95E}" type="datetime4">
              <a:rPr kumimoji="0" lang="nl-NL" sz="1000" b="0" i="0" u="none" strike="noStrike" kern="1200" cap="none" spc="0" normalizeH="0" noProof="0" smtClean="0">
                <a:ln>
                  <a:noFill/>
                </a:ln>
                <a:solidFill>
                  <a:schemeClr val="bg1"/>
                </a:solidFill>
                <a:effectLst/>
                <a:uLnTx/>
                <a:uFillTx/>
                <a:latin typeface="Arial" pitchFamily="34" charset="0"/>
                <a:cs typeface="Arial" pitchFamily="34" charset="0"/>
              </a:rPr>
              <a:pPr algn="ctr"/>
              <a:t>28 januari 2022</a:t>
            </a:fld>
            <a:r>
              <a:rPr kumimoji="0" lang="en-GB" sz="1000" b="0" i="0" u="none" strike="noStrike" kern="1200" cap="none" spc="0" normalizeH="0" dirty="0">
                <a:ln>
                  <a:noFill/>
                </a:ln>
                <a:solidFill>
                  <a:schemeClr val="bg1"/>
                </a:solidFill>
                <a:effectLst/>
                <a:uLnTx/>
                <a:uFillTx/>
                <a:latin typeface="Arial" pitchFamily="34" charset="0"/>
                <a:cs typeface="Arial" pitchFamily="34" charset="0"/>
              </a:rPr>
              <a:t>, </a:t>
            </a:r>
            <a:r>
              <a:rPr lang="nl-NL" sz="1000" dirty="0">
                <a:solidFill>
                  <a:schemeClr val="bg1"/>
                </a:solidFill>
              </a:rPr>
              <a:t>USP Marketing Consultancy B.V.</a:t>
            </a:r>
          </a:p>
          <a:p>
            <a:pPr algn="ctr"/>
            <a:endParaRPr lang="nl-NL" sz="1000" dirty="0">
              <a:solidFill>
                <a:schemeClr val="bg1"/>
              </a:solidFill>
            </a:endParaRPr>
          </a:p>
          <a:p>
            <a:pPr algn="ctr"/>
            <a:r>
              <a:rPr lang="nl-NL" sz="1000" dirty="0">
                <a:solidFill>
                  <a:schemeClr val="bg1"/>
                </a:solidFill>
              </a:rPr>
              <a:t>De in deze uitgave vermelde gegevens zijn strikt vertrouwelijk en alle hierop betrekking hebbende auteursrechten,</a:t>
            </a:r>
            <a:br>
              <a:rPr lang="nl-NL" sz="1000" dirty="0">
                <a:solidFill>
                  <a:schemeClr val="bg1"/>
                </a:solidFill>
              </a:rPr>
            </a:br>
            <a:r>
              <a:rPr lang="nl-NL" sz="1000" dirty="0">
                <a:solidFill>
                  <a:schemeClr val="bg1"/>
                </a:solidFill>
              </a:rPr>
              <a:t>databankrechten en overige (intellectuele) eigendomsrechten worden uitdrukkelijk voorbehouden.</a:t>
            </a:r>
            <a:br>
              <a:rPr lang="nl-NL" sz="1000" dirty="0">
                <a:solidFill>
                  <a:schemeClr val="bg1"/>
                </a:solidFill>
              </a:rPr>
            </a:br>
            <a:r>
              <a:rPr lang="nl-NL" sz="1000" dirty="0">
                <a:solidFill>
                  <a:schemeClr val="bg1"/>
                </a:solidFill>
              </a:rPr>
              <a:t>Niets uit deze uitgave mag zonder voorafgaande schriftelijke toestemming van USP Marketing Consultancy B.V.</a:t>
            </a:r>
            <a:br>
              <a:rPr lang="nl-NL" sz="1000" dirty="0">
                <a:solidFill>
                  <a:schemeClr val="bg1"/>
                </a:solidFill>
              </a:rPr>
            </a:br>
            <a:r>
              <a:rPr lang="nl-NL" sz="1000" dirty="0">
                <a:solidFill>
                  <a:schemeClr val="bg1"/>
                </a:solidFill>
              </a:rPr>
              <a:t>verveelvoudigd en/of openbaar gemaakt worden.</a:t>
            </a:r>
          </a:p>
        </p:txBody>
      </p:sp>
      <p:sp>
        <p:nvSpPr>
          <p:cNvPr id="31" name="Freeform 5">
            <a:extLst>
              <a:ext uri="{FF2B5EF4-FFF2-40B4-BE49-F238E27FC236}">
                <a16:creationId xmlns:a16="http://schemas.microsoft.com/office/drawing/2014/main" id="{C2BFD575-832F-41C5-9739-BE4FBD1695CB}"/>
              </a:ext>
            </a:extLst>
          </p:cNvPr>
          <p:cNvSpPr>
            <a:spLocks/>
          </p:cNvSpPr>
          <p:nvPr userDrawn="1"/>
        </p:nvSpPr>
        <p:spPr bwMode="auto">
          <a:xfrm>
            <a:off x="1998663" y="1969055"/>
            <a:ext cx="884238" cy="1519238"/>
          </a:xfrm>
          <a:custGeom>
            <a:avLst/>
            <a:gdLst>
              <a:gd name="T0" fmla="*/ 38 w 266"/>
              <a:gd name="T1" fmla="*/ 0 h 454"/>
              <a:gd name="T2" fmla="*/ 38 w 266"/>
              <a:gd name="T3" fmla="*/ 297 h 454"/>
              <a:gd name="T4" fmla="*/ 46 w 266"/>
              <a:gd name="T5" fmla="*/ 345 h 454"/>
              <a:gd name="T6" fmla="*/ 67 w 266"/>
              <a:gd name="T7" fmla="*/ 382 h 454"/>
              <a:gd name="T8" fmla="*/ 96 w 266"/>
              <a:gd name="T9" fmla="*/ 405 h 454"/>
              <a:gd name="T10" fmla="*/ 129 w 266"/>
              <a:gd name="T11" fmla="*/ 412 h 454"/>
              <a:gd name="T12" fmla="*/ 164 w 266"/>
              <a:gd name="T13" fmla="*/ 405 h 454"/>
              <a:gd name="T14" fmla="*/ 196 w 266"/>
              <a:gd name="T15" fmla="*/ 384 h 454"/>
              <a:gd name="T16" fmla="*/ 218 w 266"/>
              <a:gd name="T17" fmla="*/ 348 h 454"/>
              <a:gd name="T18" fmla="*/ 227 w 266"/>
              <a:gd name="T19" fmla="*/ 298 h 454"/>
              <a:gd name="T20" fmla="*/ 227 w 266"/>
              <a:gd name="T21" fmla="*/ 0 h 454"/>
              <a:gd name="T22" fmla="*/ 266 w 266"/>
              <a:gd name="T23" fmla="*/ 0 h 454"/>
              <a:gd name="T24" fmla="*/ 266 w 266"/>
              <a:gd name="T25" fmla="*/ 295 h 454"/>
              <a:gd name="T26" fmla="*/ 254 w 266"/>
              <a:gd name="T27" fmla="*/ 363 h 454"/>
              <a:gd name="T28" fmla="*/ 222 w 266"/>
              <a:gd name="T29" fmla="*/ 413 h 454"/>
              <a:gd name="T30" fmla="*/ 178 w 266"/>
              <a:gd name="T31" fmla="*/ 444 h 454"/>
              <a:gd name="T32" fmla="*/ 130 w 266"/>
              <a:gd name="T33" fmla="*/ 454 h 454"/>
              <a:gd name="T34" fmla="*/ 83 w 266"/>
              <a:gd name="T35" fmla="*/ 444 h 454"/>
              <a:gd name="T36" fmla="*/ 42 w 266"/>
              <a:gd name="T37" fmla="*/ 414 h 454"/>
              <a:gd name="T38" fmla="*/ 11 w 266"/>
              <a:gd name="T39" fmla="*/ 363 h 454"/>
              <a:gd name="T40" fmla="*/ 0 w 266"/>
              <a:gd name="T41" fmla="*/ 294 h 454"/>
              <a:gd name="T42" fmla="*/ 0 w 266"/>
              <a:gd name="T43" fmla="*/ 0 h 454"/>
              <a:gd name="T44" fmla="*/ 38 w 266"/>
              <a:gd name="T4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6" h="454">
                <a:moveTo>
                  <a:pt x="38" y="0"/>
                </a:moveTo>
                <a:cubicBezTo>
                  <a:pt x="38" y="297"/>
                  <a:pt x="38" y="297"/>
                  <a:pt x="38" y="297"/>
                </a:cubicBezTo>
                <a:cubicBezTo>
                  <a:pt x="38" y="315"/>
                  <a:pt x="41" y="331"/>
                  <a:pt x="46" y="345"/>
                </a:cubicBezTo>
                <a:cubicBezTo>
                  <a:pt x="51" y="360"/>
                  <a:pt x="58" y="372"/>
                  <a:pt x="67" y="382"/>
                </a:cubicBezTo>
                <a:cubicBezTo>
                  <a:pt x="76" y="392"/>
                  <a:pt x="85" y="399"/>
                  <a:pt x="96" y="405"/>
                </a:cubicBezTo>
                <a:cubicBezTo>
                  <a:pt x="107" y="410"/>
                  <a:pt x="118" y="412"/>
                  <a:pt x="129" y="412"/>
                </a:cubicBezTo>
                <a:cubicBezTo>
                  <a:pt x="141" y="412"/>
                  <a:pt x="153" y="410"/>
                  <a:pt x="164" y="405"/>
                </a:cubicBezTo>
                <a:cubicBezTo>
                  <a:pt x="176" y="400"/>
                  <a:pt x="187" y="393"/>
                  <a:pt x="196" y="384"/>
                </a:cubicBezTo>
                <a:cubicBezTo>
                  <a:pt x="205" y="374"/>
                  <a:pt x="213" y="362"/>
                  <a:pt x="218" y="348"/>
                </a:cubicBezTo>
                <a:cubicBezTo>
                  <a:pt x="224" y="334"/>
                  <a:pt x="227" y="317"/>
                  <a:pt x="227" y="298"/>
                </a:cubicBezTo>
                <a:cubicBezTo>
                  <a:pt x="227" y="0"/>
                  <a:pt x="227" y="0"/>
                  <a:pt x="227" y="0"/>
                </a:cubicBezTo>
                <a:cubicBezTo>
                  <a:pt x="266" y="0"/>
                  <a:pt x="266" y="0"/>
                  <a:pt x="266" y="0"/>
                </a:cubicBezTo>
                <a:cubicBezTo>
                  <a:pt x="266" y="295"/>
                  <a:pt x="266" y="295"/>
                  <a:pt x="266" y="295"/>
                </a:cubicBezTo>
                <a:cubicBezTo>
                  <a:pt x="266" y="321"/>
                  <a:pt x="262" y="344"/>
                  <a:pt x="254" y="363"/>
                </a:cubicBezTo>
                <a:cubicBezTo>
                  <a:pt x="245" y="383"/>
                  <a:pt x="235" y="400"/>
                  <a:pt x="222" y="413"/>
                </a:cubicBezTo>
                <a:cubicBezTo>
                  <a:pt x="209" y="427"/>
                  <a:pt x="194" y="437"/>
                  <a:pt x="178" y="444"/>
                </a:cubicBezTo>
                <a:cubicBezTo>
                  <a:pt x="162" y="451"/>
                  <a:pt x="146" y="454"/>
                  <a:pt x="130" y="454"/>
                </a:cubicBezTo>
                <a:cubicBezTo>
                  <a:pt x="114" y="454"/>
                  <a:pt x="99" y="451"/>
                  <a:pt x="83" y="444"/>
                </a:cubicBezTo>
                <a:cubicBezTo>
                  <a:pt x="68" y="437"/>
                  <a:pt x="54" y="427"/>
                  <a:pt x="42" y="414"/>
                </a:cubicBezTo>
                <a:cubicBezTo>
                  <a:pt x="29" y="400"/>
                  <a:pt x="19" y="383"/>
                  <a:pt x="11" y="363"/>
                </a:cubicBezTo>
                <a:cubicBezTo>
                  <a:pt x="3" y="343"/>
                  <a:pt x="0" y="320"/>
                  <a:pt x="0" y="294"/>
                </a:cubicBezTo>
                <a:cubicBezTo>
                  <a:pt x="0" y="0"/>
                  <a:pt x="0" y="0"/>
                  <a:pt x="0" y="0"/>
                </a:cubicBezTo>
                <a:lnTo>
                  <a:pt x="3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32" name="Freeform 6">
            <a:extLst>
              <a:ext uri="{FF2B5EF4-FFF2-40B4-BE49-F238E27FC236}">
                <a16:creationId xmlns:a16="http://schemas.microsoft.com/office/drawing/2014/main" id="{D148CC2C-9EDA-4E3F-9784-D6EBEFF7BBD8}"/>
              </a:ext>
            </a:extLst>
          </p:cNvPr>
          <p:cNvSpPr>
            <a:spLocks/>
          </p:cNvSpPr>
          <p:nvPr userDrawn="1"/>
        </p:nvSpPr>
        <p:spPr bwMode="auto">
          <a:xfrm>
            <a:off x="3019426" y="1929367"/>
            <a:ext cx="876300" cy="1558925"/>
          </a:xfrm>
          <a:custGeom>
            <a:avLst/>
            <a:gdLst>
              <a:gd name="T0" fmla="*/ 40 w 264"/>
              <a:gd name="T1" fmla="*/ 315 h 466"/>
              <a:gd name="T2" fmla="*/ 49 w 264"/>
              <a:gd name="T3" fmla="*/ 359 h 466"/>
              <a:gd name="T4" fmla="*/ 68 w 264"/>
              <a:gd name="T5" fmla="*/ 393 h 466"/>
              <a:gd name="T6" fmla="*/ 98 w 264"/>
              <a:gd name="T7" fmla="*/ 416 h 466"/>
              <a:gd name="T8" fmla="*/ 135 w 264"/>
              <a:gd name="T9" fmla="*/ 424 h 466"/>
              <a:gd name="T10" fmla="*/ 169 w 264"/>
              <a:gd name="T11" fmla="*/ 419 h 466"/>
              <a:gd name="T12" fmla="*/ 198 w 264"/>
              <a:gd name="T13" fmla="*/ 404 h 466"/>
              <a:gd name="T14" fmla="*/ 218 w 264"/>
              <a:gd name="T15" fmla="*/ 376 h 466"/>
              <a:gd name="T16" fmla="*/ 225 w 264"/>
              <a:gd name="T17" fmla="*/ 335 h 466"/>
              <a:gd name="T18" fmla="*/ 217 w 264"/>
              <a:gd name="T19" fmla="*/ 302 h 466"/>
              <a:gd name="T20" fmla="*/ 196 w 264"/>
              <a:gd name="T21" fmla="*/ 278 h 466"/>
              <a:gd name="T22" fmla="*/ 166 w 264"/>
              <a:gd name="T23" fmla="*/ 261 h 466"/>
              <a:gd name="T24" fmla="*/ 132 w 264"/>
              <a:gd name="T25" fmla="*/ 247 h 466"/>
              <a:gd name="T26" fmla="*/ 89 w 264"/>
              <a:gd name="T27" fmla="*/ 230 h 466"/>
              <a:gd name="T28" fmla="*/ 50 w 264"/>
              <a:gd name="T29" fmla="*/ 205 h 466"/>
              <a:gd name="T30" fmla="*/ 22 w 264"/>
              <a:gd name="T31" fmla="*/ 168 h 466"/>
              <a:gd name="T32" fmla="*/ 11 w 264"/>
              <a:gd name="T33" fmla="*/ 113 h 466"/>
              <a:gd name="T34" fmla="*/ 20 w 264"/>
              <a:gd name="T35" fmla="*/ 64 h 466"/>
              <a:gd name="T36" fmla="*/ 44 w 264"/>
              <a:gd name="T37" fmla="*/ 29 h 466"/>
              <a:gd name="T38" fmla="*/ 82 w 264"/>
              <a:gd name="T39" fmla="*/ 7 h 466"/>
              <a:gd name="T40" fmla="*/ 130 w 264"/>
              <a:gd name="T41" fmla="*/ 0 h 466"/>
              <a:gd name="T42" fmla="*/ 188 w 264"/>
              <a:gd name="T43" fmla="*/ 12 h 466"/>
              <a:gd name="T44" fmla="*/ 226 w 264"/>
              <a:gd name="T45" fmla="*/ 44 h 466"/>
              <a:gd name="T46" fmla="*/ 246 w 264"/>
              <a:gd name="T47" fmla="*/ 86 h 466"/>
              <a:gd name="T48" fmla="*/ 253 w 264"/>
              <a:gd name="T49" fmla="*/ 131 h 466"/>
              <a:gd name="T50" fmla="*/ 214 w 264"/>
              <a:gd name="T51" fmla="*/ 131 h 466"/>
              <a:gd name="T52" fmla="*/ 206 w 264"/>
              <a:gd name="T53" fmla="*/ 92 h 466"/>
              <a:gd name="T54" fmla="*/ 187 w 264"/>
              <a:gd name="T55" fmla="*/ 64 h 466"/>
              <a:gd name="T56" fmla="*/ 161 w 264"/>
              <a:gd name="T57" fmla="*/ 47 h 466"/>
              <a:gd name="T58" fmla="*/ 130 w 264"/>
              <a:gd name="T59" fmla="*/ 41 h 466"/>
              <a:gd name="T60" fmla="*/ 100 w 264"/>
              <a:gd name="T61" fmla="*/ 45 h 466"/>
              <a:gd name="T62" fmla="*/ 74 w 264"/>
              <a:gd name="T63" fmla="*/ 57 h 466"/>
              <a:gd name="T64" fmla="*/ 56 w 264"/>
              <a:gd name="T65" fmla="*/ 79 h 466"/>
              <a:gd name="T66" fmla="*/ 49 w 264"/>
              <a:gd name="T67" fmla="*/ 113 h 466"/>
              <a:gd name="T68" fmla="*/ 57 w 264"/>
              <a:gd name="T69" fmla="*/ 147 h 466"/>
              <a:gd name="T70" fmla="*/ 78 w 264"/>
              <a:gd name="T71" fmla="*/ 171 h 466"/>
              <a:gd name="T72" fmla="*/ 109 w 264"/>
              <a:gd name="T73" fmla="*/ 189 h 466"/>
              <a:gd name="T74" fmla="*/ 144 w 264"/>
              <a:gd name="T75" fmla="*/ 203 h 466"/>
              <a:gd name="T76" fmla="*/ 187 w 264"/>
              <a:gd name="T77" fmla="*/ 221 h 466"/>
              <a:gd name="T78" fmla="*/ 226 w 264"/>
              <a:gd name="T79" fmla="*/ 245 h 466"/>
              <a:gd name="T80" fmla="*/ 253 w 264"/>
              <a:gd name="T81" fmla="*/ 281 h 466"/>
              <a:gd name="T82" fmla="*/ 264 w 264"/>
              <a:gd name="T83" fmla="*/ 335 h 466"/>
              <a:gd name="T84" fmla="*/ 254 w 264"/>
              <a:gd name="T85" fmla="*/ 392 h 466"/>
              <a:gd name="T86" fmla="*/ 227 w 264"/>
              <a:gd name="T87" fmla="*/ 433 h 466"/>
              <a:gd name="T88" fmla="*/ 186 w 264"/>
              <a:gd name="T89" fmla="*/ 458 h 466"/>
              <a:gd name="T90" fmla="*/ 135 w 264"/>
              <a:gd name="T91" fmla="*/ 466 h 466"/>
              <a:gd name="T92" fmla="*/ 85 w 264"/>
              <a:gd name="T93" fmla="*/ 456 h 466"/>
              <a:gd name="T94" fmla="*/ 43 w 264"/>
              <a:gd name="T95" fmla="*/ 426 h 466"/>
              <a:gd name="T96" fmla="*/ 13 w 264"/>
              <a:gd name="T97" fmla="*/ 378 h 466"/>
              <a:gd name="T98" fmla="*/ 0 w 264"/>
              <a:gd name="T99" fmla="*/ 315 h 466"/>
              <a:gd name="T100" fmla="*/ 40 w 264"/>
              <a:gd name="T101" fmla="*/ 315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4" h="466">
                <a:moveTo>
                  <a:pt x="40" y="315"/>
                </a:moveTo>
                <a:cubicBezTo>
                  <a:pt x="41" y="331"/>
                  <a:pt x="44" y="346"/>
                  <a:pt x="49" y="359"/>
                </a:cubicBezTo>
                <a:cubicBezTo>
                  <a:pt x="54" y="372"/>
                  <a:pt x="60" y="384"/>
                  <a:pt x="68" y="393"/>
                </a:cubicBezTo>
                <a:cubicBezTo>
                  <a:pt x="77" y="403"/>
                  <a:pt x="86" y="410"/>
                  <a:pt x="98" y="416"/>
                </a:cubicBezTo>
                <a:cubicBezTo>
                  <a:pt x="109" y="421"/>
                  <a:pt x="121" y="424"/>
                  <a:pt x="135" y="424"/>
                </a:cubicBezTo>
                <a:cubicBezTo>
                  <a:pt x="147" y="424"/>
                  <a:pt x="158" y="422"/>
                  <a:pt x="169" y="419"/>
                </a:cubicBezTo>
                <a:cubicBezTo>
                  <a:pt x="180" y="416"/>
                  <a:pt x="189" y="411"/>
                  <a:pt x="198" y="404"/>
                </a:cubicBezTo>
                <a:cubicBezTo>
                  <a:pt x="206" y="397"/>
                  <a:pt x="213" y="388"/>
                  <a:pt x="218" y="376"/>
                </a:cubicBezTo>
                <a:cubicBezTo>
                  <a:pt x="223" y="365"/>
                  <a:pt x="225" y="351"/>
                  <a:pt x="225" y="335"/>
                </a:cubicBezTo>
                <a:cubicBezTo>
                  <a:pt x="225" y="322"/>
                  <a:pt x="223" y="311"/>
                  <a:pt x="217" y="302"/>
                </a:cubicBezTo>
                <a:cubicBezTo>
                  <a:pt x="212" y="292"/>
                  <a:pt x="205" y="284"/>
                  <a:pt x="196" y="278"/>
                </a:cubicBezTo>
                <a:cubicBezTo>
                  <a:pt x="187" y="271"/>
                  <a:pt x="177" y="266"/>
                  <a:pt x="166" y="261"/>
                </a:cubicBezTo>
                <a:cubicBezTo>
                  <a:pt x="155" y="256"/>
                  <a:pt x="144" y="251"/>
                  <a:pt x="132" y="247"/>
                </a:cubicBezTo>
                <a:cubicBezTo>
                  <a:pt x="118" y="242"/>
                  <a:pt x="103" y="236"/>
                  <a:pt x="89" y="230"/>
                </a:cubicBezTo>
                <a:cubicBezTo>
                  <a:pt x="74" y="223"/>
                  <a:pt x="61" y="215"/>
                  <a:pt x="50" y="205"/>
                </a:cubicBezTo>
                <a:cubicBezTo>
                  <a:pt x="38" y="195"/>
                  <a:pt x="29" y="183"/>
                  <a:pt x="22" y="168"/>
                </a:cubicBezTo>
                <a:cubicBezTo>
                  <a:pt x="14" y="153"/>
                  <a:pt x="11" y="135"/>
                  <a:pt x="11" y="113"/>
                </a:cubicBezTo>
                <a:cubicBezTo>
                  <a:pt x="11" y="94"/>
                  <a:pt x="14" y="78"/>
                  <a:pt x="20" y="64"/>
                </a:cubicBezTo>
                <a:cubicBezTo>
                  <a:pt x="25" y="50"/>
                  <a:pt x="34" y="38"/>
                  <a:pt x="44" y="29"/>
                </a:cubicBezTo>
                <a:cubicBezTo>
                  <a:pt x="55" y="19"/>
                  <a:pt x="67" y="12"/>
                  <a:pt x="82" y="7"/>
                </a:cubicBezTo>
                <a:cubicBezTo>
                  <a:pt x="97" y="2"/>
                  <a:pt x="113" y="0"/>
                  <a:pt x="130" y="0"/>
                </a:cubicBezTo>
                <a:cubicBezTo>
                  <a:pt x="154" y="0"/>
                  <a:pt x="173" y="4"/>
                  <a:pt x="188" y="12"/>
                </a:cubicBezTo>
                <a:cubicBezTo>
                  <a:pt x="204" y="20"/>
                  <a:pt x="216" y="31"/>
                  <a:pt x="226" y="44"/>
                </a:cubicBezTo>
                <a:cubicBezTo>
                  <a:pt x="235" y="57"/>
                  <a:pt x="242" y="71"/>
                  <a:pt x="246" y="86"/>
                </a:cubicBezTo>
                <a:cubicBezTo>
                  <a:pt x="250" y="102"/>
                  <a:pt x="253" y="117"/>
                  <a:pt x="253" y="131"/>
                </a:cubicBezTo>
                <a:cubicBezTo>
                  <a:pt x="214" y="131"/>
                  <a:pt x="214" y="131"/>
                  <a:pt x="214" y="131"/>
                </a:cubicBezTo>
                <a:cubicBezTo>
                  <a:pt x="213" y="116"/>
                  <a:pt x="210" y="103"/>
                  <a:pt x="206" y="92"/>
                </a:cubicBezTo>
                <a:cubicBezTo>
                  <a:pt x="201" y="81"/>
                  <a:pt x="195" y="72"/>
                  <a:pt x="187" y="64"/>
                </a:cubicBezTo>
                <a:cubicBezTo>
                  <a:pt x="180" y="57"/>
                  <a:pt x="171" y="51"/>
                  <a:pt x="161" y="47"/>
                </a:cubicBezTo>
                <a:cubicBezTo>
                  <a:pt x="152" y="43"/>
                  <a:pt x="141" y="41"/>
                  <a:pt x="130" y="41"/>
                </a:cubicBezTo>
                <a:cubicBezTo>
                  <a:pt x="120" y="41"/>
                  <a:pt x="110" y="43"/>
                  <a:pt x="100" y="45"/>
                </a:cubicBezTo>
                <a:cubicBezTo>
                  <a:pt x="91" y="47"/>
                  <a:pt x="82" y="52"/>
                  <a:pt x="74" y="57"/>
                </a:cubicBezTo>
                <a:cubicBezTo>
                  <a:pt x="67" y="63"/>
                  <a:pt x="61" y="70"/>
                  <a:pt x="56" y="79"/>
                </a:cubicBezTo>
                <a:cubicBezTo>
                  <a:pt x="51" y="88"/>
                  <a:pt x="49" y="99"/>
                  <a:pt x="49" y="113"/>
                </a:cubicBezTo>
                <a:cubicBezTo>
                  <a:pt x="49" y="126"/>
                  <a:pt x="52" y="137"/>
                  <a:pt x="57" y="147"/>
                </a:cubicBezTo>
                <a:cubicBezTo>
                  <a:pt x="62" y="156"/>
                  <a:pt x="69" y="164"/>
                  <a:pt x="78" y="171"/>
                </a:cubicBezTo>
                <a:cubicBezTo>
                  <a:pt x="87" y="178"/>
                  <a:pt x="97" y="184"/>
                  <a:pt x="109" y="189"/>
                </a:cubicBezTo>
                <a:cubicBezTo>
                  <a:pt x="120" y="194"/>
                  <a:pt x="132" y="199"/>
                  <a:pt x="144" y="203"/>
                </a:cubicBezTo>
                <a:cubicBezTo>
                  <a:pt x="159" y="209"/>
                  <a:pt x="173" y="215"/>
                  <a:pt x="187" y="221"/>
                </a:cubicBezTo>
                <a:cubicBezTo>
                  <a:pt x="202" y="227"/>
                  <a:pt x="214" y="235"/>
                  <a:pt x="226" y="245"/>
                </a:cubicBezTo>
                <a:cubicBezTo>
                  <a:pt x="237" y="255"/>
                  <a:pt x="246" y="267"/>
                  <a:pt x="253" y="281"/>
                </a:cubicBezTo>
                <a:cubicBezTo>
                  <a:pt x="260" y="296"/>
                  <a:pt x="264" y="314"/>
                  <a:pt x="264" y="335"/>
                </a:cubicBezTo>
                <a:cubicBezTo>
                  <a:pt x="264" y="357"/>
                  <a:pt x="261" y="376"/>
                  <a:pt x="254" y="392"/>
                </a:cubicBezTo>
                <a:cubicBezTo>
                  <a:pt x="248" y="408"/>
                  <a:pt x="239" y="422"/>
                  <a:pt x="227" y="433"/>
                </a:cubicBezTo>
                <a:cubicBezTo>
                  <a:pt x="216" y="444"/>
                  <a:pt x="202" y="452"/>
                  <a:pt x="186" y="458"/>
                </a:cubicBezTo>
                <a:cubicBezTo>
                  <a:pt x="170" y="463"/>
                  <a:pt x="153" y="466"/>
                  <a:pt x="135" y="466"/>
                </a:cubicBezTo>
                <a:cubicBezTo>
                  <a:pt x="118" y="466"/>
                  <a:pt x="101" y="463"/>
                  <a:pt x="85" y="456"/>
                </a:cubicBezTo>
                <a:cubicBezTo>
                  <a:pt x="69" y="449"/>
                  <a:pt x="55" y="439"/>
                  <a:pt x="43" y="426"/>
                </a:cubicBezTo>
                <a:cubicBezTo>
                  <a:pt x="30" y="413"/>
                  <a:pt x="20" y="397"/>
                  <a:pt x="13" y="378"/>
                </a:cubicBezTo>
                <a:cubicBezTo>
                  <a:pt x="5" y="359"/>
                  <a:pt x="1" y="339"/>
                  <a:pt x="0" y="315"/>
                </a:cubicBezTo>
                <a:lnTo>
                  <a:pt x="40" y="3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33" name="Freeform 7">
            <a:extLst>
              <a:ext uri="{FF2B5EF4-FFF2-40B4-BE49-F238E27FC236}">
                <a16:creationId xmlns:a16="http://schemas.microsoft.com/office/drawing/2014/main" id="{74661AAB-EFFD-413A-9CDB-7866A64B8248}"/>
              </a:ext>
            </a:extLst>
          </p:cNvPr>
          <p:cNvSpPr>
            <a:spLocks noEditPoints="1"/>
          </p:cNvSpPr>
          <p:nvPr userDrawn="1"/>
        </p:nvSpPr>
        <p:spPr bwMode="auto">
          <a:xfrm>
            <a:off x="4068763" y="1969055"/>
            <a:ext cx="811213" cy="1476375"/>
          </a:xfrm>
          <a:custGeom>
            <a:avLst/>
            <a:gdLst>
              <a:gd name="T0" fmla="*/ 38 w 244"/>
              <a:gd name="T1" fmla="*/ 210 h 441"/>
              <a:gd name="T2" fmla="*/ 136 w 244"/>
              <a:gd name="T3" fmla="*/ 210 h 441"/>
              <a:gd name="T4" fmla="*/ 162 w 244"/>
              <a:gd name="T5" fmla="*/ 204 h 441"/>
              <a:gd name="T6" fmla="*/ 185 w 244"/>
              <a:gd name="T7" fmla="*/ 185 h 441"/>
              <a:gd name="T8" fmla="*/ 200 w 244"/>
              <a:gd name="T9" fmla="*/ 158 h 441"/>
              <a:gd name="T10" fmla="*/ 205 w 244"/>
              <a:gd name="T11" fmla="*/ 125 h 441"/>
              <a:gd name="T12" fmla="*/ 200 w 244"/>
              <a:gd name="T13" fmla="*/ 92 h 441"/>
              <a:gd name="T14" fmla="*/ 185 w 244"/>
              <a:gd name="T15" fmla="*/ 66 h 441"/>
              <a:gd name="T16" fmla="*/ 163 w 244"/>
              <a:gd name="T17" fmla="*/ 49 h 441"/>
              <a:gd name="T18" fmla="*/ 136 w 244"/>
              <a:gd name="T19" fmla="*/ 43 h 441"/>
              <a:gd name="T20" fmla="*/ 38 w 244"/>
              <a:gd name="T21" fmla="*/ 43 h 441"/>
              <a:gd name="T22" fmla="*/ 38 w 244"/>
              <a:gd name="T23" fmla="*/ 210 h 441"/>
              <a:gd name="T24" fmla="*/ 0 w 244"/>
              <a:gd name="T25" fmla="*/ 0 h 441"/>
              <a:gd name="T26" fmla="*/ 136 w 244"/>
              <a:gd name="T27" fmla="*/ 0 h 441"/>
              <a:gd name="T28" fmla="*/ 182 w 244"/>
              <a:gd name="T29" fmla="*/ 11 h 441"/>
              <a:gd name="T30" fmla="*/ 216 w 244"/>
              <a:gd name="T31" fmla="*/ 40 h 441"/>
              <a:gd name="T32" fmla="*/ 237 w 244"/>
              <a:gd name="T33" fmla="*/ 80 h 441"/>
              <a:gd name="T34" fmla="*/ 244 w 244"/>
              <a:gd name="T35" fmla="*/ 125 h 441"/>
              <a:gd name="T36" fmla="*/ 237 w 244"/>
              <a:gd name="T37" fmla="*/ 172 h 441"/>
              <a:gd name="T38" fmla="*/ 216 w 244"/>
              <a:gd name="T39" fmla="*/ 213 h 441"/>
              <a:gd name="T40" fmla="*/ 182 w 244"/>
              <a:gd name="T41" fmla="*/ 241 h 441"/>
              <a:gd name="T42" fmla="*/ 136 w 244"/>
              <a:gd name="T43" fmla="*/ 252 h 441"/>
              <a:gd name="T44" fmla="*/ 38 w 244"/>
              <a:gd name="T45" fmla="*/ 252 h 441"/>
              <a:gd name="T46" fmla="*/ 38 w 244"/>
              <a:gd name="T47" fmla="*/ 441 h 441"/>
              <a:gd name="T48" fmla="*/ 0 w 244"/>
              <a:gd name="T49" fmla="*/ 441 h 441"/>
              <a:gd name="T50" fmla="*/ 0 w 244"/>
              <a:gd name="T51"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441">
                <a:moveTo>
                  <a:pt x="38" y="210"/>
                </a:moveTo>
                <a:cubicBezTo>
                  <a:pt x="136" y="210"/>
                  <a:pt x="136" y="210"/>
                  <a:pt x="136" y="210"/>
                </a:cubicBezTo>
                <a:cubicBezTo>
                  <a:pt x="145" y="210"/>
                  <a:pt x="154" y="208"/>
                  <a:pt x="162" y="204"/>
                </a:cubicBezTo>
                <a:cubicBezTo>
                  <a:pt x="171" y="199"/>
                  <a:pt x="178" y="193"/>
                  <a:pt x="185" y="185"/>
                </a:cubicBezTo>
                <a:cubicBezTo>
                  <a:pt x="191" y="178"/>
                  <a:pt x="196" y="169"/>
                  <a:pt x="200" y="158"/>
                </a:cubicBezTo>
                <a:cubicBezTo>
                  <a:pt x="204" y="148"/>
                  <a:pt x="205" y="137"/>
                  <a:pt x="205" y="125"/>
                </a:cubicBezTo>
                <a:cubicBezTo>
                  <a:pt x="205" y="113"/>
                  <a:pt x="204" y="102"/>
                  <a:pt x="200" y="92"/>
                </a:cubicBezTo>
                <a:cubicBezTo>
                  <a:pt x="196" y="82"/>
                  <a:pt x="192" y="73"/>
                  <a:pt x="185" y="66"/>
                </a:cubicBezTo>
                <a:cubicBezTo>
                  <a:pt x="179" y="59"/>
                  <a:pt x="172" y="53"/>
                  <a:pt x="163" y="49"/>
                </a:cubicBezTo>
                <a:cubicBezTo>
                  <a:pt x="155" y="45"/>
                  <a:pt x="146" y="43"/>
                  <a:pt x="136" y="43"/>
                </a:cubicBezTo>
                <a:cubicBezTo>
                  <a:pt x="38" y="43"/>
                  <a:pt x="38" y="43"/>
                  <a:pt x="38" y="43"/>
                </a:cubicBezTo>
                <a:lnTo>
                  <a:pt x="38" y="210"/>
                </a:lnTo>
                <a:close/>
                <a:moveTo>
                  <a:pt x="0" y="0"/>
                </a:moveTo>
                <a:cubicBezTo>
                  <a:pt x="136" y="0"/>
                  <a:pt x="136" y="0"/>
                  <a:pt x="136" y="0"/>
                </a:cubicBezTo>
                <a:cubicBezTo>
                  <a:pt x="153" y="0"/>
                  <a:pt x="168" y="3"/>
                  <a:pt x="182" y="11"/>
                </a:cubicBezTo>
                <a:cubicBezTo>
                  <a:pt x="195" y="19"/>
                  <a:pt x="207" y="28"/>
                  <a:pt x="216" y="40"/>
                </a:cubicBezTo>
                <a:cubicBezTo>
                  <a:pt x="225" y="52"/>
                  <a:pt x="232" y="66"/>
                  <a:pt x="237" y="80"/>
                </a:cubicBezTo>
                <a:cubicBezTo>
                  <a:pt x="242" y="95"/>
                  <a:pt x="244" y="110"/>
                  <a:pt x="244" y="125"/>
                </a:cubicBezTo>
                <a:cubicBezTo>
                  <a:pt x="244" y="142"/>
                  <a:pt x="242" y="157"/>
                  <a:pt x="237" y="172"/>
                </a:cubicBezTo>
                <a:cubicBezTo>
                  <a:pt x="232" y="188"/>
                  <a:pt x="225" y="201"/>
                  <a:pt x="216" y="213"/>
                </a:cubicBezTo>
                <a:cubicBezTo>
                  <a:pt x="207" y="225"/>
                  <a:pt x="195" y="234"/>
                  <a:pt x="182" y="241"/>
                </a:cubicBezTo>
                <a:cubicBezTo>
                  <a:pt x="168" y="248"/>
                  <a:pt x="153" y="252"/>
                  <a:pt x="136" y="252"/>
                </a:cubicBezTo>
                <a:cubicBezTo>
                  <a:pt x="38" y="252"/>
                  <a:pt x="38" y="252"/>
                  <a:pt x="38" y="252"/>
                </a:cubicBezTo>
                <a:cubicBezTo>
                  <a:pt x="38" y="441"/>
                  <a:pt x="38" y="441"/>
                  <a:pt x="38" y="441"/>
                </a:cubicBezTo>
                <a:cubicBezTo>
                  <a:pt x="0" y="441"/>
                  <a:pt x="0" y="441"/>
                  <a:pt x="0" y="441"/>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34" name="Oval 8">
            <a:extLst>
              <a:ext uri="{FF2B5EF4-FFF2-40B4-BE49-F238E27FC236}">
                <a16:creationId xmlns:a16="http://schemas.microsoft.com/office/drawing/2014/main" id="{EA80111C-BBE6-4A77-8E68-988838E99C4C}"/>
              </a:ext>
            </a:extLst>
          </p:cNvPr>
          <p:cNvSpPr>
            <a:spLocks noChangeArrowheads="1"/>
          </p:cNvSpPr>
          <p:nvPr userDrawn="1"/>
        </p:nvSpPr>
        <p:spPr bwMode="auto">
          <a:xfrm>
            <a:off x="3298826" y="2886630"/>
            <a:ext cx="328613" cy="33020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35" name="Freeform 9">
            <a:extLst>
              <a:ext uri="{FF2B5EF4-FFF2-40B4-BE49-F238E27FC236}">
                <a16:creationId xmlns:a16="http://schemas.microsoft.com/office/drawing/2014/main" id="{73F340AE-46C0-45BF-B65A-E5D54D1F44DC}"/>
              </a:ext>
            </a:extLst>
          </p:cNvPr>
          <p:cNvSpPr>
            <a:spLocks noEditPoints="1"/>
          </p:cNvSpPr>
          <p:nvPr userDrawn="1"/>
        </p:nvSpPr>
        <p:spPr bwMode="auto">
          <a:xfrm>
            <a:off x="5262563" y="2494517"/>
            <a:ext cx="4927600" cy="428625"/>
          </a:xfrm>
          <a:custGeom>
            <a:avLst/>
            <a:gdLst>
              <a:gd name="T0" fmla="*/ 1472 w 1483"/>
              <a:gd name="T1" fmla="*/ 79 h 128"/>
              <a:gd name="T2" fmla="*/ 1425 w 1483"/>
              <a:gd name="T3" fmla="*/ 77 h 128"/>
              <a:gd name="T4" fmla="*/ 1429 w 1483"/>
              <a:gd name="T5" fmla="*/ 109 h 128"/>
              <a:gd name="T6" fmla="*/ 1402 w 1483"/>
              <a:gd name="T7" fmla="*/ 82 h 128"/>
              <a:gd name="T8" fmla="*/ 1409 w 1483"/>
              <a:gd name="T9" fmla="*/ 39 h 128"/>
              <a:gd name="T10" fmla="*/ 1329 w 1483"/>
              <a:gd name="T11" fmla="*/ 49 h 128"/>
              <a:gd name="T12" fmla="*/ 1271 w 1483"/>
              <a:gd name="T13" fmla="*/ 99 h 128"/>
              <a:gd name="T14" fmla="*/ 1319 w 1483"/>
              <a:gd name="T15" fmla="*/ 99 h 128"/>
              <a:gd name="T16" fmla="*/ 1238 w 1483"/>
              <a:gd name="T17" fmla="*/ 48 h 128"/>
              <a:gd name="T18" fmla="*/ 1238 w 1483"/>
              <a:gd name="T19" fmla="*/ 28 h 128"/>
              <a:gd name="T20" fmla="*/ 1238 w 1483"/>
              <a:gd name="T21" fmla="*/ 89 h 128"/>
              <a:gd name="T22" fmla="*/ 1171 w 1483"/>
              <a:gd name="T23" fmla="*/ 88 h 128"/>
              <a:gd name="T24" fmla="*/ 1171 w 1483"/>
              <a:gd name="T25" fmla="*/ 28 h 128"/>
              <a:gd name="T26" fmla="*/ 1133 w 1483"/>
              <a:gd name="T27" fmla="*/ 28 h 128"/>
              <a:gd name="T28" fmla="*/ 1119 w 1483"/>
              <a:gd name="T29" fmla="*/ 101 h 128"/>
              <a:gd name="T30" fmla="*/ 1114 w 1483"/>
              <a:gd name="T31" fmla="*/ 1 h 128"/>
              <a:gd name="T32" fmla="*/ 1081 w 1483"/>
              <a:gd name="T33" fmla="*/ 28 h 128"/>
              <a:gd name="T34" fmla="*/ 1034 w 1483"/>
              <a:gd name="T35" fmla="*/ 28 h 128"/>
              <a:gd name="T36" fmla="*/ 1070 w 1483"/>
              <a:gd name="T37" fmla="*/ 99 h 128"/>
              <a:gd name="T38" fmla="*/ 976 w 1483"/>
              <a:gd name="T39" fmla="*/ 35 h 128"/>
              <a:gd name="T40" fmla="*/ 994 w 1483"/>
              <a:gd name="T41" fmla="*/ 80 h 128"/>
              <a:gd name="T42" fmla="*/ 932 w 1483"/>
              <a:gd name="T43" fmla="*/ 99 h 128"/>
              <a:gd name="T44" fmla="*/ 873 w 1483"/>
              <a:gd name="T45" fmla="*/ 28 h 128"/>
              <a:gd name="T46" fmla="*/ 921 w 1483"/>
              <a:gd name="T47" fmla="*/ 53 h 128"/>
              <a:gd name="T48" fmla="*/ 820 w 1483"/>
              <a:gd name="T49" fmla="*/ 36 h 128"/>
              <a:gd name="T50" fmla="*/ 820 w 1483"/>
              <a:gd name="T51" fmla="*/ 27 h 128"/>
              <a:gd name="T52" fmla="*/ 764 w 1483"/>
              <a:gd name="T53" fmla="*/ 76 h 128"/>
              <a:gd name="T54" fmla="*/ 774 w 1483"/>
              <a:gd name="T55" fmla="*/ 19 h 128"/>
              <a:gd name="T56" fmla="*/ 575 w 1483"/>
              <a:gd name="T57" fmla="*/ 63 h 128"/>
              <a:gd name="T58" fmla="*/ 596 w 1483"/>
              <a:gd name="T59" fmla="*/ 128 h 128"/>
              <a:gd name="T60" fmla="*/ 595 w 1483"/>
              <a:gd name="T61" fmla="*/ 27 h 128"/>
              <a:gd name="T62" fmla="*/ 596 w 1483"/>
              <a:gd name="T63" fmla="*/ 119 h 128"/>
              <a:gd name="T64" fmla="*/ 545 w 1483"/>
              <a:gd name="T65" fmla="*/ 49 h 128"/>
              <a:gd name="T66" fmla="*/ 486 w 1483"/>
              <a:gd name="T67" fmla="*/ 99 h 128"/>
              <a:gd name="T68" fmla="*/ 534 w 1483"/>
              <a:gd name="T69" fmla="*/ 99 h 128"/>
              <a:gd name="T70" fmla="*/ 464 w 1483"/>
              <a:gd name="T71" fmla="*/ 99 h 128"/>
              <a:gd name="T72" fmla="*/ 451 w 1483"/>
              <a:gd name="T73" fmla="*/ 11 h 128"/>
              <a:gd name="T74" fmla="*/ 430 w 1483"/>
              <a:gd name="T75" fmla="*/ 91 h 128"/>
              <a:gd name="T76" fmla="*/ 423 w 1483"/>
              <a:gd name="T77" fmla="*/ 28 h 128"/>
              <a:gd name="T78" fmla="*/ 400 w 1483"/>
              <a:gd name="T79" fmla="*/ 38 h 128"/>
              <a:gd name="T80" fmla="*/ 335 w 1483"/>
              <a:gd name="T81" fmla="*/ 59 h 128"/>
              <a:gd name="T82" fmla="*/ 382 w 1483"/>
              <a:gd name="T83" fmla="*/ 83 h 128"/>
              <a:gd name="T84" fmla="*/ 358 w 1483"/>
              <a:gd name="T85" fmla="*/ 27 h 128"/>
              <a:gd name="T86" fmla="*/ 314 w 1483"/>
              <a:gd name="T87" fmla="*/ 28 h 128"/>
              <a:gd name="T88" fmla="*/ 252 w 1483"/>
              <a:gd name="T89" fmla="*/ 99 h 128"/>
              <a:gd name="T90" fmla="*/ 314 w 1483"/>
              <a:gd name="T91" fmla="*/ 99 h 128"/>
              <a:gd name="T92" fmla="*/ 238 w 1483"/>
              <a:gd name="T93" fmla="*/ 27 h 128"/>
              <a:gd name="T94" fmla="*/ 214 w 1483"/>
              <a:gd name="T95" fmla="*/ 99 h 128"/>
              <a:gd name="T96" fmla="*/ 170 w 1483"/>
              <a:gd name="T97" fmla="*/ 80 h 128"/>
              <a:gd name="T98" fmla="*/ 170 w 1483"/>
              <a:gd name="T99" fmla="*/ 39 h 128"/>
              <a:gd name="T100" fmla="*/ 170 w 1483"/>
              <a:gd name="T101" fmla="*/ 99 h 128"/>
              <a:gd name="T102" fmla="*/ 48 w 1483"/>
              <a:gd name="T103" fmla="*/ 77 h 128"/>
              <a:gd name="T104" fmla="*/ 13 w 1483"/>
              <a:gd name="T105" fmla="*/ 17 h 128"/>
              <a:gd name="T106" fmla="*/ 96 w 1483"/>
              <a:gd name="T107" fmla="*/ 9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83" h="128">
                <a:moveTo>
                  <a:pt x="1451" y="128"/>
                </a:moveTo>
                <a:cubicBezTo>
                  <a:pt x="1468" y="128"/>
                  <a:pt x="1483" y="119"/>
                  <a:pt x="1483" y="98"/>
                </a:cubicBezTo>
                <a:cubicBezTo>
                  <a:pt x="1483" y="28"/>
                  <a:pt x="1483" y="28"/>
                  <a:pt x="1483" y="28"/>
                </a:cubicBezTo>
                <a:cubicBezTo>
                  <a:pt x="1472" y="28"/>
                  <a:pt x="1472" y="28"/>
                  <a:pt x="1472" y="28"/>
                </a:cubicBezTo>
                <a:cubicBezTo>
                  <a:pt x="1472" y="79"/>
                  <a:pt x="1472" y="79"/>
                  <a:pt x="1472" y="79"/>
                </a:cubicBezTo>
                <a:cubicBezTo>
                  <a:pt x="1468" y="85"/>
                  <a:pt x="1460" y="90"/>
                  <a:pt x="1452" y="90"/>
                </a:cubicBezTo>
                <a:cubicBezTo>
                  <a:pt x="1442" y="90"/>
                  <a:pt x="1436" y="86"/>
                  <a:pt x="1436" y="74"/>
                </a:cubicBezTo>
                <a:cubicBezTo>
                  <a:pt x="1436" y="28"/>
                  <a:pt x="1436" y="28"/>
                  <a:pt x="1436" y="28"/>
                </a:cubicBezTo>
                <a:cubicBezTo>
                  <a:pt x="1425" y="28"/>
                  <a:pt x="1425" y="28"/>
                  <a:pt x="1425" y="28"/>
                </a:cubicBezTo>
                <a:cubicBezTo>
                  <a:pt x="1425" y="77"/>
                  <a:pt x="1425" y="77"/>
                  <a:pt x="1425" y="77"/>
                </a:cubicBezTo>
                <a:cubicBezTo>
                  <a:pt x="1425" y="92"/>
                  <a:pt x="1432" y="100"/>
                  <a:pt x="1447" y="100"/>
                </a:cubicBezTo>
                <a:cubicBezTo>
                  <a:pt x="1458" y="100"/>
                  <a:pt x="1467" y="94"/>
                  <a:pt x="1472" y="88"/>
                </a:cubicBezTo>
                <a:cubicBezTo>
                  <a:pt x="1472" y="98"/>
                  <a:pt x="1472" y="98"/>
                  <a:pt x="1472" y="98"/>
                </a:cubicBezTo>
                <a:cubicBezTo>
                  <a:pt x="1472" y="111"/>
                  <a:pt x="1464" y="119"/>
                  <a:pt x="1451" y="119"/>
                </a:cubicBezTo>
                <a:cubicBezTo>
                  <a:pt x="1442" y="119"/>
                  <a:pt x="1435" y="116"/>
                  <a:pt x="1429" y="109"/>
                </a:cubicBezTo>
                <a:cubicBezTo>
                  <a:pt x="1424" y="117"/>
                  <a:pt x="1424" y="117"/>
                  <a:pt x="1424" y="117"/>
                </a:cubicBezTo>
                <a:cubicBezTo>
                  <a:pt x="1431" y="125"/>
                  <a:pt x="1439" y="128"/>
                  <a:pt x="1451" y="128"/>
                </a:cubicBezTo>
                <a:moveTo>
                  <a:pt x="1383" y="101"/>
                </a:moveTo>
                <a:cubicBezTo>
                  <a:pt x="1396" y="101"/>
                  <a:pt x="1404" y="96"/>
                  <a:pt x="1409" y="89"/>
                </a:cubicBezTo>
                <a:cubicBezTo>
                  <a:pt x="1402" y="82"/>
                  <a:pt x="1402" y="82"/>
                  <a:pt x="1402" y="82"/>
                </a:cubicBezTo>
                <a:cubicBezTo>
                  <a:pt x="1397" y="88"/>
                  <a:pt x="1391" y="91"/>
                  <a:pt x="1384" y="91"/>
                </a:cubicBezTo>
                <a:cubicBezTo>
                  <a:pt x="1369" y="91"/>
                  <a:pt x="1359" y="79"/>
                  <a:pt x="1359" y="64"/>
                </a:cubicBezTo>
                <a:cubicBezTo>
                  <a:pt x="1359" y="48"/>
                  <a:pt x="1369" y="36"/>
                  <a:pt x="1384" y="36"/>
                </a:cubicBezTo>
                <a:cubicBezTo>
                  <a:pt x="1391" y="36"/>
                  <a:pt x="1397" y="39"/>
                  <a:pt x="1402" y="45"/>
                </a:cubicBezTo>
                <a:cubicBezTo>
                  <a:pt x="1409" y="39"/>
                  <a:pt x="1409" y="39"/>
                  <a:pt x="1409" y="39"/>
                </a:cubicBezTo>
                <a:cubicBezTo>
                  <a:pt x="1404" y="32"/>
                  <a:pt x="1396" y="27"/>
                  <a:pt x="1383" y="27"/>
                </a:cubicBezTo>
                <a:cubicBezTo>
                  <a:pt x="1362" y="27"/>
                  <a:pt x="1348" y="43"/>
                  <a:pt x="1348" y="64"/>
                </a:cubicBezTo>
                <a:cubicBezTo>
                  <a:pt x="1348" y="85"/>
                  <a:pt x="1362" y="101"/>
                  <a:pt x="1383" y="101"/>
                </a:cubicBezTo>
                <a:moveTo>
                  <a:pt x="1329" y="99"/>
                </a:moveTo>
                <a:cubicBezTo>
                  <a:pt x="1329" y="49"/>
                  <a:pt x="1329" y="49"/>
                  <a:pt x="1329" y="49"/>
                </a:cubicBezTo>
                <a:cubicBezTo>
                  <a:pt x="1329" y="34"/>
                  <a:pt x="1322" y="27"/>
                  <a:pt x="1307" y="27"/>
                </a:cubicBezTo>
                <a:cubicBezTo>
                  <a:pt x="1296" y="27"/>
                  <a:pt x="1287" y="33"/>
                  <a:pt x="1282" y="39"/>
                </a:cubicBezTo>
                <a:cubicBezTo>
                  <a:pt x="1282" y="28"/>
                  <a:pt x="1282" y="28"/>
                  <a:pt x="1282" y="28"/>
                </a:cubicBezTo>
                <a:cubicBezTo>
                  <a:pt x="1271" y="28"/>
                  <a:pt x="1271" y="28"/>
                  <a:pt x="1271" y="28"/>
                </a:cubicBezTo>
                <a:cubicBezTo>
                  <a:pt x="1271" y="99"/>
                  <a:pt x="1271" y="99"/>
                  <a:pt x="1271" y="99"/>
                </a:cubicBezTo>
                <a:cubicBezTo>
                  <a:pt x="1282" y="99"/>
                  <a:pt x="1282" y="99"/>
                  <a:pt x="1282" y="99"/>
                </a:cubicBezTo>
                <a:cubicBezTo>
                  <a:pt x="1282" y="47"/>
                  <a:pt x="1282" y="47"/>
                  <a:pt x="1282" y="47"/>
                </a:cubicBezTo>
                <a:cubicBezTo>
                  <a:pt x="1286" y="42"/>
                  <a:pt x="1294" y="36"/>
                  <a:pt x="1303" y="36"/>
                </a:cubicBezTo>
                <a:cubicBezTo>
                  <a:pt x="1312" y="36"/>
                  <a:pt x="1319" y="40"/>
                  <a:pt x="1319" y="53"/>
                </a:cubicBezTo>
                <a:cubicBezTo>
                  <a:pt x="1319" y="99"/>
                  <a:pt x="1319" y="99"/>
                  <a:pt x="1319" y="99"/>
                </a:cubicBezTo>
                <a:lnTo>
                  <a:pt x="1329" y="99"/>
                </a:lnTo>
                <a:close/>
                <a:moveTo>
                  <a:pt x="1216" y="91"/>
                </a:moveTo>
                <a:cubicBezTo>
                  <a:pt x="1202" y="91"/>
                  <a:pt x="1193" y="80"/>
                  <a:pt x="1193" y="64"/>
                </a:cubicBezTo>
                <a:cubicBezTo>
                  <a:pt x="1193" y="48"/>
                  <a:pt x="1202" y="36"/>
                  <a:pt x="1216" y="36"/>
                </a:cubicBezTo>
                <a:cubicBezTo>
                  <a:pt x="1225" y="36"/>
                  <a:pt x="1234" y="42"/>
                  <a:pt x="1238" y="48"/>
                </a:cubicBezTo>
                <a:cubicBezTo>
                  <a:pt x="1238" y="80"/>
                  <a:pt x="1238" y="80"/>
                  <a:pt x="1238" y="80"/>
                </a:cubicBezTo>
                <a:cubicBezTo>
                  <a:pt x="1234" y="86"/>
                  <a:pt x="1225" y="91"/>
                  <a:pt x="1216" y="91"/>
                </a:cubicBezTo>
                <a:moveTo>
                  <a:pt x="1249" y="99"/>
                </a:moveTo>
                <a:cubicBezTo>
                  <a:pt x="1249" y="28"/>
                  <a:pt x="1249" y="28"/>
                  <a:pt x="1249" y="28"/>
                </a:cubicBezTo>
                <a:cubicBezTo>
                  <a:pt x="1238" y="28"/>
                  <a:pt x="1238" y="28"/>
                  <a:pt x="1238" y="28"/>
                </a:cubicBezTo>
                <a:cubicBezTo>
                  <a:pt x="1238" y="39"/>
                  <a:pt x="1238" y="39"/>
                  <a:pt x="1238" y="39"/>
                </a:cubicBezTo>
                <a:cubicBezTo>
                  <a:pt x="1232" y="31"/>
                  <a:pt x="1223" y="27"/>
                  <a:pt x="1214" y="27"/>
                </a:cubicBezTo>
                <a:cubicBezTo>
                  <a:pt x="1195" y="27"/>
                  <a:pt x="1182" y="41"/>
                  <a:pt x="1182" y="64"/>
                </a:cubicBezTo>
                <a:cubicBezTo>
                  <a:pt x="1182" y="87"/>
                  <a:pt x="1195" y="101"/>
                  <a:pt x="1214" y="101"/>
                </a:cubicBezTo>
                <a:cubicBezTo>
                  <a:pt x="1224" y="101"/>
                  <a:pt x="1232" y="96"/>
                  <a:pt x="1238" y="89"/>
                </a:cubicBezTo>
                <a:cubicBezTo>
                  <a:pt x="1238" y="99"/>
                  <a:pt x="1238" y="99"/>
                  <a:pt x="1238" y="99"/>
                </a:cubicBezTo>
                <a:lnTo>
                  <a:pt x="1249" y="99"/>
                </a:lnTo>
                <a:close/>
                <a:moveTo>
                  <a:pt x="1161" y="101"/>
                </a:moveTo>
                <a:cubicBezTo>
                  <a:pt x="1167" y="101"/>
                  <a:pt x="1171" y="99"/>
                  <a:pt x="1174" y="96"/>
                </a:cubicBezTo>
                <a:cubicBezTo>
                  <a:pt x="1171" y="88"/>
                  <a:pt x="1171" y="88"/>
                  <a:pt x="1171" y="88"/>
                </a:cubicBezTo>
                <a:cubicBezTo>
                  <a:pt x="1169" y="90"/>
                  <a:pt x="1167" y="91"/>
                  <a:pt x="1163" y="91"/>
                </a:cubicBezTo>
                <a:cubicBezTo>
                  <a:pt x="1159" y="91"/>
                  <a:pt x="1156" y="87"/>
                  <a:pt x="1156" y="82"/>
                </a:cubicBezTo>
                <a:cubicBezTo>
                  <a:pt x="1156" y="38"/>
                  <a:pt x="1156" y="38"/>
                  <a:pt x="1156" y="38"/>
                </a:cubicBezTo>
                <a:cubicBezTo>
                  <a:pt x="1171" y="38"/>
                  <a:pt x="1171" y="38"/>
                  <a:pt x="1171" y="38"/>
                </a:cubicBezTo>
                <a:cubicBezTo>
                  <a:pt x="1171" y="28"/>
                  <a:pt x="1171" y="28"/>
                  <a:pt x="1171" y="28"/>
                </a:cubicBezTo>
                <a:cubicBezTo>
                  <a:pt x="1156" y="28"/>
                  <a:pt x="1156" y="28"/>
                  <a:pt x="1156" y="28"/>
                </a:cubicBezTo>
                <a:cubicBezTo>
                  <a:pt x="1156" y="9"/>
                  <a:pt x="1156" y="9"/>
                  <a:pt x="1156" y="9"/>
                </a:cubicBezTo>
                <a:cubicBezTo>
                  <a:pt x="1145" y="9"/>
                  <a:pt x="1145" y="9"/>
                  <a:pt x="1145" y="9"/>
                </a:cubicBezTo>
                <a:cubicBezTo>
                  <a:pt x="1145" y="28"/>
                  <a:pt x="1145" y="28"/>
                  <a:pt x="1145" y="28"/>
                </a:cubicBezTo>
                <a:cubicBezTo>
                  <a:pt x="1133" y="28"/>
                  <a:pt x="1133" y="28"/>
                  <a:pt x="1133" y="28"/>
                </a:cubicBezTo>
                <a:cubicBezTo>
                  <a:pt x="1133" y="38"/>
                  <a:pt x="1133" y="38"/>
                  <a:pt x="1133" y="38"/>
                </a:cubicBezTo>
                <a:cubicBezTo>
                  <a:pt x="1145" y="38"/>
                  <a:pt x="1145" y="38"/>
                  <a:pt x="1145" y="38"/>
                </a:cubicBezTo>
                <a:cubicBezTo>
                  <a:pt x="1145" y="84"/>
                  <a:pt x="1145" y="84"/>
                  <a:pt x="1145" y="84"/>
                </a:cubicBezTo>
                <a:cubicBezTo>
                  <a:pt x="1145" y="95"/>
                  <a:pt x="1150" y="101"/>
                  <a:pt x="1161" y="101"/>
                </a:cubicBezTo>
                <a:moveTo>
                  <a:pt x="1119" y="101"/>
                </a:moveTo>
                <a:cubicBezTo>
                  <a:pt x="1126" y="101"/>
                  <a:pt x="1129" y="99"/>
                  <a:pt x="1132" y="96"/>
                </a:cubicBezTo>
                <a:cubicBezTo>
                  <a:pt x="1129" y="88"/>
                  <a:pt x="1129" y="88"/>
                  <a:pt x="1129" y="88"/>
                </a:cubicBezTo>
                <a:cubicBezTo>
                  <a:pt x="1128" y="90"/>
                  <a:pt x="1125" y="91"/>
                  <a:pt x="1122" y="91"/>
                </a:cubicBezTo>
                <a:cubicBezTo>
                  <a:pt x="1117" y="91"/>
                  <a:pt x="1114" y="87"/>
                  <a:pt x="1114" y="82"/>
                </a:cubicBezTo>
                <a:cubicBezTo>
                  <a:pt x="1114" y="1"/>
                  <a:pt x="1114" y="1"/>
                  <a:pt x="1114" y="1"/>
                </a:cubicBezTo>
                <a:cubicBezTo>
                  <a:pt x="1103" y="1"/>
                  <a:pt x="1103" y="1"/>
                  <a:pt x="1103" y="1"/>
                </a:cubicBezTo>
                <a:cubicBezTo>
                  <a:pt x="1103" y="84"/>
                  <a:pt x="1103" y="84"/>
                  <a:pt x="1103" y="84"/>
                </a:cubicBezTo>
                <a:cubicBezTo>
                  <a:pt x="1103" y="95"/>
                  <a:pt x="1109" y="101"/>
                  <a:pt x="1119" y="101"/>
                </a:cubicBezTo>
                <a:moveTo>
                  <a:pt x="1081" y="99"/>
                </a:moveTo>
                <a:cubicBezTo>
                  <a:pt x="1081" y="28"/>
                  <a:pt x="1081" y="28"/>
                  <a:pt x="1081" y="28"/>
                </a:cubicBezTo>
                <a:cubicBezTo>
                  <a:pt x="1070" y="28"/>
                  <a:pt x="1070" y="28"/>
                  <a:pt x="1070" y="28"/>
                </a:cubicBezTo>
                <a:cubicBezTo>
                  <a:pt x="1070" y="80"/>
                  <a:pt x="1070" y="80"/>
                  <a:pt x="1070" y="80"/>
                </a:cubicBezTo>
                <a:cubicBezTo>
                  <a:pt x="1066" y="86"/>
                  <a:pt x="1058" y="91"/>
                  <a:pt x="1050" y="91"/>
                </a:cubicBezTo>
                <a:cubicBezTo>
                  <a:pt x="1040" y="91"/>
                  <a:pt x="1034" y="88"/>
                  <a:pt x="1034" y="75"/>
                </a:cubicBezTo>
                <a:cubicBezTo>
                  <a:pt x="1034" y="28"/>
                  <a:pt x="1034" y="28"/>
                  <a:pt x="1034" y="28"/>
                </a:cubicBezTo>
                <a:cubicBezTo>
                  <a:pt x="1023" y="28"/>
                  <a:pt x="1023" y="28"/>
                  <a:pt x="1023" y="28"/>
                </a:cubicBezTo>
                <a:cubicBezTo>
                  <a:pt x="1023" y="78"/>
                  <a:pt x="1023" y="78"/>
                  <a:pt x="1023" y="78"/>
                </a:cubicBezTo>
                <a:cubicBezTo>
                  <a:pt x="1023" y="94"/>
                  <a:pt x="1030" y="101"/>
                  <a:pt x="1045" y="101"/>
                </a:cubicBezTo>
                <a:cubicBezTo>
                  <a:pt x="1056" y="101"/>
                  <a:pt x="1065" y="95"/>
                  <a:pt x="1070" y="89"/>
                </a:cubicBezTo>
                <a:cubicBezTo>
                  <a:pt x="1070" y="99"/>
                  <a:pt x="1070" y="99"/>
                  <a:pt x="1070" y="99"/>
                </a:cubicBezTo>
                <a:lnTo>
                  <a:pt x="1081" y="99"/>
                </a:lnTo>
                <a:close/>
                <a:moveTo>
                  <a:pt x="977" y="101"/>
                </a:moveTo>
                <a:cubicBezTo>
                  <a:pt x="995" y="101"/>
                  <a:pt x="1005" y="91"/>
                  <a:pt x="1005" y="80"/>
                </a:cubicBezTo>
                <a:cubicBezTo>
                  <a:pt x="1005" y="52"/>
                  <a:pt x="961" y="62"/>
                  <a:pt x="961" y="47"/>
                </a:cubicBezTo>
                <a:cubicBezTo>
                  <a:pt x="961" y="40"/>
                  <a:pt x="967" y="35"/>
                  <a:pt x="976" y="35"/>
                </a:cubicBezTo>
                <a:cubicBezTo>
                  <a:pt x="986" y="35"/>
                  <a:pt x="993" y="39"/>
                  <a:pt x="998" y="44"/>
                </a:cubicBezTo>
                <a:cubicBezTo>
                  <a:pt x="1003" y="37"/>
                  <a:pt x="1003" y="37"/>
                  <a:pt x="1003" y="37"/>
                </a:cubicBezTo>
                <a:cubicBezTo>
                  <a:pt x="997" y="31"/>
                  <a:pt x="989" y="27"/>
                  <a:pt x="976" y="27"/>
                </a:cubicBezTo>
                <a:cubicBezTo>
                  <a:pt x="959" y="27"/>
                  <a:pt x="950" y="36"/>
                  <a:pt x="950" y="47"/>
                </a:cubicBezTo>
                <a:cubicBezTo>
                  <a:pt x="950" y="73"/>
                  <a:pt x="994" y="63"/>
                  <a:pt x="994" y="80"/>
                </a:cubicBezTo>
                <a:cubicBezTo>
                  <a:pt x="994" y="87"/>
                  <a:pt x="988" y="92"/>
                  <a:pt x="977" y="92"/>
                </a:cubicBezTo>
                <a:cubicBezTo>
                  <a:pt x="967" y="92"/>
                  <a:pt x="958" y="87"/>
                  <a:pt x="954" y="82"/>
                </a:cubicBezTo>
                <a:cubicBezTo>
                  <a:pt x="948" y="90"/>
                  <a:pt x="948" y="90"/>
                  <a:pt x="948" y="90"/>
                </a:cubicBezTo>
                <a:cubicBezTo>
                  <a:pt x="955" y="97"/>
                  <a:pt x="965" y="101"/>
                  <a:pt x="977" y="101"/>
                </a:cubicBezTo>
                <a:moveTo>
                  <a:pt x="932" y="99"/>
                </a:moveTo>
                <a:cubicBezTo>
                  <a:pt x="932" y="49"/>
                  <a:pt x="932" y="49"/>
                  <a:pt x="932" y="49"/>
                </a:cubicBezTo>
                <a:cubicBezTo>
                  <a:pt x="932" y="34"/>
                  <a:pt x="924" y="27"/>
                  <a:pt x="910" y="27"/>
                </a:cubicBezTo>
                <a:cubicBezTo>
                  <a:pt x="899" y="27"/>
                  <a:pt x="889" y="33"/>
                  <a:pt x="884" y="39"/>
                </a:cubicBezTo>
                <a:cubicBezTo>
                  <a:pt x="884" y="28"/>
                  <a:pt x="884" y="28"/>
                  <a:pt x="884" y="28"/>
                </a:cubicBezTo>
                <a:cubicBezTo>
                  <a:pt x="873" y="28"/>
                  <a:pt x="873" y="28"/>
                  <a:pt x="873" y="28"/>
                </a:cubicBezTo>
                <a:cubicBezTo>
                  <a:pt x="873" y="99"/>
                  <a:pt x="873" y="99"/>
                  <a:pt x="873" y="99"/>
                </a:cubicBezTo>
                <a:cubicBezTo>
                  <a:pt x="884" y="99"/>
                  <a:pt x="884" y="99"/>
                  <a:pt x="884" y="99"/>
                </a:cubicBezTo>
                <a:cubicBezTo>
                  <a:pt x="884" y="47"/>
                  <a:pt x="884" y="47"/>
                  <a:pt x="884" y="47"/>
                </a:cubicBezTo>
                <a:cubicBezTo>
                  <a:pt x="888" y="42"/>
                  <a:pt x="896" y="36"/>
                  <a:pt x="905" y="36"/>
                </a:cubicBezTo>
                <a:cubicBezTo>
                  <a:pt x="915" y="36"/>
                  <a:pt x="921" y="40"/>
                  <a:pt x="921" y="53"/>
                </a:cubicBezTo>
                <a:cubicBezTo>
                  <a:pt x="921" y="99"/>
                  <a:pt x="921" y="99"/>
                  <a:pt x="921" y="99"/>
                </a:cubicBezTo>
                <a:lnTo>
                  <a:pt x="932" y="99"/>
                </a:lnTo>
                <a:close/>
                <a:moveTo>
                  <a:pt x="820" y="91"/>
                </a:moveTo>
                <a:cubicBezTo>
                  <a:pt x="805" y="91"/>
                  <a:pt x="797" y="78"/>
                  <a:pt x="797" y="64"/>
                </a:cubicBezTo>
                <a:cubicBezTo>
                  <a:pt x="797" y="49"/>
                  <a:pt x="805" y="36"/>
                  <a:pt x="820" y="36"/>
                </a:cubicBezTo>
                <a:cubicBezTo>
                  <a:pt x="835" y="36"/>
                  <a:pt x="844" y="49"/>
                  <a:pt x="844" y="64"/>
                </a:cubicBezTo>
                <a:cubicBezTo>
                  <a:pt x="844" y="78"/>
                  <a:pt x="835" y="91"/>
                  <a:pt x="820" y="91"/>
                </a:cubicBezTo>
                <a:moveTo>
                  <a:pt x="820" y="101"/>
                </a:moveTo>
                <a:cubicBezTo>
                  <a:pt x="842" y="101"/>
                  <a:pt x="855" y="84"/>
                  <a:pt x="855" y="64"/>
                </a:cubicBezTo>
                <a:cubicBezTo>
                  <a:pt x="855" y="43"/>
                  <a:pt x="842" y="27"/>
                  <a:pt x="820" y="27"/>
                </a:cubicBezTo>
                <a:cubicBezTo>
                  <a:pt x="798" y="27"/>
                  <a:pt x="785" y="43"/>
                  <a:pt x="785" y="64"/>
                </a:cubicBezTo>
                <a:cubicBezTo>
                  <a:pt x="785" y="84"/>
                  <a:pt x="798" y="101"/>
                  <a:pt x="820" y="101"/>
                </a:cubicBezTo>
                <a:moveTo>
                  <a:pt x="737" y="101"/>
                </a:moveTo>
                <a:cubicBezTo>
                  <a:pt x="754" y="101"/>
                  <a:pt x="766" y="93"/>
                  <a:pt x="774" y="81"/>
                </a:cubicBezTo>
                <a:cubicBezTo>
                  <a:pt x="764" y="76"/>
                  <a:pt x="764" y="76"/>
                  <a:pt x="764" y="76"/>
                </a:cubicBezTo>
                <a:cubicBezTo>
                  <a:pt x="758" y="84"/>
                  <a:pt x="748" y="90"/>
                  <a:pt x="737" y="90"/>
                </a:cubicBezTo>
                <a:cubicBezTo>
                  <a:pt x="715" y="90"/>
                  <a:pt x="699" y="74"/>
                  <a:pt x="699" y="50"/>
                </a:cubicBezTo>
                <a:cubicBezTo>
                  <a:pt x="699" y="27"/>
                  <a:pt x="715" y="11"/>
                  <a:pt x="737" y="11"/>
                </a:cubicBezTo>
                <a:cubicBezTo>
                  <a:pt x="748" y="11"/>
                  <a:pt x="758" y="16"/>
                  <a:pt x="764" y="25"/>
                </a:cubicBezTo>
                <a:cubicBezTo>
                  <a:pt x="774" y="19"/>
                  <a:pt x="774" y="19"/>
                  <a:pt x="774" y="19"/>
                </a:cubicBezTo>
                <a:cubicBezTo>
                  <a:pt x="766" y="8"/>
                  <a:pt x="754" y="0"/>
                  <a:pt x="737" y="0"/>
                </a:cubicBezTo>
                <a:cubicBezTo>
                  <a:pt x="708" y="0"/>
                  <a:pt x="686" y="20"/>
                  <a:pt x="686" y="50"/>
                </a:cubicBezTo>
                <a:cubicBezTo>
                  <a:pt x="686" y="80"/>
                  <a:pt x="708" y="101"/>
                  <a:pt x="737" y="101"/>
                </a:cubicBezTo>
                <a:moveTo>
                  <a:pt x="598" y="90"/>
                </a:moveTo>
                <a:cubicBezTo>
                  <a:pt x="583" y="90"/>
                  <a:pt x="575" y="79"/>
                  <a:pt x="575" y="63"/>
                </a:cubicBezTo>
                <a:cubicBezTo>
                  <a:pt x="575" y="48"/>
                  <a:pt x="583" y="36"/>
                  <a:pt x="598" y="36"/>
                </a:cubicBezTo>
                <a:cubicBezTo>
                  <a:pt x="606" y="36"/>
                  <a:pt x="615" y="42"/>
                  <a:pt x="619" y="48"/>
                </a:cubicBezTo>
                <a:cubicBezTo>
                  <a:pt x="619" y="79"/>
                  <a:pt x="619" y="79"/>
                  <a:pt x="619" y="79"/>
                </a:cubicBezTo>
                <a:cubicBezTo>
                  <a:pt x="615" y="85"/>
                  <a:pt x="606" y="90"/>
                  <a:pt x="598" y="90"/>
                </a:cubicBezTo>
                <a:moveTo>
                  <a:pt x="596" y="128"/>
                </a:moveTo>
                <a:cubicBezTo>
                  <a:pt x="613" y="128"/>
                  <a:pt x="630" y="121"/>
                  <a:pt x="630" y="98"/>
                </a:cubicBezTo>
                <a:cubicBezTo>
                  <a:pt x="630" y="28"/>
                  <a:pt x="630" y="28"/>
                  <a:pt x="630" y="28"/>
                </a:cubicBezTo>
                <a:cubicBezTo>
                  <a:pt x="619" y="28"/>
                  <a:pt x="619" y="28"/>
                  <a:pt x="619" y="28"/>
                </a:cubicBezTo>
                <a:cubicBezTo>
                  <a:pt x="619" y="39"/>
                  <a:pt x="619" y="39"/>
                  <a:pt x="619" y="39"/>
                </a:cubicBezTo>
                <a:cubicBezTo>
                  <a:pt x="613" y="31"/>
                  <a:pt x="604" y="27"/>
                  <a:pt x="595" y="27"/>
                </a:cubicBezTo>
                <a:cubicBezTo>
                  <a:pt x="576" y="27"/>
                  <a:pt x="563" y="41"/>
                  <a:pt x="563" y="63"/>
                </a:cubicBezTo>
                <a:cubicBezTo>
                  <a:pt x="563" y="86"/>
                  <a:pt x="576" y="100"/>
                  <a:pt x="595" y="100"/>
                </a:cubicBezTo>
                <a:cubicBezTo>
                  <a:pt x="605" y="100"/>
                  <a:pt x="613" y="95"/>
                  <a:pt x="619" y="88"/>
                </a:cubicBezTo>
                <a:cubicBezTo>
                  <a:pt x="619" y="98"/>
                  <a:pt x="619" y="98"/>
                  <a:pt x="619" y="98"/>
                </a:cubicBezTo>
                <a:cubicBezTo>
                  <a:pt x="619" y="113"/>
                  <a:pt x="608" y="119"/>
                  <a:pt x="596" y="119"/>
                </a:cubicBezTo>
                <a:cubicBezTo>
                  <a:pt x="586" y="119"/>
                  <a:pt x="579" y="116"/>
                  <a:pt x="573" y="109"/>
                </a:cubicBezTo>
                <a:cubicBezTo>
                  <a:pt x="567" y="117"/>
                  <a:pt x="567" y="117"/>
                  <a:pt x="567" y="117"/>
                </a:cubicBezTo>
                <a:cubicBezTo>
                  <a:pt x="576" y="126"/>
                  <a:pt x="584" y="128"/>
                  <a:pt x="596" y="128"/>
                </a:cubicBezTo>
                <a:moveTo>
                  <a:pt x="545" y="99"/>
                </a:moveTo>
                <a:cubicBezTo>
                  <a:pt x="545" y="49"/>
                  <a:pt x="545" y="49"/>
                  <a:pt x="545" y="49"/>
                </a:cubicBezTo>
                <a:cubicBezTo>
                  <a:pt x="545" y="34"/>
                  <a:pt x="537" y="27"/>
                  <a:pt x="523" y="27"/>
                </a:cubicBezTo>
                <a:cubicBezTo>
                  <a:pt x="512" y="27"/>
                  <a:pt x="502" y="33"/>
                  <a:pt x="497" y="39"/>
                </a:cubicBezTo>
                <a:cubicBezTo>
                  <a:pt x="497" y="28"/>
                  <a:pt x="497" y="28"/>
                  <a:pt x="497" y="28"/>
                </a:cubicBezTo>
                <a:cubicBezTo>
                  <a:pt x="486" y="28"/>
                  <a:pt x="486" y="28"/>
                  <a:pt x="486" y="28"/>
                </a:cubicBezTo>
                <a:cubicBezTo>
                  <a:pt x="486" y="99"/>
                  <a:pt x="486" y="99"/>
                  <a:pt x="486" y="99"/>
                </a:cubicBezTo>
                <a:cubicBezTo>
                  <a:pt x="497" y="99"/>
                  <a:pt x="497" y="99"/>
                  <a:pt x="497" y="99"/>
                </a:cubicBezTo>
                <a:cubicBezTo>
                  <a:pt x="497" y="47"/>
                  <a:pt x="497" y="47"/>
                  <a:pt x="497" y="47"/>
                </a:cubicBezTo>
                <a:cubicBezTo>
                  <a:pt x="501" y="42"/>
                  <a:pt x="510" y="36"/>
                  <a:pt x="518" y="36"/>
                </a:cubicBezTo>
                <a:cubicBezTo>
                  <a:pt x="528" y="36"/>
                  <a:pt x="534" y="40"/>
                  <a:pt x="534" y="53"/>
                </a:cubicBezTo>
                <a:cubicBezTo>
                  <a:pt x="534" y="99"/>
                  <a:pt x="534" y="99"/>
                  <a:pt x="534" y="99"/>
                </a:cubicBezTo>
                <a:lnTo>
                  <a:pt x="545" y="99"/>
                </a:lnTo>
                <a:close/>
                <a:moveTo>
                  <a:pt x="464" y="28"/>
                </a:moveTo>
                <a:cubicBezTo>
                  <a:pt x="453" y="28"/>
                  <a:pt x="453" y="28"/>
                  <a:pt x="453" y="28"/>
                </a:cubicBezTo>
                <a:cubicBezTo>
                  <a:pt x="453" y="99"/>
                  <a:pt x="453" y="99"/>
                  <a:pt x="453" y="99"/>
                </a:cubicBezTo>
                <a:cubicBezTo>
                  <a:pt x="464" y="99"/>
                  <a:pt x="464" y="99"/>
                  <a:pt x="464" y="99"/>
                </a:cubicBezTo>
                <a:lnTo>
                  <a:pt x="464" y="28"/>
                </a:lnTo>
                <a:close/>
                <a:moveTo>
                  <a:pt x="459" y="18"/>
                </a:moveTo>
                <a:cubicBezTo>
                  <a:pt x="463" y="18"/>
                  <a:pt x="466" y="15"/>
                  <a:pt x="466" y="11"/>
                </a:cubicBezTo>
                <a:cubicBezTo>
                  <a:pt x="466" y="7"/>
                  <a:pt x="463" y="3"/>
                  <a:pt x="459" y="3"/>
                </a:cubicBezTo>
                <a:cubicBezTo>
                  <a:pt x="455" y="3"/>
                  <a:pt x="451" y="7"/>
                  <a:pt x="451" y="11"/>
                </a:cubicBezTo>
                <a:cubicBezTo>
                  <a:pt x="451" y="15"/>
                  <a:pt x="455" y="18"/>
                  <a:pt x="459" y="18"/>
                </a:cubicBezTo>
                <a:moveTo>
                  <a:pt x="428" y="101"/>
                </a:moveTo>
                <a:cubicBezTo>
                  <a:pt x="434" y="101"/>
                  <a:pt x="438" y="99"/>
                  <a:pt x="441" y="96"/>
                </a:cubicBezTo>
                <a:cubicBezTo>
                  <a:pt x="438" y="88"/>
                  <a:pt x="438" y="88"/>
                  <a:pt x="438" y="88"/>
                </a:cubicBezTo>
                <a:cubicBezTo>
                  <a:pt x="436" y="90"/>
                  <a:pt x="434" y="91"/>
                  <a:pt x="430" y="91"/>
                </a:cubicBezTo>
                <a:cubicBezTo>
                  <a:pt x="426" y="91"/>
                  <a:pt x="423" y="87"/>
                  <a:pt x="423" y="82"/>
                </a:cubicBezTo>
                <a:cubicBezTo>
                  <a:pt x="423" y="38"/>
                  <a:pt x="423" y="38"/>
                  <a:pt x="423" y="38"/>
                </a:cubicBezTo>
                <a:cubicBezTo>
                  <a:pt x="438" y="38"/>
                  <a:pt x="438" y="38"/>
                  <a:pt x="438" y="38"/>
                </a:cubicBezTo>
                <a:cubicBezTo>
                  <a:pt x="438" y="28"/>
                  <a:pt x="438" y="28"/>
                  <a:pt x="438" y="28"/>
                </a:cubicBezTo>
                <a:cubicBezTo>
                  <a:pt x="423" y="28"/>
                  <a:pt x="423" y="28"/>
                  <a:pt x="423" y="28"/>
                </a:cubicBezTo>
                <a:cubicBezTo>
                  <a:pt x="423" y="9"/>
                  <a:pt x="423" y="9"/>
                  <a:pt x="423" y="9"/>
                </a:cubicBezTo>
                <a:cubicBezTo>
                  <a:pt x="412" y="9"/>
                  <a:pt x="412" y="9"/>
                  <a:pt x="412" y="9"/>
                </a:cubicBezTo>
                <a:cubicBezTo>
                  <a:pt x="412" y="28"/>
                  <a:pt x="412" y="28"/>
                  <a:pt x="412" y="28"/>
                </a:cubicBezTo>
                <a:cubicBezTo>
                  <a:pt x="400" y="28"/>
                  <a:pt x="400" y="28"/>
                  <a:pt x="400" y="28"/>
                </a:cubicBezTo>
                <a:cubicBezTo>
                  <a:pt x="400" y="38"/>
                  <a:pt x="400" y="38"/>
                  <a:pt x="400" y="38"/>
                </a:cubicBezTo>
                <a:cubicBezTo>
                  <a:pt x="412" y="38"/>
                  <a:pt x="412" y="38"/>
                  <a:pt x="412" y="38"/>
                </a:cubicBezTo>
                <a:cubicBezTo>
                  <a:pt x="412" y="84"/>
                  <a:pt x="412" y="84"/>
                  <a:pt x="412" y="84"/>
                </a:cubicBezTo>
                <a:cubicBezTo>
                  <a:pt x="412" y="95"/>
                  <a:pt x="417" y="101"/>
                  <a:pt x="428" y="101"/>
                </a:cubicBezTo>
                <a:moveTo>
                  <a:pt x="381" y="59"/>
                </a:moveTo>
                <a:cubicBezTo>
                  <a:pt x="335" y="59"/>
                  <a:pt x="335" y="59"/>
                  <a:pt x="335" y="59"/>
                </a:cubicBezTo>
                <a:cubicBezTo>
                  <a:pt x="335" y="48"/>
                  <a:pt x="343" y="36"/>
                  <a:pt x="358" y="36"/>
                </a:cubicBezTo>
                <a:cubicBezTo>
                  <a:pt x="374" y="36"/>
                  <a:pt x="381" y="49"/>
                  <a:pt x="381" y="59"/>
                </a:cubicBezTo>
                <a:moveTo>
                  <a:pt x="359" y="101"/>
                </a:moveTo>
                <a:cubicBezTo>
                  <a:pt x="371" y="101"/>
                  <a:pt x="380" y="97"/>
                  <a:pt x="388" y="90"/>
                </a:cubicBezTo>
                <a:cubicBezTo>
                  <a:pt x="382" y="83"/>
                  <a:pt x="382" y="83"/>
                  <a:pt x="382" y="83"/>
                </a:cubicBezTo>
                <a:cubicBezTo>
                  <a:pt x="377" y="89"/>
                  <a:pt x="369" y="92"/>
                  <a:pt x="360" y="92"/>
                </a:cubicBezTo>
                <a:cubicBezTo>
                  <a:pt x="345" y="92"/>
                  <a:pt x="336" y="81"/>
                  <a:pt x="335" y="67"/>
                </a:cubicBezTo>
                <a:cubicBezTo>
                  <a:pt x="392" y="67"/>
                  <a:pt x="392" y="67"/>
                  <a:pt x="392" y="67"/>
                </a:cubicBezTo>
                <a:cubicBezTo>
                  <a:pt x="392" y="65"/>
                  <a:pt x="392" y="65"/>
                  <a:pt x="392" y="65"/>
                </a:cubicBezTo>
                <a:cubicBezTo>
                  <a:pt x="392" y="43"/>
                  <a:pt x="380" y="27"/>
                  <a:pt x="358" y="27"/>
                </a:cubicBezTo>
                <a:cubicBezTo>
                  <a:pt x="338" y="27"/>
                  <a:pt x="323" y="43"/>
                  <a:pt x="323" y="64"/>
                </a:cubicBezTo>
                <a:cubicBezTo>
                  <a:pt x="323" y="86"/>
                  <a:pt x="338" y="101"/>
                  <a:pt x="359" y="101"/>
                </a:cubicBezTo>
                <a:moveTo>
                  <a:pt x="314" y="99"/>
                </a:moveTo>
                <a:cubicBezTo>
                  <a:pt x="283" y="60"/>
                  <a:pt x="283" y="60"/>
                  <a:pt x="283" y="60"/>
                </a:cubicBezTo>
                <a:cubicBezTo>
                  <a:pt x="314" y="28"/>
                  <a:pt x="314" y="28"/>
                  <a:pt x="314" y="28"/>
                </a:cubicBezTo>
                <a:cubicBezTo>
                  <a:pt x="300" y="28"/>
                  <a:pt x="300" y="28"/>
                  <a:pt x="300" y="28"/>
                </a:cubicBezTo>
                <a:cubicBezTo>
                  <a:pt x="263" y="66"/>
                  <a:pt x="263" y="66"/>
                  <a:pt x="263" y="66"/>
                </a:cubicBezTo>
                <a:cubicBezTo>
                  <a:pt x="263" y="1"/>
                  <a:pt x="263" y="1"/>
                  <a:pt x="263" y="1"/>
                </a:cubicBezTo>
                <a:cubicBezTo>
                  <a:pt x="252" y="1"/>
                  <a:pt x="252" y="1"/>
                  <a:pt x="252" y="1"/>
                </a:cubicBezTo>
                <a:cubicBezTo>
                  <a:pt x="252" y="99"/>
                  <a:pt x="252" y="99"/>
                  <a:pt x="252" y="99"/>
                </a:cubicBezTo>
                <a:cubicBezTo>
                  <a:pt x="263" y="99"/>
                  <a:pt x="263" y="99"/>
                  <a:pt x="263" y="99"/>
                </a:cubicBezTo>
                <a:cubicBezTo>
                  <a:pt x="263" y="79"/>
                  <a:pt x="263" y="79"/>
                  <a:pt x="263" y="79"/>
                </a:cubicBezTo>
                <a:cubicBezTo>
                  <a:pt x="275" y="67"/>
                  <a:pt x="275" y="67"/>
                  <a:pt x="275" y="67"/>
                </a:cubicBezTo>
                <a:cubicBezTo>
                  <a:pt x="300" y="99"/>
                  <a:pt x="300" y="99"/>
                  <a:pt x="300" y="99"/>
                </a:cubicBezTo>
                <a:lnTo>
                  <a:pt x="314" y="99"/>
                </a:lnTo>
                <a:close/>
                <a:moveTo>
                  <a:pt x="214" y="99"/>
                </a:moveTo>
                <a:cubicBezTo>
                  <a:pt x="214" y="49"/>
                  <a:pt x="214" y="49"/>
                  <a:pt x="214" y="49"/>
                </a:cubicBezTo>
                <a:cubicBezTo>
                  <a:pt x="218" y="43"/>
                  <a:pt x="227" y="38"/>
                  <a:pt x="234" y="38"/>
                </a:cubicBezTo>
                <a:cubicBezTo>
                  <a:pt x="235" y="38"/>
                  <a:pt x="237" y="38"/>
                  <a:pt x="238" y="38"/>
                </a:cubicBezTo>
                <a:cubicBezTo>
                  <a:pt x="238" y="27"/>
                  <a:pt x="238" y="27"/>
                  <a:pt x="238" y="27"/>
                </a:cubicBezTo>
                <a:cubicBezTo>
                  <a:pt x="228" y="27"/>
                  <a:pt x="220" y="32"/>
                  <a:pt x="214" y="40"/>
                </a:cubicBezTo>
                <a:cubicBezTo>
                  <a:pt x="214" y="28"/>
                  <a:pt x="214" y="28"/>
                  <a:pt x="214" y="28"/>
                </a:cubicBezTo>
                <a:cubicBezTo>
                  <a:pt x="203" y="28"/>
                  <a:pt x="203" y="28"/>
                  <a:pt x="203" y="28"/>
                </a:cubicBezTo>
                <a:cubicBezTo>
                  <a:pt x="203" y="99"/>
                  <a:pt x="203" y="99"/>
                  <a:pt x="203" y="99"/>
                </a:cubicBezTo>
                <a:lnTo>
                  <a:pt x="214" y="99"/>
                </a:lnTo>
                <a:close/>
                <a:moveTo>
                  <a:pt x="149" y="91"/>
                </a:moveTo>
                <a:cubicBezTo>
                  <a:pt x="135" y="91"/>
                  <a:pt x="126" y="80"/>
                  <a:pt x="126" y="64"/>
                </a:cubicBezTo>
                <a:cubicBezTo>
                  <a:pt x="126" y="48"/>
                  <a:pt x="135" y="36"/>
                  <a:pt x="149" y="36"/>
                </a:cubicBezTo>
                <a:cubicBezTo>
                  <a:pt x="158" y="36"/>
                  <a:pt x="166" y="42"/>
                  <a:pt x="170" y="48"/>
                </a:cubicBezTo>
                <a:cubicBezTo>
                  <a:pt x="170" y="80"/>
                  <a:pt x="170" y="80"/>
                  <a:pt x="170" y="80"/>
                </a:cubicBezTo>
                <a:cubicBezTo>
                  <a:pt x="166" y="86"/>
                  <a:pt x="158" y="91"/>
                  <a:pt x="149" y="91"/>
                </a:cubicBezTo>
                <a:moveTo>
                  <a:pt x="181" y="99"/>
                </a:moveTo>
                <a:cubicBezTo>
                  <a:pt x="181" y="28"/>
                  <a:pt x="181" y="28"/>
                  <a:pt x="181" y="28"/>
                </a:cubicBezTo>
                <a:cubicBezTo>
                  <a:pt x="170" y="28"/>
                  <a:pt x="170" y="28"/>
                  <a:pt x="170" y="28"/>
                </a:cubicBezTo>
                <a:cubicBezTo>
                  <a:pt x="170" y="39"/>
                  <a:pt x="170" y="39"/>
                  <a:pt x="170" y="39"/>
                </a:cubicBezTo>
                <a:cubicBezTo>
                  <a:pt x="165" y="31"/>
                  <a:pt x="156" y="27"/>
                  <a:pt x="146" y="27"/>
                </a:cubicBezTo>
                <a:cubicBezTo>
                  <a:pt x="128" y="27"/>
                  <a:pt x="115" y="41"/>
                  <a:pt x="115" y="64"/>
                </a:cubicBezTo>
                <a:cubicBezTo>
                  <a:pt x="115" y="87"/>
                  <a:pt x="128" y="101"/>
                  <a:pt x="146" y="101"/>
                </a:cubicBezTo>
                <a:cubicBezTo>
                  <a:pt x="156" y="101"/>
                  <a:pt x="165" y="96"/>
                  <a:pt x="170" y="89"/>
                </a:cubicBezTo>
                <a:cubicBezTo>
                  <a:pt x="170" y="99"/>
                  <a:pt x="170" y="99"/>
                  <a:pt x="170" y="99"/>
                </a:cubicBezTo>
                <a:lnTo>
                  <a:pt x="181" y="99"/>
                </a:lnTo>
                <a:close/>
                <a:moveTo>
                  <a:pt x="96" y="99"/>
                </a:moveTo>
                <a:cubicBezTo>
                  <a:pt x="96" y="1"/>
                  <a:pt x="96" y="1"/>
                  <a:pt x="96" y="1"/>
                </a:cubicBezTo>
                <a:cubicBezTo>
                  <a:pt x="79" y="1"/>
                  <a:pt x="79" y="1"/>
                  <a:pt x="79" y="1"/>
                </a:cubicBezTo>
                <a:cubicBezTo>
                  <a:pt x="48" y="77"/>
                  <a:pt x="48" y="77"/>
                  <a:pt x="48" y="77"/>
                </a:cubicBezTo>
                <a:cubicBezTo>
                  <a:pt x="18" y="1"/>
                  <a:pt x="18" y="1"/>
                  <a:pt x="18" y="1"/>
                </a:cubicBezTo>
                <a:cubicBezTo>
                  <a:pt x="0" y="1"/>
                  <a:pt x="0" y="1"/>
                  <a:pt x="0" y="1"/>
                </a:cubicBezTo>
                <a:cubicBezTo>
                  <a:pt x="0" y="99"/>
                  <a:pt x="0" y="99"/>
                  <a:pt x="0" y="99"/>
                </a:cubicBezTo>
                <a:cubicBezTo>
                  <a:pt x="13" y="99"/>
                  <a:pt x="13" y="99"/>
                  <a:pt x="13" y="99"/>
                </a:cubicBezTo>
                <a:cubicBezTo>
                  <a:pt x="13" y="17"/>
                  <a:pt x="13" y="17"/>
                  <a:pt x="13" y="17"/>
                </a:cubicBezTo>
                <a:cubicBezTo>
                  <a:pt x="46" y="99"/>
                  <a:pt x="46" y="99"/>
                  <a:pt x="46" y="99"/>
                </a:cubicBezTo>
                <a:cubicBezTo>
                  <a:pt x="51" y="99"/>
                  <a:pt x="51" y="99"/>
                  <a:pt x="51" y="99"/>
                </a:cubicBezTo>
                <a:cubicBezTo>
                  <a:pt x="84" y="17"/>
                  <a:pt x="84" y="17"/>
                  <a:pt x="84" y="17"/>
                </a:cubicBezTo>
                <a:cubicBezTo>
                  <a:pt x="84" y="99"/>
                  <a:pt x="84" y="99"/>
                  <a:pt x="84" y="99"/>
                </a:cubicBezTo>
                <a:lnTo>
                  <a:pt x="96" y="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34234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fsluiting dia red UK">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C4E26FAA-ED72-4463-AB3F-FB70CE313C3E}"/>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200" dirty="0">
              <a:solidFill>
                <a:schemeClr val="bg1"/>
              </a:solidFill>
            </a:endParaRPr>
          </a:p>
        </p:txBody>
      </p:sp>
      <p:sp>
        <p:nvSpPr>
          <p:cNvPr id="7" name="Tekstvak 6">
            <a:extLst>
              <a:ext uri="{FF2B5EF4-FFF2-40B4-BE49-F238E27FC236}">
                <a16:creationId xmlns:a16="http://schemas.microsoft.com/office/drawing/2014/main" id="{A6DE5EA5-27BD-42F3-BD1D-C1E35D802DEE}"/>
              </a:ext>
            </a:extLst>
          </p:cNvPr>
          <p:cNvSpPr txBox="1"/>
          <p:nvPr userDrawn="1"/>
        </p:nvSpPr>
        <p:spPr>
          <a:xfrm>
            <a:off x="4535905" y="-416480"/>
            <a:ext cx="3140242" cy="324000"/>
          </a:xfrm>
          <a:prstGeom prst="rect">
            <a:avLst/>
          </a:prstGeom>
          <a:noFill/>
        </p:spPr>
        <p:txBody>
          <a:bodyPr wrap="none" lIns="144000" tIns="144000" rIns="144000" bIns="144000" rtlCol="0" anchor="ctr">
            <a:noAutofit/>
          </a:bodyPr>
          <a:lstStyle/>
          <a:p>
            <a:pPr algn="ctr"/>
            <a:r>
              <a:rPr lang="nl-NL" sz="1200" b="0" cap="all" spc="50" baseline="0" dirty="0" err="1">
                <a:solidFill>
                  <a:schemeClr val="accent2"/>
                </a:solidFill>
                <a:latin typeface="+mn-lt"/>
                <a:cs typeface="Calibri" panose="020F0502020204030204" pitchFamily="34" charset="0"/>
              </a:rPr>
              <a:t>AfSluiting</a:t>
            </a:r>
            <a:r>
              <a:rPr lang="nl-NL" sz="1200" b="0" cap="all" spc="50" baseline="0" dirty="0">
                <a:solidFill>
                  <a:schemeClr val="accent2"/>
                </a:solidFill>
                <a:latin typeface="+mn-lt"/>
                <a:cs typeface="Calibri" panose="020F0502020204030204" pitchFamily="34" charset="0"/>
              </a:rPr>
              <a:t> dia #2</a:t>
            </a:r>
          </a:p>
        </p:txBody>
      </p:sp>
      <p:sp>
        <p:nvSpPr>
          <p:cNvPr id="31" name="Freeform 5">
            <a:extLst>
              <a:ext uri="{FF2B5EF4-FFF2-40B4-BE49-F238E27FC236}">
                <a16:creationId xmlns:a16="http://schemas.microsoft.com/office/drawing/2014/main" id="{C2BFD575-832F-41C5-9739-BE4FBD1695CB}"/>
              </a:ext>
            </a:extLst>
          </p:cNvPr>
          <p:cNvSpPr>
            <a:spLocks/>
          </p:cNvSpPr>
          <p:nvPr userDrawn="1"/>
        </p:nvSpPr>
        <p:spPr bwMode="auto">
          <a:xfrm>
            <a:off x="1998663" y="1969055"/>
            <a:ext cx="884238" cy="1519238"/>
          </a:xfrm>
          <a:custGeom>
            <a:avLst/>
            <a:gdLst>
              <a:gd name="T0" fmla="*/ 38 w 266"/>
              <a:gd name="T1" fmla="*/ 0 h 454"/>
              <a:gd name="T2" fmla="*/ 38 w 266"/>
              <a:gd name="T3" fmla="*/ 297 h 454"/>
              <a:gd name="T4" fmla="*/ 46 w 266"/>
              <a:gd name="T5" fmla="*/ 345 h 454"/>
              <a:gd name="T6" fmla="*/ 67 w 266"/>
              <a:gd name="T7" fmla="*/ 382 h 454"/>
              <a:gd name="T8" fmla="*/ 96 w 266"/>
              <a:gd name="T9" fmla="*/ 405 h 454"/>
              <a:gd name="T10" fmla="*/ 129 w 266"/>
              <a:gd name="T11" fmla="*/ 412 h 454"/>
              <a:gd name="T12" fmla="*/ 164 w 266"/>
              <a:gd name="T13" fmla="*/ 405 h 454"/>
              <a:gd name="T14" fmla="*/ 196 w 266"/>
              <a:gd name="T15" fmla="*/ 384 h 454"/>
              <a:gd name="T16" fmla="*/ 218 w 266"/>
              <a:gd name="T17" fmla="*/ 348 h 454"/>
              <a:gd name="T18" fmla="*/ 227 w 266"/>
              <a:gd name="T19" fmla="*/ 298 h 454"/>
              <a:gd name="T20" fmla="*/ 227 w 266"/>
              <a:gd name="T21" fmla="*/ 0 h 454"/>
              <a:gd name="T22" fmla="*/ 266 w 266"/>
              <a:gd name="T23" fmla="*/ 0 h 454"/>
              <a:gd name="T24" fmla="*/ 266 w 266"/>
              <a:gd name="T25" fmla="*/ 295 h 454"/>
              <a:gd name="T26" fmla="*/ 254 w 266"/>
              <a:gd name="T27" fmla="*/ 363 h 454"/>
              <a:gd name="T28" fmla="*/ 222 w 266"/>
              <a:gd name="T29" fmla="*/ 413 h 454"/>
              <a:gd name="T30" fmla="*/ 178 w 266"/>
              <a:gd name="T31" fmla="*/ 444 h 454"/>
              <a:gd name="T32" fmla="*/ 130 w 266"/>
              <a:gd name="T33" fmla="*/ 454 h 454"/>
              <a:gd name="T34" fmla="*/ 83 w 266"/>
              <a:gd name="T35" fmla="*/ 444 h 454"/>
              <a:gd name="T36" fmla="*/ 42 w 266"/>
              <a:gd name="T37" fmla="*/ 414 h 454"/>
              <a:gd name="T38" fmla="*/ 11 w 266"/>
              <a:gd name="T39" fmla="*/ 363 h 454"/>
              <a:gd name="T40" fmla="*/ 0 w 266"/>
              <a:gd name="T41" fmla="*/ 294 h 454"/>
              <a:gd name="T42" fmla="*/ 0 w 266"/>
              <a:gd name="T43" fmla="*/ 0 h 454"/>
              <a:gd name="T44" fmla="*/ 38 w 266"/>
              <a:gd name="T4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6" h="454">
                <a:moveTo>
                  <a:pt x="38" y="0"/>
                </a:moveTo>
                <a:cubicBezTo>
                  <a:pt x="38" y="297"/>
                  <a:pt x="38" y="297"/>
                  <a:pt x="38" y="297"/>
                </a:cubicBezTo>
                <a:cubicBezTo>
                  <a:pt x="38" y="315"/>
                  <a:pt x="41" y="331"/>
                  <a:pt x="46" y="345"/>
                </a:cubicBezTo>
                <a:cubicBezTo>
                  <a:pt x="51" y="360"/>
                  <a:pt x="58" y="372"/>
                  <a:pt x="67" y="382"/>
                </a:cubicBezTo>
                <a:cubicBezTo>
                  <a:pt x="76" y="392"/>
                  <a:pt x="85" y="399"/>
                  <a:pt x="96" y="405"/>
                </a:cubicBezTo>
                <a:cubicBezTo>
                  <a:pt x="107" y="410"/>
                  <a:pt x="118" y="412"/>
                  <a:pt x="129" y="412"/>
                </a:cubicBezTo>
                <a:cubicBezTo>
                  <a:pt x="141" y="412"/>
                  <a:pt x="153" y="410"/>
                  <a:pt x="164" y="405"/>
                </a:cubicBezTo>
                <a:cubicBezTo>
                  <a:pt x="176" y="400"/>
                  <a:pt x="187" y="393"/>
                  <a:pt x="196" y="384"/>
                </a:cubicBezTo>
                <a:cubicBezTo>
                  <a:pt x="205" y="374"/>
                  <a:pt x="213" y="362"/>
                  <a:pt x="218" y="348"/>
                </a:cubicBezTo>
                <a:cubicBezTo>
                  <a:pt x="224" y="334"/>
                  <a:pt x="227" y="317"/>
                  <a:pt x="227" y="298"/>
                </a:cubicBezTo>
                <a:cubicBezTo>
                  <a:pt x="227" y="0"/>
                  <a:pt x="227" y="0"/>
                  <a:pt x="227" y="0"/>
                </a:cubicBezTo>
                <a:cubicBezTo>
                  <a:pt x="266" y="0"/>
                  <a:pt x="266" y="0"/>
                  <a:pt x="266" y="0"/>
                </a:cubicBezTo>
                <a:cubicBezTo>
                  <a:pt x="266" y="295"/>
                  <a:pt x="266" y="295"/>
                  <a:pt x="266" y="295"/>
                </a:cubicBezTo>
                <a:cubicBezTo>
                  <a:pt x="266" y="321"/>
                  <a:pt x="262" y="344"/>
                  <a:pt x="254" y="363"/>
                </a:cubicBezTo>
                <a:cubicBezTo>
                  <a:pt x="245" y="383"/>
                  <a:pt x="235" y="400"/>
                  <a:pt x="222" y="413"/>
                </a:cubicBezTo>
                <a:cubicBezTo>
                  <a:pt x="209" y="427"/>
                  <a:pt x="194" y="437"/>
                  <a:pt x="178" y="444"/>
                </a:cubicBezTo>
                <a:cubicBezTo>
                  <a:pt x="162" y="451"/>
                  <a:pt x="146" y="454"/>
                  <a:pt x="130" y="454"/>
                </a:cubicBezTo>
                <a:cubicBezTo>
                  <a:pt x="114" y="454"/>
                  <a:pt x="99" y="451"/>
                  <a:pt x="83" y="444"/>
                </a:cubicBezTo>
                <a:cubicBezTo>
                  <a:pt x="68" y="437"/>
                  <a:pt x="54" y="427"/>
                  <a:pt x="42" y="414"/>
                </a:cubicBezTo>
                <a:cubicBezTo>
                  <a:pt x="29" y="400"/>
                  <a:pt x="19" y="383"/>
                  <a:pt x="11" y="363"/>
                </a:cubicBezTo>
                <a:cubicBezTo>
                  <a:pt x="3" y="343"/>
                  <a:pt x="0" y="320"/>
                  <a:pt x="0" y="294"/>
                </a:cubicBezTo>
                <a:cubicBezTo>
                  <a:pt x="0" y="0"/>
                  <a:pt x="0" y="0"/>
                  <a:pt x="0" y="0"/>
                </a:cubicBezTo>
                <a:lnTo>
                  <a:pt x="3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32" name="Freeform 6">
            <a:extLst>
              <a:ext uri="{FF2B5EF4-FFF2-40B4-BE49-F238E27FC236}">
                <a16:creationId xmlns:a16="http://schemas.microsoft.com/office/drawing/2014/main" id="{D148CC2C-9EDA-4E3F-9784-D6EBEFF7BBD8}"/>
              </a:ext>
            </a:extLst>
          </p:cNvPr>
          <p:cNvSpPr>
            <a:spLocks/>
          </p:cNvSpPr>
          <p:nvPr userDrawn="1"/>
        </p:nvSpPr>
        <p:spPr bwMode="auto">
          <a:xfrm>
            <a:off x="3019426" y="1929367"/>
            <a:ext cx="876300" cy="1558925"/>
          </a:xfrm>
          <a:custGeom>
            <a:avLst/>
            <a:gdLst>
              <a:gd name="T0" fmla="*/ 40 w 264"/>
              <a:gd name="T1" fmla="*/ 315 h 466"/>
              <a:gd name="T2" fmla="*/ 49 w 264"/>
              <a:gd name="T3" fmla="*/ 359 h 466"/>
              <a:gd name="T4" fmla="*/ 68 w 264"/>
              <a:gd name="T5" fmla="*/ 393 h 466"/>
              <a:gd name="T6" fmla="*/ 98 w 264"/>
              <a:gd name="T7" fmla="*/ 416 h 466"/>
              <a:gd name="T8" fmla="*/ 135 w 264"/>
              <a:gd name="T9" fmla="*/ 424 h 466"/>
              <a:gd name="T10" fmla="*/ 169 w 264"/>
              <a:gd name="T11" fmla="*/ 419 h 466"/>
              <a:gd name="T12" fmla="*/ 198 w 264"/>
              <a:gd name="T13" fmla="*/ 404 h 466"/>
              <a:gd name="T14" fmla="*/ 218 w 264"/>
              <a:gd name="T15" fmla="*/ 376 h 466"/>
              <a:gd name="T16" fmla="*/ 225 w 264"/>
              <a:gd name="T17" fmla="*/ 335 h 466"/>
              <a:gd name="T18" fmla="*/ 217 w 264"/>
              <a:gd name="T19" fmla="*/ 302 h 466"/>
              <a:gd name="T20" fmla="*/ 196 w 264"/>
              <a:gd name="T21" fmla="*/ 278 h 466"/>
              <a:gd name="T22" fmla="*/ 166 w 264"/>
              <a:gd name="T23" fmla="*/ 261 h 466"/>
              <a:gd name="T24" fmla="*/ 132 w 264"/>
              <a:gd name="T25" fmla="*/ 247 h 466"/>
              <a:gd name="T26" fmla="*/ 89 w 264"/>
              <a:gd name="T27" fmla="*/ 230 h 466"/>
              <a:gd name="T28" fmla="*/ 50 w 264"/>
              <a:gd name="T29" fmla="*/ 205 h 466"/>
              <a:gd name="T30" fmla="*/ 22 w 264"/>
              <a:gd name="T31" fmla="*/ 168 h 466"/>
              <a:gd name="T32" fmla="*/ 11 w 264"/>
              <a:gd name="T33" fmla="*/ 113 h 466"/>
              <a:gd name="T34" fmla="*/ 20 w 264"/>
              <a:gd name="T35" fmla="*/ 64 h 466"/>
              <a:gd name="T36" fmla="*/ 44 w 264"/>
              <a:gd name="T37" fmla="*/ 29 h 466"/>
              <a:gd name="T38" fmla="*/ 82 w 264"/>
              <a:gd name="T39" fmla="*/ 7 h 466"/>
              <a:gd name="T40" fmla="*/ 130 w 264"/>
              <a:gd name="T41" fmla="*/ 0 h 466"/>
              <a:gd name="T42" fmla="*/ 188 w 264"/>
              <a:gd name="T43" fmla="*/ 12 h 466"/>
              <a:gd name="T44" fmla="*/ 226 w 264"/>
              <a:gd name="T45" fmla="*/ 44 h 466"/>
              <a:gd name="T46" fmla="*/ 246 w 264"/>
              <a:gd name="T47" fmla="*/ 86 h 466"/>
              <a:gd name="T48" fmla="*/ 253 w 264"/>
              <a:gd name="T49" fmla="*/ 131 h 466"/>
              <a:gd name="T50" fmla="*/ 214 w 264"/>
              <a:gd name="T51" fmla="*/ 131 h 466"/>
              <a:gd name="T52" fmla="*/ 206 w 264"/>
              <a:gd name="T53" fmla="*/ 92 h 466"/>
              <a:gd name="T54" fmla="*/ 187 w 264"/>
              <a:gd name="T55" fmla="*/ 64 h 466"/>
              <a:gd name="T56" fmla="*/ 161 w 264"/>
              <a:gd name="T57" fmla="*/ 47 h 466"/>
              <a:gd name="T58" fmla="*/ 130 w 264"/>
              <a:gd name="T59" fmla="*/ 41 h 466"/>
              <a:gd name="T60" fmla="*/ 100 w 264"/>
              <a:gd name="T61" fmla="*/ 45 h 466"/>
              <a:gd name="T62" fmla="*/ 74 w 264"/>
              <a:gd name="T63" fmla="*/ 57 h 466"/>
              <a:gd name="T64" fmla="*/ 56 w 264"/>
              <a:gd name="T65" fmla="*/ 79 h 466"/>
              <a:gd name="T66" fmla="*/ 49 w 264"/>
              <a:gd name="T67" fmla="*/ 113 h 466"/>
              <a:gd name="T68" fmla="*/ 57 w 264"/>
              <a:gd name="T69" fmla="*/ 147 h 466"/>
              <a:gd name="T70" fmla="*/ 78 w 264"/>
              <a:gd name="T71" fmla="*/ 171 h 466"/>
              <a:gd name="T72" fmla="*/ 109 w 264"/>
              <a:gd name="T73" fmla="*/ 189 h 466"/>
              <a:gd name="T74" fmla="*/ 144 w 264"/>
              <a:gd name="T75" fmla="*/ 203 h 466"/>
              <a:gd name="T76" fmla="*/ 187 w 264"/>
              <a:gd name="T77" fmla="*/ 221 h 466"/>
              <a:gd name="T78" fmla="*/ 226 w 264"/>
              <a:gd name="T79" fmla="*/ 245 h 466"/>
              <a:gd name="T80" fmla="*/ 253 w 264"/>
              <a:gd name="T81" fmla="*/ 281 h 466"/>
              <a:gd name="T82" fmla="*/ 264 w 264"/>
              <a:gd name="T83" fmla="*/ 335 h 466"/>
              <a:gd name="T84" fmla="*/ 254 w 264"/>
              <a:gd name="T85" fmla="*/ 392 h 466"/>
              <a:gd name="T86" fmla="*/ 227 w 264"/>
              <a:gd name="T87" fmla="*/ 433 h 466"/>
              <a:gd name="T88" fmla="*/ 186 w 264"/>
              <a:gd name="T89" fmla="*/ 458 h 466"/>
              <a:gd name="T90" fmla="*/ 135 w 264"/>
              <a:gd name="T91" fmla="*/ 466 h 466"/>
              <a:gd name="T92" fmla="*/ 85 w 264"/>
              <a:gd name="T93" fmla="*/ 456 h 466"/>
              <a:gd name="T94" fmla="*/ 43 w 264"/>
              <a:gd name="T95" fmla="*/ 426 h 466"/>
              <a:gd name="T96" fmla="*/ 13 w 264"/>
              <a:gd name="T97" fmla="*/ 378 h 466"/>
              <a:gd name="T98" fmla="*/ 0 w 264"/>
              <a:gd name="T99" fmla="*/ 315 h 466"/>
              <a:gd name="T100" fmla="*/ 40 w 264"/>
              <a:gd name="T101" fmla="*/ 315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4" h="466">
                <a:moveTo>
                  <a:pt x="40" y="315"/>
                </a:moveTo>
                <a:cubicBezTo>
                  <a:pt x="41" y="331"/>
                  <a:pt x="44" y="346"/>
                  <a:pt x="49" y="359"/>
                </a:cubicBezTo>
                <a:cubicBezTo>
                  <a:pt x="54" y="372"/>
                  <a:pt x="60" y="384"/>
                  <a:pt x="68" y="393"/>
                </a:cubicBezTo>
                <a:cubicBezTo>
                  <a:pt x="77" y="403"/>
                  <a:pt x="86" y="410"/>
                  <a:pt x="98" y="416"/>
                </a:cubicBezTo>
                <a:cubicBezTo>
                  <a:pt x="109" y="421"/>
                  <a:pt x="121" y="424"/>
                  <a:pt x="135" y="424"/>
                </a:cubicBezTo>
                <a:cubicBezTo>
                  <a:pt x="147" y="424"/>
                  <a:pt x="158" y="422"/>
                  <a:pt x="169" y="419"/>
                </a:cubicBezTo>
                <a:cubicBezTo>
                  <a:pt x="180" y="416"/>
                  <a:pt x="189" y="411"/>
                  <a:pt x="198" y="404"/>
                </a:cubicBezTo>
                <a:cubicBezTo>
                  <a:pt x="206" y="397"/>
                  <a:pt x="213" y="388"/>
                  <a:pt x="218" y="376"/>
                </a:cubicBezTo>
                <a:cubicBezTo>
                  <a:pt x="223" y="365"/>
                  <a:pt x="225" y="351"/>
                  <a:pt x="225" y="335"/>
                </a:cubicBezTo>
                <a:cubicBezTo>
                  <a:pt x="225" y="322"/>
                  <a:pt x="223" y="311"/>
                  <a:pt x="217" y="302"/>
                </a:cubicBezTo>
                <a:cubicBezTo>
                  <a:pt x="212" y="292"/>
                  <a:pt x="205" y="284"/>
                  <a:pt x="196" y="278"/>
                </a:cubicBezTo>
                <a:cubicBezTo>
                  <a:pt x="187" y="271"/>
                  <a:pt x="177" y="266"/>
                  <a:pt x="166" y="261"/>
                </a:cubicBezTo>
                <a:cubicBezTo>
                  <a:pt x="155" y="256"/>
                  <a:pt x="144" y="251"/>
                  <a:pt x="132" y="247"/>
                </a:cubicBezTo>
                <a:cubicBezTo>
                  <a:pt x="118" y="242"/>
                  <a:pt x="103" y="236"/>
                  <a:pt x="89" y="230"/>
                </a:cubicBezTo>
                <a:cubicBezTo>
                  <a:pt x="74" y="223"/>
                  <a:pt x="61" y="215"/>
                  <a:pt x="50" y="205"/>
                </a:cubicBezTo>
                <a:cubicBezTo>
                  <a:pt x="38" y="195"/>
                  <a:pt x="29" y="183"/>
                  <a:pt x="22" y="168"/>
                </a:cubicBezTo>
                <a:cubicBezTo>
                  <a:pt x="14" y="153"/>
                  <a:pt x="11" y="135"/>
                  <a:pt x="11" y="113"/>
                </a:cubicBezTo>
                <a:cubicBezTo>
                  <a:pt x="11" y="94"/>
                  <a:pt x="14" y="78"/>
                  <a:pt x="20" y="64"/>
                </a:cubicBezTo>
                <a:cubicBezTo>
                  <a:pt x="25" y="50"/>
                  <a:pt x="34" y="38"/>
                  <a:pt x="44" y="29"/>
                </a:cubicBezTo>
                <a:cubicBezTo>
                  <a:pt x="55" y="19"/>
                  <a:pt x="67" y="12"/>
                  <a:pt x="82" y="7"/>
                </a:cubicBezTo>
                <a:cubicBezTo>
                  <a:pt x="97" y="2"/>
                  <a:pt x="113" y="0"/>
                  <a:pt x="130" y="0"/>
                </a:cubicBezTo>
                <a:cubicBezTo>
                  <a:pt x="154" y="0"/>
                  <a:pt x="173" y="4"/>
                  <a:pt x="188" y="12"/>
                </a:cubicBezTo>
                <a:cubicBezTo>
                  <a:pt x="204" y="20"/>
                  <a:pt x="216" y="31"/>
                  <a:pt x="226" y="44"/>
                </a:cubicBezTo>
                <a:cubicBezTo>
                  <a:pt x="235" y="57"/>
                  <a:pt x="242" y="71"/>
                  <a:pt x="246" y="86"/>
                </a:cubicBezTo>
                <a:cubicBezTo>
                  <a:pt x="250" y="102"/>
                  <a:pt x="253" y="117"/>
                  <a:pt x="253" y="131"/>
                </a:cubicBezTo>
                <a:cubicBezTo>
                  <a:pt x="214" y="131"/>
                  <a:pt x="214" y="131"/>
                  <a:pt x="214" y="131"/>
                </a:cubicBezTo>
                <a:cubicBezTo>
                  <a:pt x="213" y="116"/>
                  <a:pt x="210" y="103"/>
                  <a:pt x="206" y="92"/>
                </a:cubicBezTo>
                <a:cubicBezTo>
                  <a:pt x="201" y="81"/>
                  <a:pt x="195" y="72"/>
                  <a:pt x="187" y="64"/>
                </a:cubicBezTo>
                <a:cubicBezTo>
                  <a:pt x="180" y="57"/>
                  <a:pt x="171" y="51"/>
                  <a:pt x="161" y="47"/>
                </a:cubicBezTo>
                <a:cubicBezTo>
                  <a:pt x="152" y="43"/>
                  <a:pt x="141" y="41"/>
                  <a:pt x="130" y="41"/>
                </a:cubicBezTo>
                <a:cubicBezTo>
                  <a:pt x="120" y="41"/>
                  <a:pt x="110" y="43"/>
                  <a:pt x="100" y="45"/>
                </a:cubicBezTo>
                <a:cubicBezTo>
                  <a:pt x="91" y="47"/>
                  <a:pt x="82" y="52"/>
                  <a:pt x="74" y="57"/>
                </a:cubicBezTo>
                <a:cubicBezTo>
                  <a:pt x="67" y="63"/>
                  <a:pt x="61" y="70"/>
                  <a:pt x="56" y="79"/>
                </a:cubicBezTo>
                <a:cubicBezTo>
                  <a:pt x="51" y="88"/>
                  <a:pt x="49" y="99"/>
                  <a:pt x="49" y="113"/>
                </a:cubicBezTo>
                <a:cubicBezTo>
                  <a:pt x="49" y="126"/>
                  <a:pt x="52" y="137"/>
                  <a:pt x="57" y="147"/>
                </a:cubicBezTo>
                <a:cubicBezTo>
                  <a:pt x="62" y="156"/>
                  <a:pt x="69" y="164"/>
                  <a:pt x="78" y="171"/>
                </a:cubicBezTo>
                <a:cubicBezTo>
                  <a:pt x="87" y="178"/>
                  <a:pt x="97" y="184"/>
                  <a:pt x="109" y="189"/>
                </a:cubicBezTo>
                <a:cubicBezTo>
                  <a:pt x="120" y="194"/>
                  <a:pt x="132" y="199"/>
                  <a:pt x="144" y="203"/>
                </a:cubicBezTo>
                <a:cubicBezTo>
                  <a:pt x="159" y="209"/>
                  <a:pt x="173" y="215"/>
                  <a:pt x="187" y="221"/>
                </a:cubicBezTo>
                <a:cubicBezTo>
                  <a:pt x="202" y="227"/>
                  <a:pt x="214" y="235"/>
                  <a:pt x="226" y="245"/>
                </a:cubicBezTo>
                <a:cubicBezTo>
                  <a:pt x="237" y="255"/>
                  <a:pt x="246" y="267"/>
                  <a:pt x="253" y="281"/>
                </a:cubicBezTo>
                <a:cubicBezTo>
                  <a:pt x="260" y="296"/>
                  <a:pt x="264" y="314"/>
                  <a:pt x="264" y="335"/>
                </a:cubicBezTo>
                <a:cubicBezTo>
                  <a:pt x="264" y="357"/>
                  <a:pt x="261" y="376"/>
                  <a:pt x="254" y="392"/>
                </a:cubicBezTo>
                <a:cubicBezTo>
                  <a:pt x="248" y="408"/>
                  <a:pt x="239" y="422"/>
                  <a:pt x="227" y="433"/>
                </a:cubicBezTo>
                <a:cubicBezTo>
                  <a:pt x="216" y="444"/>
                  <a:pt x="202" y="452"/>
                  <a:pt x="186" y="458"/>
                </a:cubicBezTo>
                <a:cubicBezTo>
                  <a:pt x="170" y="463"/>
                  <a:pt x="153" y="466"/>
                  <a:pt x="135" y="466"/>
                </a:cubicBezTo>
                <a:cubicBezTo>
                  <a:pt x="118" y="466"/>
                  <a:pt x="101" y="463"/>
                  <a:pt x="85" y="456"/>
                </a:cubicBezTo>
                <a:cubicBezTo>
                  <a:pt x="69" y="449"/>
                  <a:pt x="55" y="439"/>
                  <a:pt x="43" y="426"/>
                </a:cubicBezTo>
                <a:cubicBezTo>
                  <a:pt x="30" y="413"/>
                  <a:pt x="20" y="397"/>
                  <a:pt x="13" y="378"/>
                </a:cubicBezTo>
                <a:cubicBezTo>
                  <a:pt x="5" y="359"/>
                  <a:pt x="1" y="339"/>
                  <a:pt x="0" y="315"/>
                </a:cubicBezTo>
                <a:lnTo>
                  <a:pt x="40" y="3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33" name="Freeform 7">
            <a:extLst>
              <a:ext uri="{FF2B5EF4-FFF2-40B4-BE49-F238E27FC236}">
                <a16:creationId xmlns:a16="http://schemas.microsoft.com/office/drawing/2014/main" id="{74661AAB-EFFD-413A-9CDB-7866A64B8248}"/>
              </a:ext>
            </a:extLst>
          </p:cNvPr>
          <p:cNvSpPr>
            <a:spLocks noEditPoints="1"/>
          </p:cNvSpPr>
          <p:nvPr userDrawn="1"/>
        </p:nvSpPr>
        <p:spPr bwMode="auto">
          <a:xfrm>
            <a:off x="4068763" y="1969055"/>
            <a:ext cx="811213" cy="1476375"/>
          </a:xfrm>
          <a:custGeom>
            <a:avLst/>
            <a:gdLst>
              <a:gd name="T0" fmla="*/ 38 w 244"/>
              <a:gd name="T1" fmla="*/ 210 h 441"/>
              <a:gd name="T2" fmla="*/ 136 w 244"/>
              <a:gd name="T3" fmla="*/ 210 h 441"/>
              <a:gd name="T4" fmla="*/ 162 w 244"/>
              <a:gd name="T5" fmla="*/ 204 h 441"/>
              <a:gd name="T6" fmla="*/ 185 w 244"/>
              <a:gd name="T7" fmla="*/ 185 h 441"/>
              <a:gd name="T8" fmla="*/ 200 w 244"/>
              <a:gd name="T9" fmla="*/ 158 h 441"/>
              <a:gd name="T10" fmla="*/ 205 w 244"/>
              <a:gd name="T11" fmla="*/ 125 h 441"/>
              <a:gd name="T12" fmla="*/ 200 w 244"/>
              <a:gd name="T13" fmla="*/ 92 h 441"/>
              <a:gd name="T14" fmla="*/ 185 w 244"/>
              <a:gd name="T15" fmla="*/ 66 h 441"/>
              <a:gd name="T16" fmla="*/ 163 w 244"/>
              <a:gd name="T17" fmla="*/ 49 h 441"/>
              <a:gd name="T18" fmla="*/ 136 w 244"/>
              <a:gd name="T19" fmla="*/ 43 h 441"/>
              <a:gd name="T20" fmla="*/ 38 w 244"/>
              <a:gd name="T21" fmla="*/ 43 h 441"/>
              <a:gd name="T22" fmla="*/ 38 w 244"/>
              <a:gd name="T23" fmla="*/ 210 h 441"/>
              <a:gd name="T24" fmla="*/ 0 w 244"/>
              <a:gd name="T25" fmla="*/ 0 h 441"/>
              <a:gd name="T26" fmla="*/ 136 w 244"/>
              <a:gd name="T27" fmla="*/ 0 h 441"/>
              <a:gd name="T28" fmla="*/ 182 w 244"/>
              <a:gd name="T29" fmla="*/ 11 h 441"/>
              <a:gd name="T30" fmla="*/ 216 w 244"/>
              <a:gd name="T31" fmla="*/ 40 h 441"/>
              <a:gd name="T32" fmla="*/ 237 w 244"/>
              <a:gd name="T33" fmla="*/ 80 h 441"/>
              <a:gd name="T34" fmla="*/ 244 w 244"/>
              <a:gd name="T35" fmla="*/ 125 h 441"/>
              <a:gd name="T36" fmla="*/ 237 w 244"/>
              <a:gd name="T37" fmla="*/ 172 h 441"/>
              <a:gd name="T38" fmla="*/ 216 w 244"/>
              <a:gd name="T39" fmla="*/ 213 h 441"/>
              <a:gd name="T40" fmla="*/ 182 w 244"/>
              <a:gd name="T41" fmla="*/ 241 h 441"/>
              <a:gd name="T42" fmla="*/ 136 w 244"/>
              <a:gd name="T43" fmla="*/ 252 h 441"/>
              <a:gd name="T44" fmla="*/ 38 w 244"/>
              <a:gd name="T45" fmla="*/ 252 h 441"/>
              <a:gd name="T46" fmla="*/ 38 w 244"/>
              <a:gd name="T47" fmla="*/ 441 h 441"/>
              <a:gd name="T48" fmla="*/ 0 w 244"/>
              <a:gd name="T49" fmla="*/ 441 h 441"/>
              <a:gd name="T50" fmla="*/ 0 w 244"/>
              <a:gd name="T51"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441">
                <a:moveTo>
                  <a:pt x="38" y="210"/>
                </a:moveTo>
                <a:cubicBezTo>
                  <a:pt x="136" y="210"/>
                  <a:pt x="136" y="210"/>
                  <a:pt x="136" y="210"/>
                </a:cubicBezTo>
                <a:cubicBezTo>
                  <a:pt x="145" y="210"/>
                  <a:pt x="154" y="208"/>
                  <a:pt x="162" y="204"/>
                </a:cubicBezTo>
                <a:cubicBezTo>
                  <a:pt x="171" y="199"/>
                  <a:pt x="178" y="193"/>
                  <a:pt x="185" y="185"/>
                </a:cubicBezTo>
                <a:cubicBezTo>
                  <a:pt x="191" y="178"/>
                  <a:pt x="196" y="169"/>
                  <a:pt x="200" y="158"/>
                </a:cubicBezTo>
                <a:cubicBezTo>
                  <a:pt x="204" y="148"/>
                  <a:pt x="205" y="137"/>
                  <a:pt x="205" y="125"/>
                </a:cubicBezTo>
                <a:cubicBezTo>
                  <a:pt x="205" y="113"/>
                  <a:pt x="204" y="102"/>
                  <a:pt x="200" y="92"/>
                </a:cubicBezTo>
                <a:cubicBezTo>
                  <a:pt x="196" y="82"/>
                  <a:pt x="192" y="73"/>
                  <a:pt x="185" y="66"/>
                </a:cubicBezTo>
                <a:cubicBezTo>
                  <a:pt x="179" y="59"/>
                  <a:pt x="172" y="53"/>
                  <a:pt x="163" y="49"/>
                </a:cubicBezTo>
                <a:cubicBezTo>
                  <a:pt x="155" y="45"/>
                  <a:pt x="146" y="43"/>
                  <a:pt x="136" y="43"/>
                </a:cubicBezTo>
                <a:cubicBezTo>
                  <a:pt x="38" y="43"/>
                  <a:pt x="38" y="43"/>
                  <a:pt x="38" y="43"/>
                </a:cubicBezTo>
                <a:lnTo>
                  <a:pt x="38" y="210"/>
                </a:lnTo>
                <a:close/>
                <a:moveTo>
                  <a:pt x="0" y="0"/>
                </a:moveTo>
                <a:cubicBezTo>
                  <a:pt x="136" y="0"/>
                  <a:pt x="136" y="0"/>
                  <a:pt x="136" y="0"/>
                </a:cubicBezTo>
                <a:cubicBezTo>
                  <a:pt x="153" y="0"/>
                  <a:pt x="168" y="3"/>
                  <a:pt x="182" y="11"/>
                </a:cubicBezTo>
                <a:cubicBezTo>
                  <a:pt x="195" y="19"/>
                  <a:pt x="207" y="28"/>
                  <a:pt x="216" y="40"/>
                </a:cubicBezTo>
                <a:cubicBezTo>
                  <a:pt x="225" y="52"/>
                  <a:pt x="232" y="66"/>
                  <a:pt x="237" y="80"/>
                </a:cubicBezTo>
                <a:cubicBezTo>
                  <a:pt x="242" y="95"/>
                  <a:pt x="244" y="110"/>
                  <a:pt x="244" y="125"/>
                </a:cubicBezTo>
                <a:cubicBezTo>
                  <a:pt x="244" y="142"/>
                  <a:pt x="242" y="157"/>
                  <a:pt x="237" y="172"/>
                </a:cubicBezTo>
                <a:cubicBezTo>
                  <a:pt x="232" y="188"/>
                  <a:pt x="225" y="201"/>
                  <a:pt x="216" y="213"/>
                </a:cubicBezTo>
                <a:cubicBezTo>
                  <a:pt x="207" y="225"/>
                  <a:pt x="195" y="234"/>
                  <a:pt x="182" y="241"/>
                </a:cubicBezTo>
                <a:cubicBezTo>
                  <a:pt x="168" y="248"/>
                  <a:pt x="153" y="252"/>
                  <a:pt x="136" y="252"/>
                </a:cubicBezTo>
                <a:cubicBezTo>
                  <a:pt x="38" y="252"/>
                  <a:pt x="38" y="252"/>
                  <a:pt x="38" y="252"/>
                </a:cubicBezTo>
                <a:cubicBezTo>
                  <a:pt x="38" y="441"/>
                  <a:pt x="38" y="441"/>
                  <a:pt x="38" y="441"/>
                </a:cubicBezTo>
                <a:cubicBezTo>
                  <a:pt x="0" y="441"/>
                  <a:pt x="0" y="441"/>
                  <a:pt x="0" y="441"/>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34" name="Oval 8">
            <a:extLst>
              <a:ext uri="{FF2B5EF4-FFF2-40B4-BE49-F238E27FC236}">
                <a16:creationId xmlns:a16="http://schemas.microsoft.com/office/drawing/2014/main" id="{EA80111C-BBE6-4A77-8E68-988838E99C4C}"/>
              </a:ext>
            </a:extLst>
          </p:cNvPr>
          <p:cNvSpPr>
            <a:spLocks noChangeArrowheads="1"/>
          </p:cNvSpPr>
          <p:nvPr userDrawn="1"/>
        </p:nvSpPr>
        <p:spPr bwMode="auto">
          <a:xfrm>
            <a:off x="3298826" y="2886630"/>
            <a:ext cx="328613" cy="33020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35" name="Freeform 9">
            <a:extLst>
              <a:ext uri="{FF2B5EF4-FFF2-40B4-BE49-F238E27FC236}">
                <a16:creationId xmlns:a16="http://schemas.microsoft.com/office/drawing/2014/main" id="{73F340AE-46C0-45BF-B65A-E5D54D1F44DC}"/>
              </a:ext>
            </a:extLst>
          </p:cNvPr>
          <p:cNvSpPr>
            <a:spLocks noEditPoints="1"/>
          </p:cNvSpPr>
          <p:nvPr userDrawn="1"/>
        </p:nvSpPr>
        <p:spPr bwMode="auto">
          <a:xfrm>
            <a:off x="5262563" y="2494517"/>
            <a:ext cx="4927600" cy="428625"/>
          </a:xfrm>
          <a:custGeom>
            <a:avLst/>
            <a:gdLst>
              <a:gd name="T0" fmla="*/ 1472 w 1483"/>
              <a:gd name="T1" fmla="*/ 79 h 128"/>
              <a:gd name="T2" fmla="*/ 1425 w 1483"/>
              <a:gd name="T3" fmla="*/ 77 h 128"/>
              <a:gd name="T4" fmla="*/ 1429 w 1483"/>
              <a:gd name="T5" fmla="*/ 109 h 128"/>
              <a:gd name="T6" fmla="*/ 1402 w 1483"/>
              <a:gd name="T7" fmla="*/ 82 h 128"/>
              <a:gd name="T8" fmla="*/ 1409 w 1483"/>
              <a:gd name="T9" fmla="*/ 39 h 128"/>
              <a:gd name="T10" fmla="*/ 1329 w 1483"/>
              <a:gd name="T11" fmla="*/ 49 h 128"/>
              <a:gd name="T12" fmla="*/ 1271 w 1483"/>
              <a:gd name="T13" fmla="*/ 99 h 128"/>
              <a:gd name="T14" fmla="*/ 1319 w 1483"/>
              <a:gd name="T15" fmla="*/ 99 h 128"/>
              <a:gd name="T16" fmla="*/ 1238 w 1483"/>
              <a:gd name="T17" fmla="*/ 48 h 128"/>
              <a:gd name="T18" fmla="*/ 1238 w 1483"/>
              <a:gd name="T19" fmla="*/ 28 h 128"/>
              <a:gd name="T20" fmla="*/ 1238 w 1483"/>
              <a:gd name="T21" fmla="*/ 89 h 128"/>
              <a:gd name="T22" fmla="*/ 1171 w 1483"/>
              <a:gd name="T23" fmla="*/ 88 h 128"/>
              <a:gd name="T24" fmla="*/ 1171 w 1483"/>
              <a:gd name="T25" fmla="*/ 28 h 128"/>
              <a:gd name="T26" fmla="*/ 1133 w 1483"/>
              <a:gd name="T27" fmla="*/ 28 h 128"/>
              <a:gd name="T28" fmla="*/ 1119 w 1483"/>
              <a:gd name="T29" fmla="*/ 101 h 128"/>
              <a:gd name="T30" fmla="*/ 1114 w 1483"/>
              <a:gd name="T31" fmla="*/ 1 h 128"/>
              <a:gd name="T32" fmla="*/ 1081 w 1483"/>
              <a:gd name="T33" fmla="*/ 28 h 128"/>
              <a:gd name="T34" fmla="*/ 1034 w 1483"/>
              <a:gd name="T35" fmla="*/ 28 h 128"/>
              <a:gd name="T36" fmla="*/ 1070 w 1483"/>
              <a:gd name="T37" fmla="*/ 99 h 128"/>
              <a:gd name="T38" fmla="*/ 976 w 1483"/>
              <a:gd name="T39" fmla="*/ 35 h 128"/>
              <a:gd name="T40" fmla="*/ 994 w 1483"/>
              <a:gd name="T41" fmla="*/ 80 h 128"/>
              <a:gd name="T42" fmla="*/ 932 w 1483"/>
              <a:gd name="T43" fmla="*/ 99 h 128"/>
              <a:gd name="T44" fmla="*/ 873 w 1483"/>
              <a:gd name="T45" fmla="*/ 28 h 128"/>
              <a:gd name="T46" fmla="*/ 921 w 1483"/>
              <a:gd name="T47" fmla="*/ 53 h 128"/>
              <a:gd name="T48" fmla="*/ 820 w 1483"/>
              <a:gd name="T49" fmla="*/ 36 h 128"/>
              <a:gd name="T50" fmla="*/ 820 w 1483"/>
              <a:gd name="T51" fmla="*/ 27 h 128"/>
              <a:gd name="T52" fmla="*/ 764 w 1483"/>
              <a:gd name="T53" fmla="*/ 76 h 128"/>
              <a:gd name="T54" fmla="*/ 774 w 1483"/>
              <a:gd name="T55" fmla="*/ 19 h 128"/>
              <a:gd name="T56" fmla="*/ 575 w 1483"/>
              <a:gd name="T57" fmla="*/ 63 h 128"/>
              <a:gd name="T58" fmla="*/ 596 w 1483"/>
              <a:gd name="T59" fmla="*/ 128 h 128"/>
              <a:gd name="T60" fmla="*/ 595 w 1483"/>
              <a:gd name="T61" fmla="*/ 27 h 128"/>
              <a:gd name="T62" fmla="*/ 596 w 1483"/>
              <a:gd name="T63" fmla="*/ 119 h 128"/>
              <a:gd name="T64" fmla="*/ 545 w 1483"/>
              <a:gd name="T65" fmla="*/ 49 h 128"/>
              <a:gd name="T66" fmla="*/ 486 w 1483"/>
              <a:gd name="T67" fmla="*/ 99 h 128"/>
              <a:gd name="T68" fmla="*/ 534 w 1483"/>
              <a:gd name="T69" fmla="*/ 99 h 128"/>
              <a:gd name="T70" fmla="*/ 464 w 1483"/>
              <a:gd name="T71" fmla="*/ 99 h 128"/>
              <a:gd name="T72" fmla="*/ 451 w 1483"/>
              <a:gd name="T73" fmla="*/ 11 h 128"/>
              <a:gd name="T74" fmla="*/ 430 w 1483"/>
              <a:gd name="T75" fmla="*/ 91 h 128"/>
              <a:gd name="T76" fmla="*/ 423 w 1483"/>
              <a:gd name="T77" fmla="*/ 28 h 128"/>
              <a:gd name="T78" fmla="*/ 400 w 1483"/>
              <a:gd name="T79" fmla="*/ 38 h 128"/>
              <a:gd name="T80" fmla="*/ 335 w 1483"/>
              <a:gd name="T81" fmla="*/ 59 h 128"/>
              <a:gd name="T82" fmla="*/ 382 w 1483"/>
              <a:gd name="T83" fmla="*/ 83 h 128"/>
              <a:gd name="T84" fmla="*/ 358 w 1483"/>
              <a:gd name="T85" fmla="*/ 27 h 128"/>
              <a:gd name="T86" fmla="*/ 314 w 1483"/>
              <a:gd name="T87" fmla="*/ 28 h 128"/>
              <a:gd name="T88" fmla="*/ 252 w 1483"/>
              <a:gd name="T89" fmla="*/ 99 h 128"/>
              <a:gd name="T90" fmla="*/ 314 w 1483"/>
              <a:gd name="T91" fmla="*/ 99 h 128"/>
              <a:gd name="T92" fmla="*/ 238 w 1483"/>
              <a:gd name="T93" fmla="*/ 27 h 128"/>
              <a:gd name="T94" fmla="*/ 214 w 1483"/>
              <a:gd name="T95" fmla="*/ 99 h 128"/>
              <a:gd name="T96" fmla="*/ 170 w 1483"/>
              <a:gd name="T97" fmla="*/ 80 h 128"/>
              <a:gd name="T98" fmla="*/ 170 w 1483"/>
              <a:gd name="T99" fmla="*/ 39 h 128"/>
              <a:gd name="T100" fmla="*/ 170 w 1483"/>
              <a:gd name="T101" fmla="*/ 99 h 128"/>
              <a:gd name="T102" fmla="*/ 48 w 1483"/>
              <a:gd name="T103" fmla="*/ 77 h 128"/>
              <a:gd name="T104" fmla="*/ 13 w 1483"/>
              <a:gd name="T105" fmla="*/ 17 h 128"/>
              <a:gd name="T106" fmla="*/ 96 w 1483"/>
              <a:gd name="T107" fmla="*/ 9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83" h="128">
                <a:moveTo>
                  <a:pt x="1451" y="128"/>
                </a:moveTo>
                <a:cubicBezTo>
                  <a:pt x="1468" y="128"/>
                  <a:pt x="1483" y="119"/>
                  <a:pt x="1483" y="98"/>
                </a:cubicBezTo>
                <a:cubicBezTo>
                  <a:pt x="1483" y="28"/>
                  <a:pt x="1483" y="28"/>
                  <a:pt x="1483" y="28"/>
                </a:cubicBezTo>
                <a:cubicBezTo>
                  <a:pt x="1472" y="28"/>
                  <a:pt x="1472" y="28"/>
                  <a:pt x="1472" y="28"/>
                </a:cubicBezTo>
                <a:cubicBezTo>
                  <a:pt x="1472" y="79"/>
                  <a:pt x="1472" y="79"/>
                  <a:pt x="1472" y="79"/>
                </a:cubicBezTo>
                <a:cubicBezTo>
                  <a:pt x="1468" y="85"/>
                  <a:pt x="1460" y="90"/>
                  <a:pt x="1452" y="90"/>
                </a:cubicBezTo>
                <a:cubicBezTo>
                  <a:pt x="1442" y="90"/>
                  <a:pt x="1436" y="86"/>
                  <a:pt x="1436" y="74"/>
                </a:cubicBezTo>
                <a:cubicBezTo>
                  <a:pt x="1436" y="28"/>
                  <a:pt x="1436" y="28"/>
                  <a:pt x="1436" y="28"/>
                </a:cubicBezTo>
                <a:cubicBezTo>
                  <a:pt x="1425" y="28"/>
                  <a:pt x="1425" y="28"/>
                  <a:pt x="1425" y="28"/>
                </a:cubicBezTo>
                <a:cubicBezTo>
                  <a:pt x="1425" y="77"/>
                  <a:pt x="1425" y="77"/>
                  <a:pt x="1425" y="77"/>
                </a:cubicBezTo>
                <a:cubicBezTo>
                  <a:pt x="1425" y="92"/>
                  <a:pt x="1432" y="100"/>
                  <a:pt x="1447" y="100"/>
                </a:cubicBezTo>
                <a:cubicBezTo>
                  <a:pt x="1458" y="100"/>
                  <a:pt x="1467" y="94"/>
                  <a:pt x="1472" y="88"/>
                </a:cubicBezTo>
                <a:cubicBezTo>
                  <a:pt x="1472" y="98"/>
                  <a:pt x="1472" y="98"/>
                  <a:pt x="1472" y="98"/>
                </a:cubicBezTo>
                <a:cubicBezTo>
                  <a:pt x="1472" y="111"/>
                  <a:pt x="1464" y="119"/>
                  <a:pt x="1451" y="119"/>
                </a:cubicBezTo>
                <a:cubicBezTo>
                  <a:pt x="1442" y="119"/>
                  <a:pt x="1435" y="116"/>
                  <a:pt x="1429" y="109"/>
                </a:cubicBezTo>
                <a:cubicBezTo>
                  <a:pt x="1424" y="117"/>
                  <a:pt x="1424" y="117"/>
                  <a:pt x="1424" y="117"/>
                </a:cubicBezTo>
                <a:cubicBezTo>
                  <a:pt x="1431" y="125"/>
                  <a:pt x="1439" y="128"/>
                  <a:pt x="1451" y="128"/>
                </a:cubicBezTo>
                <a:moveTo>
                  <a:pt x="1383" y="101"/>
                </a:moveTo>
                <a:cubicBezTo>
                  <a:pt x="1396" y="101"/>
                  <a:pt x="1404" y="96"/>
                  <a:pt x="1409" y="89"/>
                </a:cubicBezTo>
                <a:cubicBezTo>
                  <a:pt x="1402" y="82"/>
                  <a:pt x="1402" y="82"/>
                  <a:pt x="1402" y="82"/>
                </a:cubicBezTo>
                <a:cubicBezTo>
                  <a:pt x="1397" y="88"/>
                  <a:pt x="1391" y="91"/>
                  <a:pt x="1384" y="91"/>
                </a:cubicBezTo>
                <a:cubicBezTo>
                  <a:pt x="1369" y="91"/>
                  <a:pt x="1359" y="79"/>
                  <a:pt x="1359" y="64"/>
                </a:cubicBezTo>
                <a:cubicBezTo>
                  <a:pt x="1359" y="48"/>
                  <a:pt x="1369" y="36"/>
                  <a:pt x="1384" y="36"/>
                </a:cubicBezTo>
                <a:cubicBezTo>
                  <a:pt x="1391" y="36"/>
                  <a:pt x="1397" y="39"/>
                  <a:pt x="1402" y="45"/>
                </a:cubicBezTo>
                <a:cubicBezTo>
                  <a:pt x="1409" y="39"/>
                  <a:pt x="1409" y="39"/>
                  <a:pt x="1409" y="39"/>
                </a:cubicBezTo>
                <a:cubicBezTo>
                  <a:pt x="1404" y="32"/>
                  <a:pt x="1396" y="27"/>
                  <a:pt x="1383" y="27"/>
                </a:cubicBezTo>
                <a:cubicBezTo>
                  <a:pt x="1362" y="27"/>
                  <a:pt x="1348" y="43"/>
                  <a:pt x="1348" y="64"/>
                </a:cubicBezTo>
                <a:cubicBezTo>
                  <a:pt x="1348" y="85"/>
                  <a:pt x="1362" y="101"/>
                  <a:pt x="1383" y="101"/>
                </a:cubicBezTo>
                <a:moveTo>
                  <a:pt x="1329" y="99"/>
                </a:moveTo>
                <a:cubicBezTo>
                  <a:pt x="1329" y="49"/>
                  <a:pt x="1329" y="49"/>
                  <a:pt x="1329" y="49"/>
                </a:cubicBezTo>
                <a:cubicBezTo>
                  <a:pt x="1329" y="34"/>
                  <a:pt x="1322" y="27"/>
                  <a:pt x="1307" y="27"/>
                </a:cubicBezTo>
                <a:cubicBezTo>
                  <a:pt x="1296" y="27"/>
                  <a:pt x="1287" y="33"/>
                  <a:pt x="1282" y="39"/>
                </a:cubicBezTo>
                <a:cubicBezTo>
                  <a:pt x="1282" y="28"/>
                  <a:pt x="1282" y="28"/>
                  <a:pt x="1282" y="28"/>
                </a:cubicBezTo>
                <a:cubicBezTo>
                  <a:pt x="1271" y="28"/>
                  <a:pt x="1271" y="28"/>
                  <a:pt x="1271" y="28"/>
                </a:cubicBezTo>
                <a:cubicBezTo>
                  <a:pt x="1271" y="99"/>
                  <a:pt x="1271" y="99"/>
                  <a:pt x="1271" y="99"/>
                </a:cubicBezTo>
                <a:cubicBezTo>
                  <a:pt x="1282" y="99"/>
                  <a:pt x="1282" y="99"/>
                  <a:pt x="1282" y="99"/>
                </a:cubicBezTo>
                <a:cubicBezTo>
                  <a:pt x="1282" y="47"/>
                  <a:pt x="1282" y="47"/>
                  <a:pt x="1282" y="47"/>
                </a:cubicBezTo>
                <a:cubicBezTo>
                  <a:pt x="1286" y="42"/>
                  <a:pt x="1294" y="36"/>
                  <a:pt x="1303" y="36"/>
                </a:cubicBezTo>
                <a:cubicBezTo>
                  <a:pt x="1312" y="36"/>
                  <a:pt x="1319" y="40"/>
                  <a:pt x="1319" y="53"/>
                </a:cubicBezTo>
                <a:cubicBezTo>
                  <a:pt x="1319" y="99"/>
                  <a:pt x="1319" y="99"/>
                  <a:pt x="1319" y="99"/>
                </a:cubicBezTo>
                <a:lnTo>
                  <a:pt x="1329" y="99"/>
                </a:lnTo>
                <a:close/>
                <a:moveTo>
                  <a:pt x="1216" y="91"/>
                </a:moveTo>
                <a:cubicBezTo>
                  <a:pt x="1202" y="91"/>
                  <a:pt x="1193" y="80"/>
                  <a:pt x="1193" y="64"/>
                </a:cubicBezTo>
                <a:cubicBezTo>
                  <a:pt x="1193" y="48"/>
                  <a:pt x="1202" y="36"/>
                  <a:pt x="1216" y="36"/>
                </a:cubicBezTo>
                <a:cubicBezTo>
                  <a:pt x="1225" y="36"/>
                  <a:pt x="1234" y="42"/>
                  <a:pt x="1238" y="48"/>
                </a:cubicBezTo>
                <a:cubicBezTo>
                  <a:pt x="1238" y="80"/>
                  <a:pt x="1238" y="80"/>
                  <a:pt x="1238" y="80"/>
                </a:cubicBezTo>
                <a:cubicBezTo>
                  <a:pt x="1234" y="86"/>
                  <a:pt x="1225" y="91"/>
                  <a:pt x="1216" y="91"/>
                </a:cubicBezTo>
                <a:moveTo>
                  <a:pt x="1249" y="99"/>
                </a:moveTo>
                <a:cubicBezTo>
                  <a:pt x="1249" y="28"/>
                  <a:pt x="1249" y="28"/>
                  <a:pt x="1249" y="28"/>
                </a:cubicBezTo>
                <a:cubicBezTo>
                  <a:pt x="1238" y="28"/>
                  <a:pt x="1238" y="28"/>
                  <a:pt x="1238" y="28"/>
                </a:cubicBezTo>
                <a:cubicBezTo>
                  <a:pt x="1238" y="39"/>
                  <a:pt x="1238" y="39"/>
                  <a:pt x="1238" y="39"/>
                </a:cubicBezTo>
                <a:cubicBezTo>
                  <a:pt x="1232" y="31"/>
                  <a:pt x="1223" y="27"/>
                  <a:pt x="1214" y="27"/>
                </a:cubicBezTo>
                <a:cubicBezTo>
                  <a:pt x="1195" y="27"/>
                  <a:pt x="1182" y="41"/>
                  <a:pt x="1182" y="64"/>
                </a:cubicBezTo>
                <a:cubicBezTo>
                  <a:pt x="1182" y="87"/>
                  <a:pt x="1195" y="101"/>
                  <a:pt x="1214" y="101"/>
                </a:cubicBezTo>
                <a:cubicBezTo>
                  <a:pt x="1224" y="101"/>
                  <a:pt x="1232" y="96"/>
                  <a:pt x="1238" y="89"/>
                </a:cubicBezTo>
                <a:cubicBezTo>
                  <a:pt x="1238" y="99"/>
                  <a:pt x="1238" y="99"/>
                  <a:pt x="1238" y="99"/>
                </a:cubicBezTo>
                <a:lnTo>
                  <a:pt x="1249" y="99"/>
                </a:lnTo>
                <a:close/>
                <a:moveTo>
                  <a:pt x="1161" y="101"/>
                </a:moveTo>
                <a:cubicBezTo>
                  <a:pt x="1167" y="101"/>
                  <a:pt x="1171" y="99"/>
                  <a:pt x="1174" y="96"/>
                </a:cubicBezTo>
                <a:cubicBezTo>
                  <a:pt x="1171" y="88"/>
                  <a:pt x="1171" y="88"/>
                  <a:pt x="1171" y="88"/>
                </a:cubicBezTo>
                <a:cubicBezTo>
                  <a:pt x="1169" y="90"/>
                  <a:pt x="1167" y="91"/>
                  <a:pt x="1163" y="91"/>
                </a:cubicBezTo>
                <a:cubicBezTo>
                  <a:pt x="1159" y="91"/>
                  <a:pt x="1156" y="87"/>
                  <a:pt x="1156" y="82"/>
                </a:cubicBezTo>
                <a:cubicBezTo>
                  <a:pt x="1156" y="38"/>
                  <a:pt x="1156" y="38"/>
                  <a:pt x="1156" y="38"/>
                </a:cubicBezTo>
                <a:cubicBezTo>
                  <a:pt x="1171" y="38"/>
                  <a:pt x="1171" y="38"/>
                  <a:pt x="1171" y="38"/>
                </a:cubicBezTo>
                <a:cubicBezTo>
                  <a:pt x="1171" y="28"/>
                  <a:pt x="1171" y="28"/>
                  <a:pt x="1171" y="28"/>
                </a:cubicBezTo>
                <a:cubicBezTo>
                  <a:pt x="1156" y="28"/>
                  <a:pt x="1156" y="28"/>
                  <a:pt x="1156" y="28"/>
                </a:cubicBezTo>
                <a:cubicBezTo>
                  <a:pt x="1156" y="9"/>
                  <a:pt x="1156" y="9"/>
                  <a:pt x="1156" y="9"/>
                </a:cubicBezTo>
                <a:cubicBezTo>
                  <a:pt x="1145" y="9"/>
                  <a:pt x="1145" y="9"/>
                  <a:pt x="1145" y="9"/>
                </a:cubicBezTo>
                <a:cubicBezTo>
                  <a:pt x="1145" y="28"/>
                  <a:pt x="1145" y="28"/>
                  <a:pt x="1145" y="28"/>
                </a:cubicBezTo>
                <a:cubicBezTo>
                  <a:pt x="1133" y="28"/>
                  <a:pt x="1133" y="28"/>
                  <a:pt x="1133" y="28"/>
                </a:cubicBezTo>
                <a:cubicBezTo>
                  <a:pt x="1133" y="38"/>
                  <a:pt x="1133" y="38"/>
                  <a:pt x="1133" y="38"/>
                </a:cubicBezTo>
                <a:cubicBezTo>
                  <a:pt x="1145" y="38"/>
                  <a:pt x="1145" y="38"/>
                  <a:pt x="1145" y="38"/>
                </a:cubicBezTo>
                <a:cubicBezTo>
                  <a:pt x="1145" y="84"/>
                  <a:pt x="1145" y="84"/>
                  <a:pt x="1145" y="84"/>
                </a:cubicBezTo>
                <a:cubicBezTo>
                  <a:pt x="1145" y="95"/>
                  <a:pt x="1150" y="101"/>
                  <a:pt x="1161" y="101"/>
                </a:cubicBezTo>
                <a:moveTo>
                  <a:pt x="1119" y="101"/>
                </a:moveTo>
                <a:cubicBezTo>
                  <a:pt x="1126" y="101"/>
                  <a:pt x="1129" y="99"/>
                  <a:pt x="1132" y="96"/>
                </a:cubicBezTo>
                <a:cubicBezTo>
                  <a:pt x="1129" y="88"/>
                  <a:pt x="1129" y="88"/>
                  <a:pt x="1129" y="88"/>
                </a:cubicBezTo>
                <a:cubicBezTo>
                  <a:pt x="1128" y="90"/>
                  <a:pt x="1125" y="91"/>
                  <a:pt x="1122" y="91"/>
                </a:cubicBezTo>
                <a:cubicBezTo>
                  <a:pt x="1117" y="91"/>
                  <a:pt x="1114" y="87"/>
                  <a:pt x="1114" y="82"/>
                </a:cubicBezTo>
                <a:cubicBezTo>
                  <a:pt x="1114" y="1"/>
                  <a:pt x="1114" y="1"/>
                  <a:pt x="1114" y="1"/>
                </a:cubicBezTo>
                <a:cubicBezTo>
                  <a:pt x="1103" y="1"/>
                  <a:pt x="1103" y="1"/>
                  <a:pt x="1103" y="1"/>
                </a:cubicBezTo>
                <a:cubicBezTo>
                  <a:pt x="1103" y="84"/>
                  <a:pt x="1103" y="84"/>
                  <a:pt x="1103" y="84"/>
                </a:cubicBezTo>
                <a:cubicBezTo>
                  <a:pt x="1103" y="95"/>
                  <a:pt x="1109" y="101"/>
                  <a:pt x="1119" y="101"/>
                </a:cubicBezTo>
                <a:moveTo>
                  <a:pt x="1081" y="99"/>
                </a:moveTo>
                <a:cubicBezTo>
                  <a:pt x="1081" y="28"/>
                  <a:pt x="1081" y="28"/>
                  <a:pt x="1081" y="28"/>
                </a:cubicBezTo>
                <a:cubicBezTo>
                  <a:pt x="1070" y="28"/>
                  <a:pt x="1070" y="28"/>
                  <a:pt x="1070" y="28"/>
                </a:cubicBezTo>
                <a:cubicBezTo>
                  <a:pt x="1070" y="80"/>
                  <a:pt x="1070" y="80"/>
                  <a:pt x="1070" y="80"/>
                </a:cubicBezTo>
                <a:cubicBezTo>
                  <a:pt x="1066" y="86"/>
                  <a:pt x="1058" y="91"/>
                  <a:pt x="1050" y="91"/>
                </a:cubicBezTo>
                <a:cubicBezTo>
                  <a:pt x="1040" y="91"/>
                  <a:pt x="1034" y="88"/>
                  <a:pt x="1034" y="75"/>
                </a:cubicBezTo>
                <a:cubicBezTo>
                  <a:pt x="1034" y="28"/>
                  <a:pt x="1034" y="28"/>
                  <a:pt x="1034" y="28"/>
                </a:cubicBezTo>
                <a:cubicBezTo>
                  <a:pt x="1023" y="28"/>
                  <a:pt x="1023" y="28"/>
                  <a:pt x="1023" y="28"/>
                </a:cubicBezTo>
                <a:cubicBezTo>
                  <a:pt x="1023" y="78"/>
                  <a:pt x="1023" y="78"/>
                  <a:pt x="1023" y="78"/>
                </a:cubicBezTo>
                <a:cubicBezTo>
                  <a:pt x="1023" y="94"/>
                  <a:pt x="1030" y="101"/>
                  <a:pt x="1045" y="101"/>
                </a:cubicBezTo>
                <a:cubicBezTo>
                  <a:pt x="1056" y="101"/>
                  <a:pt x="1065" y="95"/>
                  <a:pt x="1070" y="89"/>
                </a:cubicBezTo>
                <a:cubicBezTo>
                  <a:pt x="1070" y="99"/>
                  <a:pt x="1070" y="99"/>
                  <a:pt x="1070" y="99"/>
                </a:cubicBezTo>
                <a:lnTo>
                  <a:pt x="1081" y="99"/>
                </a:lnTo>
                <a:close/>
                <a:moveTo>
                  <a:pt x="977" y="101"/>
                </a:moveTo>
                <a:cubicBezTo>
                  <a:pt x="995" y="101"/>
                  <a:pt x="1005" y="91"/>
                  <a:pt x="1005" y="80"/>
                </a:cubicBezTo>
                <a:cubicBezTo>
                  <a:pt x="1005" y="52"/>
                  <a:pt x="961" y="62"/>
                  <a:pt x="961" y="47"/>
                </a:cubicBezTo>
                <a:cubicBezTo>
                  <a:pt x="961" y="40"/>
                  <a:pt x="967" y="35"/>
                  <a:pt x="976" y="35"/>
                </a:cubicBezTo>
                <a:cubicBezTo>
                  <a:pt x="986" y="35"/>
                  <a:pt x="993" y="39"/>
                  <a:pt x="998" y="44"/>
                </a:cubicBezTo>
                <a:cubicBezTo>
                  <a:pt x="1003" y="37"/>
                  <a:pt x="1003" y="37"/>
                  <a:pt x="1003" y="37"/>
                </a:cubicBezTo>
                <a:cubicBezTo>
                  <a:pt x="997" y="31"/>
                  <a:pt x="989" y="27"/>
                  <a:pt x="976" y="27"/>
                </a:cubicBezTo>
                <a:cubicBezTo>
                  <a:pt x="959" y="27"/>
                  <a:pt x="950" y="36"/>
                  <a:pt x="950" y="47"/>
                </a:cubicBezTo>
                <a:cubicBezTo>
                  <a:pt x="950" y="73"/>
                  <a:pt x="994" y="63"/>
                  <a:pt x="994" y="80"/>
                </a:cubicBezTo>
                <a:cubicBezTo>
                  <a:pt x="994" y="87"/>
                  <a:pt x="988" y="92"/>
                  <a:pt x="977" y="92"/>
                </a:cubicBezTo>
                <a:cubicBezTo>
                  <a:pt x="967" y="92"/>
                  <a:pt x="958" y="87"/>
                  <a:pt x="954" y="82"/>
                </a:cubicBezTo>
                <a:cubicBezTo>
                  <a:pt x="948" y="90"/>
                  <a:pt x="948" y="90"/>
                  <a:pt x="948" y="90"/>
                </a:cubicBezTo>
                <a:cubicBezTo>
                  <a:pt x="955" y="97"/>
                  <a:pt x="965" y="101"/>
                  <a:pt x="977" y="101"/>
                </a:cubicBezTo>
                <a:moveTo>
                  <a:pt x="932" y="99"/>
                </a:moveTo>
                <a:cubicBezTo>
                  <a:pt x="932" y="49"/>
                  <a:pt x="932" y="49"/>
                  <a:pt x="932" y="49"/>
                </a:cubicBezTo>
                <a:cubicBezTo>
                  <a:pt x="932" y="34"/>
                  <a:pt x="924" y="27"/>
                  <a:pt x="910" y="27"/>
                </a:cubicBezTo>
                <a:cubicBezTo>
                  <a:pt x="899" y="27"/>
                  <a:pt x="889" y="33"/>
                  <a:pt x="884" y="39"/>
                </a:cubicBezTo>
                <a:cubicBezTo>
                  <a:pt x="884" y="28"/>
                  <a:pt x="884" y="28"/>
                  <a:pt x="884" y="28"/>
                </a:cubicBezTo>
                <a:cubicBezTo>
                  <a:pt x="873" y="28"/>
                  <a:pt x="873" y="28"/>
                  <a:pt x="873" y="28"/>
                </a:cubicBezTo>
                <a:cubicBezTo>
                  <a:pt x="873" y="99"/>
                  <a:pt x="873" y="99"/>
                  <a:pt x="873" y="99"/>
                </a:cubicBezTo>
                <a:cubicBezTo>
                  <a:pt x="884" y="99"/>
                  <a:pt x="884" y="99"/>
                  <a:pt x="884" y="99"/>
                </a:cubicBezTo>
                <a:cubicBezTo>
                  <a:pt x="884" y="47"/>
                  <a:pt x="884" y="47"/>
                  <a:pt x="884" y="47"/>
                </a:cubicBezTo>
                <a:cubicBezTo>
                  <a:pt x="888" y="42"/>
                  <a:pt x="896" y="36"/>
                  <a:pt x="905" y="36"/>
                </a:cubicBezTo>
                <a:cubicBezTo>
                  <a:pt x="915" y="36"/>
                  <a:pt x="921" y="40"/>
                  <a:pt x="921" y="53"/>
                </a:cubicBezTo>
                <a:cubicBezTo>
                  <a:pt x="921" y="99"/>
                  <a:pt x="921" y="99"/>
                  <a:pt x="921" y="99"/>
                </a:cubicBezTo>
                <a:lnTo>
                  <a:pt x="932" y="99"/>
                </a:lnTo>
                <a:close/>
                <a:moveTo>
                  <a:pt x="820" y="91"/>
                </a:moveTo>
                <a:cubicBezTo>
                  <a:pt x="805" y="91"/>
                  <a:pt x="797" y="78"/>
                  <a:pt x="797" y="64"/>
                </a:cubicBezTo>
                <a:cubicBezTo>
                  <a:pt x="797" y="49"/>
                  <a:pt x="805" y="36"/>
                  <a:pt x="820" y="36"/>
                </a:cubicBezTo>
                <a:cubicBezTo>
                  <a:pt x="835" y="36"/>
                  <a:pt x="844" y="49"/>
                  <a:pt x="844" y="64"/>
                </a:cubicBezTo>
                <a:cubicBezTo>
                  <a:pt x="844" y="78"/>
                  <a:pt x="835" y="91"/>
                  <a:pt x="820" y="91"/>
                </a:cubicBezTo>
                <a:moveTo>
                  <a:pt x="820" y="101"/>
                </a:moveTo>
                <a:cubicBezTo>
                  <a:pt x="842" y="101"/>
                  <a:pt x="855" y="84"/>
                  <a:pt x="855" y="64"/>
                </a:cubicBezTo>
                <a:cubicBezTo>
                  <a:pt x="855" y="43"/>
                  <a:pt x="842" y="27"/>
                  <a:pt x="820" y="27"/>
                </a:cubicBezTo>
                <a:cubicBezTo>
                  <a:pt x="798" y="27"/>
                  <a:pt x="785" y="43"/>
                  <a:pt x="785" y="64"/>
                </a:cubicBezTo>
                <a:cubicBezTo>
                  <a:pt x="785" y="84"/>
                  <a:pt x="798" y="101"/>
                  <a:pt x="820" y="101"/>
                </a:cubicBezTo>
                <a:moveTo>
                  <a:pt x="737" y="101"/>
                </a:moveTo>
                <a:cubicBezTo>
                  <a:pt x="754" y="101"/>
                  <a:pt x="766" y="93"/>
                  <a:pt x="774" y="81"/>
                </a:cubicBezTo>
                <a:cubicBezTo>
                  <a:pt x="764" y="76"/>
                  <a:pt x="764" y="76"/>
                  <a:pt x="764" y="76"/>
                </a:cubicBezTo>
                <a:cubicBezTo>
                  <a:pt x="758" y="84"/>
                  <a:pt x="748" y="90"/>
                  <a:pt x="737" y="90"/>
                </a:cubicBezTo>
                <a:cubicBezTo>
                  <a:pt x="715" y="90"/>
                  <a:pt x="699" y="74"/>
                  <a:pt x="699" y="50"/>
                </a:cubicBezTo>
                <a:cubicBezTo>
                  <a:pt x="699" y="27"/>
                  <a:pt x="715" y="11"/>
                  <a:pt x="737" y="11"/>
                </a:cubicBezTo>
                <a:cubicBezTo>
                  <a:pt x="748" y="11"/>
                  <a:pt x="758" y="16"/>
                  <a:pt x="764" y="25"/>
                </a:cubicBezTo>
                <a:cubicBezTo>
                  <a:pt x="774" y="19"/>
                  <a:pt x="774" y="19"/>
                  <a:pt x="774" y="19"/>
                </a:cubicBezTo>
                <a:cubicBezTo>
                  <a:pt x="766" y="8"/>
                  <a:pt x="754" y="0"/>
                  <a:pt x="737" y="0"/>
                </a:cubicBezTo>
                <a:cubicBezTo>
                  <a:pt x="708" y="0"/>
                  <a:pt x="686" y="20"/>
                  <a:pt x="686" y="50"/>
                </a:cubicBezTo>
                <a:cubicBezTo>
                  <a:pt x="686" y="80"/>
                  <a:pt x="708" y="101"/>
                  <a:pt x="737" y="101"/>
                </a:cubicBezTo>
                <a:moveTo>
                  <a:pt x="598" y="90"/>
                </a:moveTo>
                <a:cubicBezTo>
                  <a:pt x="583" y="90"/>
                  <a:pt x="575" y="79"/>
                  <a:pt x="575" y="63"/>
                </a:cubicBezTo>
                <a:cubicBezTo>
                  <a:pt x="575" y="48"/>
                  <a:pt x="583" y="36"/>
                  <a:pt x="598" y="36"/>
                </a:cubicBezTo>
                <a:cubicBezTo>
                  <a:pt x="606" y="36"/>
                  <a:pt x="615" y="42"/>
                  <a:pt x="619" y="48"/>
                </a:cubicBezTo>
                <a:cubicBezTo>
                  <a:pt x="619" y="79"/>
                  <a:pt x="619" y="79"/>
                  <a:pt x="619" y="79"/>
                </a:cubicBezTo>
                <a:cubicBezTo>
                  <a:pt x="615" y="85"/>
                  <a:pt x="606" y="90"/>
                  <a:pt x="598" y="90"/>
                </a:cubicBezTo>
                <a:moveTo>
                  <a:pt x="596" y="128"/>
                </a:moveTo>
                <a:cubicBezTo>
                  <a:pt x="613" y="128"/>
                  <a:pt x="630" y="121"/>
                  <a:pt x="630" y="98"/>
                </a:cubicBezTo>
                <a:cubicBezTo>
                  <a:pt x="630" y="28"/>
                  <a:pt x="630" y="28"/>
                  <a:pt x="630" y="28"/>
                </a:cubicBezTo>
                <a:cubicBezTo>
                  <a:pt x="619" y="28"/>
                  <a:pt x="619" y="28"/>
                  <a:pt x="619" y="28"/>
                </a:cubicBezTo>
                <a:cubicBezTo>
                  <a:pt x="619" y="39"/>
                  <a:pt x="619" y="39"/>
                  <a:pt x="619" y="39"/>
                </a:cubicBezTo>
                <a:cubicBezTo>
                  <a:pt x="613" y="31"/>
                  <a:pt x="604" y="27"/>
                  <a:pt x="595" y="27"/>
                </a:cubicBezTo>
                <a:cubicBezTo>
                  <a:pt x="576" y="27"/>
                  <a:pt x="563" y="41"/>
                  <a:pt x="563" y="63"/>
                </a:cubicBezTo>
                <a:cubicBezTo>
                  <a:pt x="563" y="86"/>
                  <a:pt x="576" y="100"/>
                  <a:pt x="595" y="100"/>
                </a:cubicBezTo>
                <a:cubicBezTo>
                  <a:pt x="605" y="100"/>
                  <a:pt x="613" y="95"/>
                  <a:pt x="619" y="88"/>
                </a:cubicBezTo>
                <a:cubicBezTo>
                  <a:pt x="619" y="98"/>
                  <a:pt x="619" y="98"/>
                  <a:pt x="619" y="98"/>
                </a:cubicBezTo>
                <a:cubicBezTo>
                  <a:pt x="619" y="113"/>
                  <a:pt x="608" y="119"/>
                  <a:pt x="596" y="119"/>
                </a:cubicBezTo>
                <a:cubicBezTo>
                  <a:pt x="586" y="119"/>
                  <a:pt x="579" y="116"/>
                  <a:pt x="573" y="109"/>
                </a:cubicBezTo>
                <a:cubicBezTo>
                  <a:pt x="567" y="117"/>
                  <a:pt x="567" y="117"/>
                  <a:pt x="567" y="117"/>
                </a:cubicBezTo>
                <a:cubicBezTo>
                  <a:pt x="576" y="126"/>
                  <a:pt x="584" y="128"/>
                  <a:pt x="596" y="128"/>
                </a:cubicBezTo>
                <a:moveTo>
                  <a:pt x="545" y="99"/>
                </a:moveTo>
                <a:cubicBezTo>
                  <a:pt x="545" y="49"/>
                  <a:pt x="545" y="49"/>
                  <a:pt x="545" y="49"/>
                </a:cubicBezTo>
                <a:cubicBezTo>
                  <a:pt x="545" y="34"/>
                  <a:pt x="537" y="27"/>
                  <a:pt x="523" y="27"/>
                </a:cubicBezTo>
                <a:cubicBezTo>
                  <a:pt x="512" y="27"/>
                  <a:pt x="502" y="33"/>
                  <a:pt x="497" y="39"/>
                </a:cubicBezTo>
                <a:cubicBezTo>
                  <a:pt x="497" y="28"/>
                  <a:pt x="497" y="28"/>
                  <a:pt x="497" y="28"/>
                </a:cubicBezTo>
                <a:cubicBezTo>
                  <a:pt x="486" y="28"/>
                  <a:pt x="486" y="28"/>
                  <a:pt x="486" y="28"/>
                </a:cubicBezTo>
                <a:cubicBezTo>
                  <a:pt x="486" y="99"/>
                  <a:pt x="486" y="99"/>
                  <a:pt x="486" y="99"/>
                </a:cubicBezTo>
                <a:cubicBezTo>
                  <a:pt x="497" y="99"/>
                  <a:pt x="497" y="99"/>
                  <a:pt x="497" y="99"/>
                </a:cubicBezTo>
                <a:cubicBezTo>
                  <a:pt x="497" y="47"/>
                  <a:pt x="497" y="47"/>
                  <a:pt x="497" y="47"/>
                </a:cubicBezTo>
                <a:cubicBezTo>
                  <a:pt x="501" y="42"/>
                  <a:pt x="510" y="36"/>
                  <a:pt x="518" y="36"/>
                </a:cubicBezTo>
                <a:cubicBezTo>
                  <a:pt x="528" y="36"/>
                  <a:pt x="534" y="40"/>
                  <a:pt x="534" y="53"/>
                </a:cubicBezTo>
                <a:cubicBezTo>
                  <a:pt x="534" y="99"/>
                  <a:pt x="534" y="99"/>
                  <a:pt x="534" y="99"/>
                </a:cubicBezTo>
                <a:lnTo>
                  <a:pt x="545" y="99"/>
                </a:lnTo>
                <a:close/>
                <a:moveTo>
                  <a:pt x="464" y="28"/>
                </a:moveTo>
                <a:cubicBezTo>
                  <a:pt x="453" y="28"/>
                  <a:pt x="453" y="28"/>
                  <a:pt x="453" y="28"/>
                </a:cubicBezTo>
                <a:cubicBezTo>
                  <a:pt x="453" y="99"/>
                  <a:pt x="453" y="99"/>
                  <a:pt x="453" y="99"/>
                </a:cubicBezTo>
                <a:cubicBezTo>
                  <a:pt x="464" y="99"/>
                  <a:pt x="464" y="99"/>
                  <a:pt x="464" y="99"/>
                </a:cubicBezTo>
                <a:lnTo>
                  <a:pt x="464" y="28"/>
                </a:lnTo>
                <a:close/>
                <a:moveTo>
                  <a:pt x="459" y="18"/>
                </a:moveTo>
                <a:cubicBezTo>
                  <a:pt x="463" y="18"/>
                  <a:pt x="466" y="15"/>
                  <a:pt x="466" y="11"/>
                </a:cubicBezTo>
                <a:cubicBezTo>
                  <a:pt x="466" y="7"/>
                  <a:pt x="463" y="3"/>
                  <a:pt x="459" y="3"/>
                </a:cubicBezTo>
                <a:cubicBezTo>
                  <a:pt x="455" y="3"/>
                  <a:pt x="451" y="7"/>
                  <a:pt x="451" y="11"/>
                </a:cubicBezTo>
                <a:cubicBezTo>
                  <a:pt x="451" y="15"/>
                  <a:pt x="455" y="18"/>
                  <a:pt x="459" y="18"/>
                </a:cubicBezTo>
                <a:moveTo>
                  <a:pt x="428" y="101"/>
                </a:moveTo>
                <a:cubicBezTo>
                  <a:pt x="434" y="101"/>
                  <a:pt x="438" y="99"/>
                  <a:pt x="441" y="96"/>
                </a:cubicBezTo>
                <a:cubicBezTo>
                  <a:pt x="438" y="88"/>
                  <a:pt x="438" y="88"/>
                  <a:pt x="438" y="88"/>
                </a:cubicBezTo>
                <a:cubicBezTo>
                  <a:pt x="436" y="90"/>
                  <a:pt x="434" y="91"/>
                  <a:pt x="430" y="91"/>
                </a:cubicBezTo>
                <a:cubicBezTo>
                  <a:pt x="426" y="91"/>
                  <a:pt x="423" y="87"/>
                  <a:pt x="423" y="82"/>
                </a:cubicBezTo>
                <a:cubicBezTo>
                  <a:pt x="423" y="38"/>
                  <a:pt x="423" y="38"/>
                  <a:pt x="423" y="38"/>
                </a:cubicBezTo>
                <a:cubicBezTo>
                  <a:pt x="438" y="38"/>
                  <a:pt x="438" y="38"/>
                  <a:pt x="438" y="38"/>
                </a:cubicBezTo>
                <a:cubicBezTo>
                  <a:pt x="438" y="28"/>
                  <a:pt x="438" y="28"/>
                  <a:pt x="438" y="28"/>
                </a:cubicBezTo>
                <a:cubicBezTo>
                  <a:pt x="423" y="28"/>
                  <a:pt x="423" y="28"/>
                  <a:pt x="423" y="28"/>
                </a:cubicBezTo>
                <a:cubicBezTo>
                  <a:pt x="423" y="9"/>
                  <a:pt x="423" y="9"/>
                  <a:pt x="423" y="9"/>
                </a:cubicBezTo>
                <a:cubicBezTo>
                  <a:pt x="412" y="9"/>
                  <a:pt x="412" y="9"/>
                  <a:pt x="412" y="9"/>
                </a:cubicBezTo>
                <a:cubicBezTo>
                  <a:pt x="412" y="28"/>
                  <a:pt x="412" y="28"/>
                  <a:pt x="412" y="28"/>
                </a:cubicBezTo>
                <a:cubicBezTo>
                  <a:pt x="400" y="28"/>
                  <a:pt x="400" y="28"/>
                  <a:pt x="400" y="28"/>
                </a:cubicBezTo>
                <a:cubicBezTo>
                  <a:pt x="400" y="38"/>
                  <a:pt x="400" y="38"/>
                  <a:pt x="400" y="38"/>
                </a:cubicBezTo>
                <a:cubicBezTo>
                  <a:pt x="412" y="38"/>
                  <a:pt x="412" y="38"/>
                  <a:pt x="412" y="38"/>
                </a:cubicBezTo>
                <a:cubicBezTo>
                  <a:pt x="412" y="84"/>
                  <a:pt x="412" y="84"/>
                  <a:pt x="412" y="84"/>
                </a:cubicBezTo>
                <a:cubicBezTo>
                  <a:pt x="412" y="95"/>
                  <a:pt x="417" y="101"/>
                  <a:pt x="428" y="101"/>
                </a:cubicBezTo>
                <a:moveTo>
                  <a:pt x="381" y="59"/>
                </a:moveTo>
                <a:cubicBezTo>
                  <a:pt x="335" y="59"/>
                  <a:pt x="335" y="59"/>
                  <a:pt x="335" y="59"/>
                </a:cubicBezTo>
                <a:cubicBezTo>
                  <a:pt x="335" y="48"/>
                  <a:pt x="343" y="36"/>
                  <a:pt x="358" y="36"/>
                </a:cubicBezTo>
                <a:cubicBezTo>
                  <a:pt x="374" y="36"/>
                  <a:pt x="381" y="49"/>
                  <a:pt x="381" y="59"/>
                </a:cubicBezTo>
                <a:moveTo>
                  <a:pt x="359" y="101"/>
                </a:moveTo>
                <a:cubicBezTo>
                  <a:pt x="371" y="101"/>
                  <a:pt x="380" y="97"/>
                  <a:pt x="388" y="90"/>
                </a:cubicBezTo>
                <a:cubicBezTo>
                  <a:pt x="382" y="83"/>
                  <a:pt x="382" y="83"/>
                  <a:pt x="382" y="83"/>
                </a:cubicBezTo>
                <a:cubicBezTo>
                  <a:pt x="377" y="89"/>
                  <a:pt x="369" y="92"/>
                  <a:pt x="360" y="92"/>
                </a:cubicBezTo>
                <a:cubicBezTo>
                  <a:pt x="345" y="92"/>
                  <a:pt x="336" y="81"/>
                  <a:pt x="335" y="67"/>
                </a:cubicBezTo>
                <a:cubicBezTo>
                  <a:pt x="392" y="67"/>
                  <a:pt x="392" y="67"/>
                  <a:pt x="392" y="67"/>
                </a:cubicBezTo>
                <a:cubicBezTo>
                  <a:pt x="392" y="65"/>
                  <a:pt x="392" y="65"/>
                  <a:pt x="392" y="65"/>
                </a:cubicBezTo>
                <a:cubicBezTo>
                  <a:pt x="392" y="43"/>
                  <a:pt x="380" y="27"/>
                  <a:pt x="358" y="27"/>
                </a:cubicBezTo>
                <a:cubicBezTo>
                  <a:pt x="338" y="27"/>
                  <a:pt x="323" y="43"/>
                  <a:pt x="323" y="64"/>
                </a:cubicBezTo>
                <a:cubicBezTo>
                  <a:pt x="323" y="86"/>
                  <a:pt x="338" y="101"/>
                  <a:pt x="359" y="101"/>
                </a:cubicBezTo>
                <a:moveTo>
                  <a:pt x="314" y="99"/>
                </a:moveTo>
                <a:cubicBezTo>
                  <a:pt x="283" y="60"/>
                  <a:pt x="283" y="60"/>
                  <a:pt x="283" y="60"/>
                </a:cubicBezTo>
                <a:cubicBezTo>
                  <a:pt x="314" y="28"/>
                  <a:pt x="314" y="28"/>
                  <a:pt x="314" y="28"/>
                </a:cubicBezTo>
                <a:cubicBezTo>
                  <a:pt x="300" y="28"/>
                  <a:pt x="300" y="28"/>
                  <a:pt x="300" y="28"/>
                </a:cubicBezTo>
                <a:cubicBezTo>
                  <a:pt x="263" y="66"/>
                  <a:pt x="263" y="66"/>
                  <a:pt x="263" y="66"/>
                </a:cubicBezTo>
                <a:cubicBezTo>
                  <a:pt x="263" y="1"/>
                  <a:pt x="263" y="1"/>
                  <a:pt x="263" y="1"/>
                </a:cubicBezTo>
                <a:cubicBezTo>
                  <a:pt x="252" y="1"/>
                  <a:pt x="252" y="1"/>
                  <a:pt x="252" y="1"/>
                </a:cubicBezTo>
                <a:cubicBezTo>
                  <a:pt x="252" y="99"/>
                  <a:pt x="252" y="99"/>
                  <a:pt x="252" y="99"/>
                </a:cubicBezTo>
                <a:cubicBezTo>
                  <a:pt x="263" y="99"/>
                  <a:pt x="263" y="99"/>
                  <a:pt x="263" y="99"/>
                </a:cubicBezTo>
                <a:cubicBezTo>
                  <a:pt x="263" y="79"/>
                  <a:pt x="263" y="79"/>
                  <a:pt x="263" y="79"/>
                </a:cubicBezTo>
                <a:cubicBezTo>
                  <a:pt x="275" y="67"/>
                  <a:pt x="275" y="67"/>
                  <a:pt x="275" y="67"/>
                </a:cubicBezTo>
                <a:cubicBezTo>
                  <a:pt x="300" y="99"/>
                  <a:pt x="300" y="99"/>
                  <a:pt x="300" y="99"/>
                </a:cubicBezTo>
                <a:lnTo>
                  <a:pt x="314" y="99"/>
                </a:lnTo>
                <a:close/>
                <a:moveTo>
                  <a:pt x="214" y="99"/>
                </a:moveTo>
                <a:cubicBezTo>
                  <a:pt x="214" y="49"/>
                  <a:pt x="214" y="49"/>
                  <a:pt x="214" y="49"/>
                </a:cubicBezTo>
                <a:cubicBezTo>
                  <a:pt x="218" y="43"/>
                  <a:pt x="227" y="38"/>
                  <a:pt x="234" y="38"/>
                </a:cubicBezTo>
                <a:cubicBezTo>
                  <a:pt x="235" y="38"/>
                  <a:pt x="237" y="38"/>
                  <a:pt x="238" y="38"/>
                </a:cubicBezTo>
                <a:cubicBezTo>
                  <a:pt x="238" y="27"/>
                  <a:pt x="238" y="27"/>
                  <a:pt x="238" y="27"/>
                </a:cubicBezTo>
                <a:cubicBezTo>
                  <a:pt x="228" y="27"/>
                  <a:pt x="220" y="32"/>
                  <a:pt x="214" y="40"/>
                </a:cubicBezTo>
                <a:cubicBezTo>
                  <a:pt x="214" y="28"/>
                  <a:pt x="214" y="28"/>
                  <a:pt x="214" y="28"/>
                </a:cubicBezTo>
                <a:cubicBezTo>
                  <a:pt x="203" y="28"/>
                  <a:pt x="203" y="28"/>
                  <a:pt x="203" y="28"/>
                </a:cubicBezTo>
                <a:cubicBezTo>
                  <a:pt x="203" y="99"/>
                  <a:pt x="203" y="99"/>
                  <a:pt x="203" y="99"/>
                </a:cubicBezTo>
                <a:lnTo>
                  <a:pt x="214" y="99"/>
                </a:lnTo>
                <a:close/>
                <a:moveTo>
                  <a:pt x="149" y="91"/>
                </a:moveTo>
                <a:cubicBezTo>
                  <a:pt x="135" y="91"/>
                  <a:pt x="126" y="80"/>
                  <a:pt x="126" y="64"/>
                </a:cubicBezTo>
                <a:cubicBezTo>
                  <a:pt x="126" y="48"/>
                  <a:pt x="135" y="36"/>
                  <a:pt x="149" y="36"/>
                </a:cubicBezTo>
                <a:cubicBezTo>
                  <a:pt x="158" y="36"/>
                  <a:pt x="166" y="42"/>
                  <a:pt x="170" y="48"/>
                </a:cubicBezTo>
                <a:cubicBezTo>
                  <a:pt x="170" y="80"/>
                  <a:pt x="170" y="80"/>
                  <a:pt x="170" y="80"/>
                </a:cubicBezTo>
                <a:cubicBezTo>
                  <a:pt x="166" y="86"/>
                  <a:pt x="158" y="91"/>
                  <a:pt x="149" y="91"/>
                </a:cubicBezTo>
                <a:moveTo>
                  <a:pt x="181" y="99"/>
                </a:moveTo>
                <a:cubicBezTo>
                  <a:pt x="181" y="28"/>
                  <a:pt x="181" y="28"/>
                  <a:pt x="181" y="28"/>
                </a:cubicBezTo>
                <a:cubicBezTo>
                  <a:pt x="170" y="28"/>
                  <a:pt x="170" y="28"/>
                  <a:pt x="170" y="28"/>
                </a:cubicBezTo>
                <a:cubicBezTo>
                  <a:pt x="170" y="39"/>
                  <a:pt x="170" y="39"/>
                  <a:pt x="170" y="39"/>
                </a:cubicBezTo>
                <a:cubicBezTo>
                  <a:pt x="165" y="31"/>
                  <a:pt x="156" y="27"/>
                  <a:pt x="146" y="27"/>
                </a:cubicBezTo>
                <a:cubicBezTo>
                  <a:pt x="128" y="27"/>
                  <a:pt x="115" y="41"/>
                  <a:pt x="115" y="64"/>
                </a:cubicBezTo>
                <a:cubicBezTo>
                  <a:pt x="115" y="87"/>
                  <a:pt x="128" y="101"/>
                  <a:pt x="146" y="101"/>
                </a:cubicBezTo>
                <a:cubicBezTo>
                  <a:pt x="156" y="101"/>
                  <a:pt x="165" y="96"/>
                  <a:pt x="170" y="89"/>
                </a:cubicBezTo>
                <a:cubicBezTo>
                  <a:pt x="170" y="99"/>
                  <a:pt x="170" y="99"/>
                  <a:pt x="170" y="99"/>
                </a:cubicBezTo>
                <a:lnTo>
                  <a:pt x="181" y="99"/>
                </a:lnTo>
                <a:close/>
                <a:moveTo>
                  <a:pt x="96" y="99"/>
                </a:moveTo>
                <a:cubicBezTo>
                  <a:pt x="96" y="1"/>
                  <a:pt x="96" y="1"/>
                  <a:pt x="96" y="1"/>
                </a:cubicBezTo>
                <a:cubicBezTo>
                  <a:pt x="79" y="1"/>
                  <a:pt x="79" y="1"/>
                  <a:pt x="79" y="1"/>
                </a:cubicBezTo>
                <a:cubicBezTo>
                  <a:pt x="48" y="77"/>
                  <a:pt x="48" y="77"/>
                  <a:pt x="48" y="77"/>
                </a:cubicBezTo>
                <a:cubicBezTo>
                  <a:pt x="18" y="1"/>
                  <a:pt x="18" y="1"/>
                  <a:pt x="18" y="1"/>
                </a:cubicBezTo>
                <a:cubicBezTo>
                  <a:pt x="0" y="1"/>
                  <a:pt x="0" y="1"/>
                  <a:pt x="0" y="1"/>
                </a:cubicBezTo>
                <a:cubicBezTo>
                  <a:pt x="0" y="99"/>
                  <a:pt x="0" y="99"/>
                  <a:pt x="0" y="99"/>
                </a:cubicBezTo>
                <a:cubicBezTo>
                  <a:pt x="13" y="99"/>
                  <a:pt x="13" y="99"/>
                  <a:pt x="13" y="99"/>
                </a:cubicBezTo>
                <a:cubicBezTo>
                  <a:pt x="13" y="17"/>
                  <a:pt x="13" y="17"/>
                  <a:pt x="13" y="17"/>
                </a:cubicBezTo>
                <a:cubicBezTo>
                  <a:pt x="46" y="99"/>
                  <a:pt x="46" y="99"/>
                  <a:pt x="46" y="99"/>
                </a:cubicBezTo>
                <a:cubicBezTo>
                  <a:pt x="51" y="99"/>
                  <a:pt x="51" y="99"/>
                  <a:pt x="51" y="99"/>
                </a:cubicBezTo>
                <a:cubicBezTo>
                  <a:pt x="84" y="17"/>
                  <a:pt x="84" y="17"/>
                  <a:pt x="84" y="17"/>
                </a:cubicBezTo>
                <a:cubicBezTo>
                  <a:pt x="84" y="99"/>
                  <a:pt x="84" y="99"/>
                  <a:pt x="84" y="99"/>
                </a:cubicBezTo>
                <a:lnTo>
                  <a:pt x="96" y="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13" name="Tekstvak 12">
            <a:extLst>
              <a:ext uri="{FF2B5EF4-FFF2-40B4-BE49-F238E27FC236}">
                <a16:creationId xmlns:a16="http://schemas.microsoft.com/office/drawing/2014/main" id="{74017F25-175F-44A1-960A-4976947FC8BB}"/>
              </a:ext>
            </a:extLst>
          </p:cNvPr>
          <p:cNvSpPr txBox="1"/>
          <p:nvPr userDrawn="1"/>
        </p:nvSpPr>
        <p:spPr>
          <a:xfrm>
            <a:off x="2321943" y="5481495"/>
            <a:ext cx="6865189" cy="916903"/>
          </a:xfrm>
          <a:prstGeom prst="rect">
            <a:avLst/>
          </a:prstGeom>
          <a:noFill/>
        </p:spPr>
        <p:txBody>
          <a:bodyPr wrap="square" lIns="0" tIns="0" rIns="0" bIns="0" rtlCol="0">
            <a:noAutofit/>
          </a:bodyPr>
          <a:lstStyle/>
          <a:p>
            <a:pPr algn="ctr"/>
            <a:r>
              <a:rPr lang="nl-NL" sz="1000" dirty="0">
                <a:solidFill>
                  <a:schemeClr val="bg1"/>
                </a:solidFill>
              </a:rPr>
              <a:t>© </a:t>
            </a:r>
            <a:fld id="{B49BE6BA-4099-48A6-8476-20552574E95E}" type="datetime4">
              <a:rPr kumimoji="0" lang="en-GB" sz="1000" b="0" i="0" u="none" strike="noStrike" kern="1200" cap="none" spc="0" normalizeH="0" smtClean="0">
                <a:ln>
                  <a:noFill/>
                </a:ln>
                <a:solidFill>
                  <a:schemeClr val="bg1"/>
                </a:solidFill>
                <a:effectLst/>
                <a:uLnTx/>
                <a:uFillTx/>
                <a:latin typeface="Arial" pitchFamily="34" charset="0"/>
                <a:cs typeface="Arial" pitchFamily="34" charset="0"/>
              </a:rPr>
              <a:pPr algn="ctr"/>
              <a:t>28 January 2022</a:t>
            </a:fld>
            <a:r>
              <a:rPr kumimoji="0" lang="en-GB" sz="1000" b="0" i="0" u="none" strike="noStrike" kern="1200" cap="none" spc="0" normalizeH="0" dirty="0">
                <a:ln>
                  <a:noFill/>
                </a:ln>
                <a:solidFill>
                  <a:schemeClr val="bg1"/>
                </a:solidFill>
                <a:effectLst/>
                <a:uLnTx/>
                <a:uFillTx/>
                <a:latin typeface="Arial" pitchFamily="34" charset="0"/>
                <a:cs typeface="Arial" pitchFamily="34" charset="0"/>
              </a:rPr>
              <a:t>, </a:t>
            </a:r>
            <a:r>
              <a:rPr lang="nl-NL" sz="1000" dirty="0">
                <a:solidFill>
                  <a:schemeClr val="bg1"/>
                </a:solidFill>
              </a:rPr>
              <a:t>USP Marketing Consultancy B.V.</a:t>
            </a:r>
          </a:p>
          <a:p>
            <a:pPr algn="ctr"/>
            <a:endParaRPr lang="nl-NL" sz="1000" dirty="0">
              <a:solidFill>
                <a:schemeClr val="bg1"/>
              </a:solidFill>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GB" sz="1000" b="0" i="0" u="none" strike="noStrike" kern="1200" cap="none" spc="0" normalizeH="0" baseline="0" dirty="0">
              <a:ln>
                <a:noFill/>
              </a:ln>
              <a:solidFill>
                <a:schemeClr val="bg1"/>
              </a:solidFill>
              <a:effectLst/>
              <a:uLnTx/>
              <a:uFillTx/>
              <a:latin typeface="Arial" pitchFamily="34" charset="0"/>
              <a:cs typeface="Arial" pitchFamily="34" charset="0"/>
            </a:endParaRPr>
          </a:p>
          <a:p>
            <a:pPr algn="ctr"/>
            <a:r>
              <a:rPr lang="en-GB" sz="1000" dirty="0">
                <a:solidFill>
                  <a:schemeClr val="bg1"/>
                </a:solidFill>
                <a:latin typeface="Arial" pitchFamily="34" charset="0"/>
                <a:cs typeface="Arial" pitchFamily="34" charset="0"/>
              </a:rPr>
              <a:t>The information in this publication is strictly confidential and all relevant copyrights, database rights and other (intellectual) </a:t>
            </a:r>
          </a:p>
          <a:p>
            <a:pPr algn="ctr"/>
            <a:r>
              <a:rPr lang="en-GB" sz="1000" dirty="0">
                <a:solidFill>
                  <a:schemeClr val="bg1"/>
                </a:solidFill>
                <a:latin typeface="Arial" pitchFamily="34" charset="0"/>
                <a:cs typeface="Arial" pitchFamily="34" charset="0"/>
              </a:rPr>
              <a:t>property rights are explicitly reserved. No part of this publication may be reproduced and/or published without the prior </a:t>
            </a:r>
          </a:p>
          <a:p>
            <a:pPr algn="ctr"/>
            <a:r>
              <a:rPr lang="en-GB" sz="1000" dirty="0">
                <a:solidFill>
                  <a:schemeClr val="bg1"/>
                </a:solidFill>
                <a:latin typeface="Arial" pitchFamily="34" charset="0"/>
                <a:cs typeface="Arial" pitchFamily="34" charset="0"/>
              </a:rPr>
              <a:t>written permission of USP Marketing Consultancy B.V.</a:t>
            </a:r>
            <a:endParaRPr lang="en-GB" sz="3600" dirty="0">
              <a:solidFill>
                <a:schemeClr val="bg1"/>
              </a:solidFill>
            </a:endParaRPr>
          </a:p>
        </p:txBody>
      </p:sp>
    </p:spTree>
    <p:extLst>
      <p:ext uri="{BB962C8B-B14F-4D97-AF65-F5344CB8AC3E}">
        <p14:creationId xmlns:p14="http://schemas.microsoft.com/office/powerpoint/2010/main" val="136931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kst - 1 Kolom">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4D6B08DF-E31D-400F-9D49-014B2090B3C2}"/>
              </a:ext>
            </a:extLst>
          </p:cNvPr>
          <p:cNvSpPr>
            <a:spLocks noGrp="1"/>
          </p:cNvSpPr>
          <p:nvPr>
            <p:ph type="sldNum" sz="quarter" idx="12"/>
          </p:nvPr>
        </p:nvSpPr>
        <p:spPr/>
        <p:txBody>
          <a:bodyPr/>
          <a:lstStyle>
            <a:lvl1pPr>
              <a:defRPr>
                <a:solidFill>
                  <a:srgbClr val="757F7F"/>
                </a:solidFill>
              </a:defRPr>
            </a:lvl1pPr>
          </a:lstStyle>
          <a:p>
            <a:fld id="{7AD0FE45-509C-4BDF-9EDE-64426F8DF3D2}" type="slidenum">
              <a:rPr lang="nl-NL" smtClean="0"/>
              <a:pPr/>
              <a:t>‹#›</a:t>
            </a:fld>
            <a:endParaRPr lang="nl-NL"/>
          </a:p>
        </p:txBody>
      </p:sp>
      <p:sp>
        <p:nvSpPr>
          <p:cNvPr id="8" name="Tijdelijke aanduiding voor tekst 7">
            <a:extLst>
              <a:ext uri="{FF2B5EF4-FFF2-40B4-BE49-F238E27FC236}">
                <a16:creationId xmlns:a16="http://schemas.microsoft.com/office/drawing/2014/main" id="{BDFCDABE-3B5E-456E-B1EC-72B4556C3910}"/>
              </a:ext>
            </a:extLst>
          </p:cNvPr>
          <p:cNvSpPr>
            <a:spLocks noGrp="1"/>
          </p:cNvSpPr>
          <p:nvPr>
            <p:ph type="body" sz="quarter" idx="13" hasCustomPrompt="1"/>
          </p:nvPr>
        </p:nvSpPr>
        <p:spPr>
          <a:xfrm>
            <a:off x="444500" y="552450"/>
            <a:ext cx="10793770" cy="488950"/>
          </a:xfrm>
        </p:spPr>
        <p:txBody>
          <a:bodyPr anchor="t" anchorCtr="0"/>
          <a:lstStyle>
            <a:lvl1pPr marL="0" indent="0">
              <a:lnSpc>
                <a:spcPct val="100000"/>
              </a:lnSpc>
              <a:buFont typeface="Arial" panose="020B0604020202020204" pitchFamily="34" charset="0"/>
              <a:buNone/>
              <a:defRPr sz="2800"/>
            </a:lvl1pPr>
            <a:lvl2pPr marL="180975" indent="0">
              <a:buNone/>
              <a:defRPr/>
            </a:lvl2pPr>
          </a:lstStyle>
          <a:p>
            <a:pPr lvl="0"/>
            <a:r>
              <a:rPr lang="en-GB" noProof="0" dirty="0"/>
              <a:t>Key take-away: so what?</a:t>
            </a:r>
          </a:p>
        </p:txBody>
      </p:sp>
      <p:sp>
        <p:nvSpPr>
          <p:cNvPr id="12" name="Tijdelijke aanduiding voor tekst 11">
            <a:extLst>
              <a:ext uri="{FF2B5EF4-FFF2-40B4-BE49-F238E27FC236}">
                <a16:creationId xmlns:a16="http://schemas.microsoft.com/office/drawing/2014/main" id="{2A3AB654-E4C5-4D0F-9500-3C488EEC745B}"/>
              </a:ext>
            </a:extLst>
          </p:cNvPr>
          <p:cNvSpPr>
            <a:spLocks noGrp="1"/>
          </p:cNvSpPr>
          <p:nvPr>
            <p:ph type="body" sz="quarter" idx="14" hasCustomPrompt="1"/>
          </p:nvPr>
        </p:nvSpPr>
        <p:spPr>
          <a:xfrm>
            <a:off x="444500" y="1063172"/>
            <a:ext cx="10793770" cy="374162"/>
          </a:xfrm>
        </p:spPr>
        <p:txBody>
          <a:bodyPr/>
          <a:lstStyle>
            <a:lvl1pPr marL="0" indent="0" algn="l">
              <a:lnSpc>
                <a:spcPct val="100000"/>
              </a:lnSpc>
              <a:buNone/>
              <a:defRPr sz="1400"/>
            </a:lvl1pPr>
            <a:lvl2pPr marL="180975" indent="0">
              <a:buNone/>
              <a:defRPr/>
            </a:lvl2pPr>
          </a:lstStyle>
          <a:p>
            <a:pPr algn="l">
              <a:lnSpc>
                <a:spcPct val="90000"/>
              </a:lnSpc>
            </a:pPr>
            <a:r>
              <a:rPr lang="en-GB" sz="1400" b="0" noProof="0" dirty="0"/>
              <a:t>Explanation: What does the data say to support the key take-away?</a:t>
            </a:r>
            <a:endParaRPr lang="en-GB" sz="1400" b="0" noProof="0" dirty="0">
              <a:solidFill>
                <a:schemeClr val="accent2"/>
              </a:solidFill>
            </a:endParaRPr>
          </a:p>
        </p:txBody>
      </p:sp>
      <p:sp>
        <p:nvSpPr>
          <p:cNvPr id="14" name="Tijdelijke aanduiding voor tekst 13">
            <a:extLst>
              <a:ext uri="{FF2B5EF4-FFF2-40B4-BE49-F238E27FC236}">
                <a16:creationId xmlns:a16="http://schemas.microsoft.com/office/drawing/2014/main" id="{7BC6109B-B0F4-48D9-B09A-63633DA81010}"/>
              </a:ext>
            </a:extLst>
          </p:cNvPr>
          <p:cNvSpPr>
            <a:spLocks noGrp="1"/>
          </p:cNvSpPr>
          <p:nvPr>
            <p:ph type="body" sz="quarter" idx="15" hasCustomPrompt="1"/>
          </p:nvPr>
        </p:nvSpPr>
        <p:spPr>
          <a:xfrm>
            <a:off x="444499" y="0"/>
            <a:ext cx="10793771" cy="552450"/>
          </a:xfrm>
        </p:spPr>
        <p:txBody>
          <a:bodyPr anchor="ctr"/>
          <a:lstStyle>
            <a:lvl5pPr marL="0" marR="0" indent="0" algn="l" defTabSz="914400" rtl="0" eaLnBrk="1" fontAlgn="auto" latinLnBrk="0" hangingPunct="1">
              <a:lnSpc>
                <a:spcPts val="1500"/>
              </a:lnSpc>
              <a:spcBef>
                <a:spcPts val="400"/>
              </a:spcBef>
              <a:spcAft>
                <a:spcPts val="400"/>
              </a:spcAft>
              <a:buClrTx/>
              <a:buSzTx/>
              <a:buFont typeface="Arial" panose="020B0604020202020204" pitchFamily="34" charset="0"/>
              <a:buNone/>
              <a:tabLst/>
              <a:defRPr sz="1200" i="0"/>
            </a:lvl5pPr>
          </a:lstStyle>
          <a:p>
            <a:pPr marL="285750" marR="0" lvl="4" indent="-285750" algn="l" defTabSz="914400" rtl="0" eaLnBrk="1" fontAlgn="auto" latinLnBrk="0" hangingPunct="1">
              <a:lnSpc>
                <a:spcPts val="1500"/>
              </a:lnSpc>
              <a:spcBef>
                <a:spcPts val="400"/>
              </a:spcBef>
              <a:spcAft>
                <a:spcPts val="400"/>
              </a:spcAft>
              <a:buClrTx/>
              <a:buSzTx/>
              <a:tabLst/>
              <a:defRPr/>
            </a:pPr>
            <a:r>
              <a:rPr lang="en-GB" sz="1400" b="1" noProof="0" dirty="0">
                <a:solidFill>
                  <a:srgbClr val="4A4A49"/>
                </a:solidFill>
              </a:rPr>
              <a:t>Topic </a:t>
            </a:r>
            <a:r>
              <a:rPr lang="en-GB" sz="1400" noProof="0" dirty="0">
                <a:solidFill>
                  <a:srgbClr val="4A4A49"/>
                </a:solidFill>
              </a:rPr>
              <a:t>1</a:t>
            </a:r>
            <a:r>
              <a:rPr lang="en-GB" sz="1400" b="0" noProof="0" dirty="0">
                <a:solidFill>
                  <a:srgbClr val="2F758E"/>
                </a:solidFill>
              </a:rPr>
              <a:t> </a:t>
            </a:r>
            <a:r>
              <a:rPr lang="en-GB" sz="1400" b="0" noProof="0" dirty="0">
                <a:solidFill>
                  <a:schemeClr val="bg1">
                    <a:lumMod val="65000"/>
                  </a:schemeClr>
                </a:solidFill>
              </a:rPr>
              <a:t>| Topic 2 | Topic 3</a:t>
            </a:r>
            <a:r>
              <a:rPr lang="en-GB" sz="1400" b="0" noProof="0" dirty="0">
                <a:solidFill>
                  <a:srgbClr val="2F758E"/>
                </a:solidFill>
              </a:rPr>
              <a:t> </a:t>
            </a:r>
            <a:r>
              <a:rPr lang="en-GB" sz="1400" b="0" noProof="0" dirty="0">
                <a:solidFill>
                  <a:schemeClr val="bg1">
                    <a:lumMod val="65000"/>
                  </a:schemeClr>
                </a:solidFill>
              </a:rPr>
              <a:t>| Topic 4</a:t>
            </a:r>
            <a:endParaRPr lang="en-GB" sz="1400" b="1" noProof="0" dirty="0">
              <a:solidFill>
                <a:schemeClr val="accent2"/>
              </a:solidFill>
            </a:endParaRPr>
          </a:p>
        </p:txBody>
      </p:sp>
    </p:spTree>
    <p:extLst>
      <p:ext uri="{BB962C8B-B14F-4D97-AF65-F5344CB8AC3E}">
        <p14:creationId xmlns:p14="http://schemas.microsoft.com/office/powerpoint/2010/main" val="104514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ext and 33% picture">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2ABA805A-2CC6-488A-9A33-4CB8847AFA90}"/>
              </a:ext>
            </a:extLst>
          </p:cNvPr>
          <p:cNvSpPr>
            <a:spLocks noGrp="1"/>
          </p:cNvSpPr>
          <p:nvPr>
            <p:ph type="pic" sz="quarter" idx="10"/>
          </p:nvPr>
        </p:nvSpPr>
        <p:spPr>
          <a:xfrm>
            <a:off x="7961988" y="0"/>
            <a:ext cx="4230012" cy="6858000"/>
          </a:xfrm>
          <a:prstGeom prst="rect">
            <a:avLst/>
          </a:prstGeom>
        </p:spPr>
        <p:txBody>
          <a:bodyPr/>
          <a:lstStyle/>
          <a:p>
            <a:r>
              <a:rPr lang="en-US"/>
              <a:t>Click icon to add picture</a:t>
            </a:r>
            <a:endParaRPr lang="nl-NL"/>
          </a:p>
        </p:txBody>
      </p:sp>
      <p:sp>
        <p:nvSpPr>
          <p:cNvPr id="9" name="Tijdelijke aanduiding voor verticale tekst 2">
            <a:extLst>
              <a:ext uri="{FF2B5EF4-FFF2-40B4-BE49-F238E27FC236}">
                <a16:creationId xmlns:a16="http://schemas.microsoft.com/office/drawing/2014/main" id="{1535BA40-FD98-4321-B177-2DE46DDD20DE}"/>
              </a:ext>
            </a:extLst>
          </p:cNvPr>
          <p:cNvSpPr>
            <a:spLocks noGrp="1"/>
          </p:cNvSpPr>
          <p:nvPr>
            <p:ph type="body" orient="vert" idx="1" hasCustomPrompt="1"/>
          </p:nvPr>
        </p:nvSpPr>
        <p:spPr>
          <a:xfrm>
            <a:off x="444500" y="1581149"/>
            <a:ext cx="7055896" cy="4724401"/>
          </a:xfrm>
          <a:prstGeom prst="rect">
            <a:avLst/>
          </a:prstGeom>
        </p:spPr>
        <p:txBody>
          <a:bodyPr vert="horz" numCol="1" spcCol="0" anchor="t" anchorCtr="0">
            <a:noAutofit/>
          </a:bodyPr>
          <a:lstStyle>
            <a:lvl1pPr>
              <a:buClr>
                <a:srgbClr val="0A5D7A"/>
              </a:buClr>
              <a:defRPr sz="1200"/>
            </a:lvl1pPr>
            <a:lvl2pPr>
              <a:buClr>
                <a:srgbClr val="4A4A49"/>
              </a:buClr>
              <a:defRPr sz="1200"/>
            </a:lvl2pPr>
            <a:lvl3pPr>
              <a:defRPr sz="1200"/>
            </a:lvl3pPr>
            <a:lvl4pPr>
              <a:defRPr sz="1200"/>
            </a:lvl4pPr>
            <a:lvl5pPr>
              <a:defRPr sz="1200"/>
            </a:lvl5pPr>
            <a:lvl6pPr>
              <a:defRPr sz="1200"/>
            </a:lvl6pPr>
            <a:lvl7pPr>
              <a:buClr>
                <a:srgbClr val="4A4A49"/>
              </a:buClr>
              <a:defRPr sz="1200"/>
            </a:lvl7pPr>
            <a:lvl8pPr>
              <a:buClr>
                <a:srgbClr val="4A4A49"/>
              </a:buClr>
              <a:defRPr sz="1200"/>
            </a:lvl8pPr>
            <a:lvl9pPr>
              <a:defRPr sz="1200"/>
            </a:lvl9pPr>
          </a:lstStyle>
          <a:p>
            <a:pPr lvl="0"/>
            <a:r>
              <a:rPr lang="en-GB" noProof="0"/>
              <a:t>Bullet</a:t>
            </a:r>
          </a:p>
          <a:p>
            <a:pPr lvl="1"/>
            <a:r>
              <a:rPr lang="en-GB" noProof="0"/>
              <a:t>Sub-bullet #1</a:t>
            </a:r>
          </a:p>
          <a:p>
            <a:pPr lvl="2"/>
            <a:r>
              <a:rPr lang="en-GB" noProof="0"/>
              <a:t>Sub-bullet #2</a:t>
            </a:r>
          </a:p>
          <a:p>
            <a:pPr lvl="3"/>
            <a:r>
              <a:rPr lang="en-GB" noProof="0"/>
              <a:t>Leestekst</a:t>
            </a:r>
          </a:p>
          <a:p>
            <a:pPr lvl="4"/>
            <a:r>
              <a:rPr lang="en-GB" noProof="0"/>
              <a:t>Kop Bold</a:t>
            </a:r>
          </a:p>
          <a:p>
            <a:pPr lvl="5"/>
            <a:r>
              <a:rPr lang="en-GB" noProof="0"/>
              <a:t>Kop normaal</a:t>
            </a:r>
          </a:p>
          <a:p>
            <a:pPr lvl="6"/>
            <a:r>
              <a:rPr lang="en-GB" noProof="0"/>
              <a:t>Bullet</a:t>
            </a:r>
          </a:p>
          <a:p>
            <a:pPr lvl="7"/>
            <a:r>
              <a:rPr lang="en-GB" noProof="0"/>
              <a:t>Sub-bullet #1</a:t>
            </a:r>
          </a:p>
          <a:p>
            <a:pPr lvl="8"/>
            <a:r>
              <a:rPr lang="en-GB" noProof="0"/>
              <a:t>Sub-bullet #2</a:t>
            </a:r>
          </a:p>
        </p:txBody>
      </p:sp>
      <p:sp>
        <p:nvSpPr>
          <p:cNvPr id="10" name="Tijdelijke aanduiding voor dianummer 5">
            <a:extLst>
              <a:ext uri="{FF2B5EF4-FFF2-40B4-BE49-F238E27FC236}">
                <a16:creationId xmlns:a16="http://schemas.microsoft.com/office/drawing/2014/main" id="{7EBCC88A-8283-45AD-AE53-31915B0FF53C}"/>
              </a:ext>
            </a:extLst>
          </p:cNvPr>
          <p:cNvSpPr>
            <a:spLocks noGrp="1"/>
          </p:cNvSpPr>
          <p:nvPr>
            <p:ph type="sldNum" sz="quarter" idx="4"/>
          </p:nvPr>
        </p:nvSpPr>
        <p:spPr>
          <a:xfrm>
            <a:off x="11478827" y="6467445"/>
            <a:ext cx="221599" cy="133835"/>
          </a:xfrm>
          <a:prstGeom prst="rect">
            <a:avLst/>
          </a:prstGeom>
        </p:spPr>
        <p:txBody>
          <a:bodyPr vert="horz" lIns="0" tIns="0" rIns="0" bIns="0" rtlCol="0" anchor="ctr">
            <a:noAutofit/>
          </a:bodyPr>
          <a:lstStyle>
            <a:lvl1pPr algn="ctr">
              <a:defRPr sz="800" b="1">
                <a:solidFill>
                  <a:srgbClr val="A6A6A6"/>
                </a:solidFill>
              </a:defRPr>
            </a:lvl1pPr>
          </a:lstStyle>
          <a:p>
            <a:fld id="{0E7476D2-0896-4839-9387-ABF8745D58E4}" type="slidenum">
              <a:rPr lang="nl-NL" smtClean="0"/>
              <a:pPr/>
              <a:t>‹#›</a:t>
            </a:fld>
            <a:endParaRPr lang="nl-NL" dirty="0"/>
          </a:p>
        </p:txBody>
      </p:sp>
      <p:sp>
        <p:nvSpPr>
          <p:cNvPr id="11" name="Tijdelijke aanduiding voor tekst 7">
            <a:extLst>
              <a:ext uri="{FF2B5EF4-FFF2-40B4-BE49-F238E27FC236}">
                <a16:creationId xmlns:a16="http://schemas.microsoft.com/office/drawing/2014/main" id="{37FA06A1-6E11-4D88-96D1-74D10F1A21CA}"/>
              </a:ext>
            </a:extLst>
          </p:cNvPr>
          <p:cNvSpPr>
            <a:spLocks noGrp="1"/>
          </p:cNvSpPr>
          <p:nvPr>
            <p:ph type="body" sz="quarter" idx="13" hasCustomPrompt="1"/>
          </p:nvPr>
        </p:nvSpPr>
        <p:spPr>
          <a:xfrm>
            <a:off x="444500" y="552450"/>
            <a:ext cx="7055896" cy="488950"/>
          </a:xfrm>
        </p:spPr>
        <p:txBody>
          <a:bodyPr anchor="t" anchorCtr="0"/>
          <a:lstStyle>
            <a:lvl1pPr marL="0" indent="0">
              <a:lnSpc>
                <a:spcPct val="100000"/>
              </a:lnSpc>
              <a:buFont typeface="Arial" panose="020B0604020202020204" pitchFamily="34" charset="0"/>
              <a:buNone/>
              <a:defRPr sz="2800"/>
            </a:lvl1pPr>
            <a:lvl2pPr marL="180975" indent="0">
              <a:buNone/>
              <a:defRPr/>
            </a:lvl2pPr>
          </a:lstStyle>
          <a:p>
            <a:pPr lvl="0"/>
            <a:r>
              <a:rPr lang="en-GB" noProof="0" dirty="0"/>
              <a:t>Key take-away: so what?</a:t>
            </a:r>
          </a:p>
        </p:txBody>
      </p:sp>
    </p:spTree>
    <p:extLst>
      <p:ext uri="{BB962C8B-B14F-4D97-AF65-F5344CB8AC3E}">
        <p14:creationId xmlns:p14="http://schemas.microsoft.com/office/powerpoint/2010/main" val="15133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fsluiting dia UK">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C4E26FAA-ED72-4463-AB3F-FB70CE313C3E}"/>
              </a:ext>
            </a:extLst>
          </p:cNvPr>
          <p:cNvSpPr/>
          <p:nvPr userDrawn="1"/>
        </p:nvSpPr>
        <p:spPr>
          <a:xfrm>
            <a:off x="0" y="0"/>
            <a:ext cx="12192000" cy="6858000"/>
          </a:xfrm>
          <a:prstGeom prst="rect">
            <a:avLst/>
          </a:prstGeom>
          <a:solidFill>
            <a:srgbClr val="0A5D7A"/>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200" dirty="0">
              <a:solidFill>
                <a:schemeClr val="bg1"/>
              </a:solidFill>
            </a:endParaRPr>
          </a:p>
        </p:txBody>
      </p:sp>
      <p:sp>
        <p:nvSpPr>
          <p:cNvPr id="7" name="Tekstvak 6">
            <a:extLst>
              <a:ext uri="{FF2B5EF4-FFF2-40B4-BE49-F238E27FC236}">
                <a16:creationId xmlns:a16="http://schemas.microsoft.com/office/drawing/2014/main" id="{A6DE5EA5-27BD-42F3-BD1D-C1E35D802DEE}"/>
              </a:ext>
            </a:extLst>
          </p:cNvPr>
          <p:cNvSpPr txBox="1"/>
          <p:nvPr userDrawn="1"/>
        </p:nvSpPr>
        <p:spPr>
          <a:xfrm>
            <a:off x="4535905" y="-416480"/>
            <a:ext cx="3140242" cy="324000"/>
          </a:xfrm>
          <a:prstGeom prst="rect">
            <a:avLst/>
          </a:prstGeom>
          <a:noFill/>
        </p:spPr>
        <p:txBody>
          <a:bodyPr wrap="none" lIns="144000" tIns="144000" rIns="144000" bIns="144000" rtlCol="0" anchor="ctr">
            <a:noAutofit/>
          </a:bodyPr>
          <a:lstStyle/>
          <a:p>
            <a:pPr algn="ctr"/>
            <a:r>
              <a:rPr lang="nl-NL" sz="1200" b="0" cap="all" spc="50" baseline="0" dirty="0" err="1">
                <a:solidFill>
                  <a:schemeClr val="accent2"/>
                </a:solidFill>
                <a:latin typeface="+mn-lt"/>
                <a:cs typeface="Calibri" panose="020F0502020204030204" pitchFamily="34" charset="0"/>
              </a:rPr>
              <a:t>AfSluiting</a:t>
            </a:r>
            <a:r>
              <a:rPr lang="nl-NL" sz="1200" b="0" cap="all" spc="50" baseline="0" dirty="0">
                <a:solidFill>
                  <a:schemeClr val="accent2"/>
                </a:solidFill>
                <a:latin typeface="+mn-lt"/>
                <a:cs typeface="Calibri" panose="020F0502020204030204" pitchFamily="34" charset="0"/>
              </a:rPr>
              <a:t> dia #2</a:t>
            </a:r>
          </a:p>
        </p:txBody>
      </p:sp>
      <p:sp>
        <p:nvSpPr>
          <p:cNvPr id="31" name="Freeform 5">
            <a:extLst>
              <a:ext uri="{FF2B5EF4-FFF2-40B4-BE49-F238E27FC236}">
                <a16:creationId xmlns:a16="http://schemas.microsoft.com/office/drawing/2014/main" id="{C2BFD575-832F-41C5-9739-BE4FBD1695CB}"/>
              </a:ext>
            </a:extLst>
          </p:cNvPr>
          <p:cNvSpPr>
            <a:spLocks/>
          </p:cNvSpPr>
          <p:nvPr userDrawn="1"/>
        </p:nvSpPr>
        <p:spPr bwMode="auto">
          <a:xfrm>
            <a:off x="1998663" y="1969055"/>
            <a:ext cx="884238" cy="1519238"/>
          </a:xfrm>
          <a:custGeom>
            <a:avLst/>
            <a:gdLst>
              <a:gd name="T0" fmla="*/ 38 w 266"/>
              <a:gd name="T1" fmla="*/ 0 h 454"/>
              <a:gd name="T2" fmla="*/ 38 w 266"/>
              <a:gd name="T3" fmla="*/ 297 h 454"/>
              <a:gd name="T4" fmla="*/ 46 w 266"/>
              <a:gd name="T5" fmla="*/ 345 h 454"/>
              <a:gd name="T6" fmla="*/ 67 w 266"/>
              <a:gd name="T7" fmla="*/ 382 h 454"/>
              <a:gd name="T8" fmla="*/ 96 w 266"/>
              <a:gd name="T9" fmla="*/ 405 h 454"/>
              <a:gd name="T10" fmla="*/ 129 w 266"/>
              <a:gd name="T11" fmla="*/ 412 h 454"/>
              <a:gd name="T12" fmla="*/ 164 w 266"/>
              <a:gd name="T13" fmla="*/ 405 h 454"/>
              <a:gd name="T14" fmla="*/ 196 w 266"/>
              <a:gd name="T15" fmla="*/ 384 h 454"/>
              <a:gd name="T16" fmla="*/ 218 w 266"/>
              <a:gd name="T17" fmla="*/ 348 h 454"/>
              <a:gd name="T18" fmla="*/ 227 w 266"/>
              <a:gd name="T19" fmla="*/ 298 h 454"/>
              <a:gd name="T20" fmla="*/ 227 w 266"/>
              <a:gd name="T21" fmla="*/ 0 h 454"/>
              <a:gd name="T22" fmla="*/ 266 w 266"/>
              <a:gd name="T23" fmla="*/ 0 h 454"/>
              <a:gd name="T24" fmla="*/ 266 w 266"/>
              <a:gd name="T25" fmla="*/ 295 h 454"/>
              <a:gd name="T26" fmla="*/ 254 w 266"/>
              <a:gd name="T27" fmla="*/ 363 h 454"/>
              <a:gd name="T28" fmla="*/ 222 w 266"/>
              <a:gd name="T29" fmla="*/ 413 h 454"/>
              <a:gd name="T30" fmla="*/ 178 w 266"/>
              <a:gd name="T31" fmla="*/ 444 h 454"/>
              <a:gd name="T32" fmla="*/ 130 w 266"/>
              <a:gd name="T33" fmla="*/ 454 h 454"/>
              <a:gd name="T34" fmla="*/ 83 w 266"/>
              <a:gd name="T35" fmla="*/ 444 h 454"/>
              <a:gd name="T36" fmla="*/ 42 w 266"/>
              <a:gd name="T37" fmla="*/ 414 h 454"/>
              <a:gd name="T38" fmla="*/ 11 w 266"/>
              <a:gd name="T39" fmla="*/ 363 h 454"/>
              <a:gd name="T40" fmla="*/ 0 w 266"/>
              <a:gd name="T41" fmla="*/ 294 h 454"/>
              <a:gd name="T42" fmla="*/ 0 w 266"/>
              <a:gd name="T43" fmla="*/ 0 h 454"/>
              <a:gd name="T44" fmla="*/ 38 w 266"/>
              <a:gd name="T4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6" h="454">
                <a:moveTo>
                  <a:pt x="38" y="0"/>
                </a:moveTo>
                <a:cubicBezTo>
                  <a:pt x="38" y="297"/>
                  <a:pt x="38" y="297"/>
                  <a:pt x="38" y="297"/>
                </a:cubicBezTo>
                <a:cubicBezTo>
                  <a:pt x="38" y="315"/>
                  <a:pt x="41" y="331"/>
                  <a:pt x="46" y="345"/>
                </a:cubicBezTo>
                <a:cubicBezTo>
                  <a:pt x="51" y="360"/>
                  <a:pt x="58" y="372"/>
                  <a:pt x="67" y="382"/>
                </a:cubicBezTo>
                <a:cubicBezTo>
                  <a:pt x="76" y="392"/>
                  <a:pt x="85" y="399"/>
                  <a:pt x="96" y="405"/>
                </a:cubicBezTo>
                <a:cubicBezTo>
                  <a:pt x="107" y="410"/>
                  <a:pt x="118" y="412"/>
                  <a:pt x="129" y="412"/>
                </a:cubicBezTo>
                <a:cubicBezTo>
                  <a:pt x="141" y="412"/>
                  <a:pt x="153" y="410"/>
                  <a:pt x="164" y="405"/>
                </a:cubicBezTo>
                <a:cubicBezTo>
                  <a:pt x="176" y="400"/>
                  <a:pt x="187" y="393"/>
                  <a:pt x="196" y="384"/>
                </a:cubicBezTo>
                <a:cubicBezTo>
                  <a:pt x="205" y="374"/>
                  <a:pt x="213" y="362"/>
                  <a:pt x="218" y="348"/>
                </a:cubicBezTo>
                <a:cubicBezTo>
                  <a:pt x="224" y="334"/>
                  <a:pt x="227" y="317"/>
                  <a:pt x="227" y="298"/>
                </a:cubicBezTo>
                <a:cubicBezTo>
                  <a:pt x="227" y="0"/>
                  <a:pt x="227" y="0"/>
                  <a:pt x="227" y="0"/>
                </a:cubicBezTo>
                <a:cubicBezTo>
                  <a:pt x="266" y="0"/>
                  <a:pt x="266" y="0"/>
                  <a:pt x="266" y="0"/>
                </a:cubicBezTo>
                <a:cubicBezTo>
                  <a:pt x="266" y="295"/>
                  <a:pt x="266" y="295"/>
                  <a:pt x="266" y="295"/>
                </a:cubicBezTo>
                <a:cubicBezTo>
                  <a:pt x="266" y="321"/>
                  <a:pt x="262" y="344"/>
                  <a:pt x="254" y="363"/>
                </a:cubicBezTo>
                <a:cubicBezTo>
                  <a:pt x="245" y="383"/>
                  <a:pt x="235" y="400"/>
                  <a:pt x="222" y="413"/>
                </a:cubicBezTo>
                <a:cubicBezTo>
                  <a:pt x="209" y="427"/>
                  <a:pt x="194" y="437"/>
                  <a:pt x="178" y="444"/>
                </a:cubicBezTo>
                <a:cubicBezTo>
                  <a:pt x="162" y="451"/>
                  <a:pt x="146" y="454"/>
                  <a:pt x="130" y="454"/>
                </a:cubicBezTo>
                <a:cubicBezTo>
                  <a:pt x="114" y="454"/>
                  <a:pt x="99" y="451"/>
                  <a:pt x="83" y="444"/>
                </a:cubicBezTo>
                <a:cubicBezTo>
                  <a:pt x="68" y="437"/>
                  <a:pt x="54" y="427"/>
                  <a:pt x="42" y="414"/>
                </a:cubicBezTo>
                <a:cubicBezTo>
                  <a:pt x="29" y="400"/>
                  <a:pt x="19" y="383"/>
                  <a:pt x="11" y="363"/>
                </a:cubicBezTo>
                <a:cubicBezTo>
                  <a:pt x="3" y="343"/>
                  <a:pt x="0" y="320"/>
                  <a:pt x="0" y="294"/>
                </a:cubicBezTo>
                <a:cubicBezTo>
                  <a:pt x="0" y="0"/>
                  <a:pt x="0" y="0"/>
                  <a:pt x="0" y="0"/>
                </a:cubicBezTo>
                <a:lnTo>
                  <a:pt x="3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32" name="Freeform 6">
            <a:extLst>
              <a:ext uri="{FF2B5EF4-FFF2-40B4-BE49-F238E27FC236}">
                <a16:creationId xmlns:a16="http://schemas.microsoft.com/office/drawing/2014/main" id="{D148CC2C-9EDA-4E3F-9784-D6EBEFF7BBD8}"/>
              </a:ext>
            </a:extLst>
          </p:cNvPr>
          <p:cNvSpPr>
            <a:spLocks/>
          </p:cNvSpPr>
          <p:nvPr userDrawn="1"/>
        </p:nvSpPr>
        <p:spPr bwMode="auto">
          <a:xfrm>
            <a:off x="3019426" y="1929367"/>
            <a:ext cx="876300" cy="1558925"/>
          </a:xfrm>
          <a:custGeom>
            <a:avLst/>
            <a:gdLst>
              <a:gd name="T0" fmla="*/ 40 w 264"/>
              <a:gd name="T1" fmla="*/ 315 h 466"/>
              <a:gd name="T2" fmla="*/ 49 w 264"/>
              <a:gd name="T3" fmla="*/ 359 h 466"/>
              <a:gd name="T4" fmla="*/ 68 w 264"/>
              <a:gd name="T5" fmla="*/ 393 h 466"/>
              <a:gd name="T6" fmla="*/ 98 w 264"/>
              <a:gd name="T7" fmla="*/ 416 h 466"/>
              <a:gd name="T8" fmla="*/ 135 w 264"/>
              <a:gd name="T9" fmla="*/ 424 h 466"/>
              <a:gd name="T10" fmla="*/ 169 w 264"/>
              <a:gd name="T11" fmla="*/ 419 h 466"/>
              <a:gd name="T12" fmla="*/ 198 w 264"/>
              <a:gd name="T13" fmla="*/ 404 h 466"/>
              <a:gd name="T14" fmla="*/ 218 w 264"/>
              <a:gd name="T15" fmla="*/ 376 h 466"/>
              <a:gd name="T16" fmla="*/ 225 w 264"/>
              <a:gd name="T17" fmla="*/ 335 h 466"/>
              <a:gd name="T18" fmla="*/ 217 w 264"/>
              <a:gd name="T19" fmla="*/ 302 h 466"/>
              <a:gd name="T20" fmla="*/ 196 w 264"/>
              <a:gd name="T21" fmla="*/ 278 h 466"/>
              <a:gd name="T22" fmla="*/ 166 w 264"/>
              <a:gd name="T23" fmla="*/ 261 h 466"/>
              <a:gd name="T24" fmla="*/ 132 w 264"/>
              <a:gd name="T25" fmla="*/ 247 h 466"/>
              <a:gd name="T26" fmla="*/ 89 w 264"/>
              <a:gd name="T27" fmla="*/ 230 h 466"/>
              <a:gd name="T28" fmla="*/ 50 w 264"/>
              <a:gd name="T29" fmla="*/ 205 h 466"/>
              <a:gd name="T30" fmla="*/ 22 w 264"/>
              <a:gd name="T31" fmla="*/ 168 h 466"/>
              <a:gd name="T32" fmla="*/ 11 w 264"/>
              <a:gd name="T33" fmla="*/ 113 h 466"/>
              <a:gd name="T34" fmla="*/ 20 w 264"/>
              <a:gd name="T35" fmla="*/ 64 h 466"/>
              <a:gd name="T36" fmla="*/ 44 w 264"/>
              <a:gd name="T37" fmla="*/ 29 h 466"/>
              <a:gd name="T38" fmla="*/ 82 w 264"/>
              <a:gd name="T39" fmla="*/ 7 h 466"/>
              <a:gd name="T40" fmla="*/ 130 w 264"/>
              <a:gd name="T41" fmla="*/ 0 h 466"/>
              <a:gd name="T42" fmla="*/ 188 w 264"/>
              <a:gd name="T43" fmla="*/ 12 h 466"/>
              <a:gd name="T44" fmla="*/ 226 w 264"/>
              <a:gd name="T45" fmla="*/ 44 h 466"/>
              <a:gd name="T46" fmla="*/ 246 w 264"/>
              <a:gd name="T47" fmla="*/ 86 h 466"/>
              <a:gd name="T48" fmla="*/ 253 w 264"/>
              <a:gd name="T49" fmla="*/ 131 h 466"/>
              <a:gd name="T50" fmla="*/ 214 w 264"/>
              <a:gd name="T51" fmla="*/ 131 h 466"/>
              <a:gd name="T52" fmla="*/ 206 w 264"/>
              <a:gd name="T53" fmla="*/ 92 h 466"/>
              <a:gd name="T54" fmla="*/ 187 w 264"/>
              <a:gd name="T55" fmla="*/ 64 h 466"/>
              <a:gd name="T56" fmla="*/ 161 w 264"/>
              <a:gd name="T57" fmla="*/ 47 h 466"/>
              <a:gd name="T58" fmla="*/ 130 w 264"/>
              <a:gd name="T59" fmla="*/ 41 h 466"/>
              <a:gd name="T60" fmla="*/ 100 w 264"/>
              <a:gd name="T61" fmla="*/ 45 h 466"/>
              <a:gd name="T62" fmla="*/ 74 w 264"/>
              <a:gd name="T63" fmla="*/ 57 h 466"/>
              <a:gd name="T64" fmla="*/ 56 w 264"/>
              <a:gd name="T65" fmla="*/ 79 h 466"/>
              <a:gd name="T66" fmla="*/ 49 w 264"/>
              <a:gd name="T67" fmla="*/ 113 h 466"/>
              <a:gd name="T68" fmla="*/ 57 w 264"/>
              <a:gd name="T69" fmla="*/ 147 h 466"/>
              <a:gd name="T70" fmla="*/ 78 w 264"/>
              <a:gd name="T71" fmla="*/ 171 h 466"/>
              <a:gd name="T72" fmla="*/ 109 w 264"/>
              <a:gd name="T73" fmla="*/ 189 h 466"/>
              <a:gd name="T74" fmla="*/ 144 w 264"/>
              <a:gd name="T75" fmla="*/ 203 h 466"/>
              <a:gd name="T76" fmla="*/ 187 w 264"/>
              <a:gd name="T77" fmla="*/ 221 h 466"/>
              <a:gd name="T78" fmla="*/ 226 w 264"/>
              <a:gd name="T79" fmla="*/ 245 h 466"/>
              <a:gd name="T80" fmla="*/ 253 w 264"/>
              <a:gd name="T81" fmla="*/ 281 h 466"/>
              <a:gd name="T82" fmla="*/ 264 w 264"/>
              <a:gd name="T83" fmla="*/ 335 h 466"/>
              <a:gd name="T84" fmla="*/ 254 w 264"/>
              <a:gd name="T85" fmla="*/ 392 h 466"/>
              <a:gd name="T86" fmla="*/ 227 w 264"/>
              <a:gd name="T87" fmla="*/ 433 h 466"/>
              <a:gd name="T88" fmla="*/ 186 w 264"/>
              <a:gd name="T89" fmla="*/ 458 h 466"/>
              <a:gd name="T90" fmla="*/ 135 w 264"/>
              <a:gd name="T91" fmla="*/ 466 h 466"/>
              <a:gd name="T92" fmla="*/ 85 w 264"/>
              <a:gd name="T93" fmla="*/ 456 h 466"/>
              <a:gd name="T94" fmla="*/ 43 w 264"/>
              <a:gd name="T95" fmla="*/ 426 h 466"/>
              <a:gd name="T96" fmla="*/ 13 w 264"/>
              <a:gd name="T97" fmla="*/ 378 h 466"/>
              <a:gd name="T98" fmla="*/ 0 w 264"/>
              <a:gd name="T99" fmla="*/ 315 h 466"/>
              <a:gd name="T100" fmla="*/ 40 w 264"/>
              <a:gd name="T101" fmla="*/ 315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4" h="466">
                <a:moveTo>
                  <a:pt x="40" y="315"/>
                </a:moveTo>
                <a:cubicBezTo>
                  <a:pt x="41" y="331"/>
                  <a:pt x="44" y="346"/>
                  <a:pt x="49" y="359"/>
                </a:cubicBezTo>
                <a:cubicBezTo>
                  <a:pt x="54" y="372"/>
                  <a:pt x="60" y="384"/>
                  <a:pt x="68" y="393"/>
                </a:cubicBezTo>
                <a:cubicBezTo>
                  <a:pt x="77" y="403"/>
                  <a:pt x="86" y="410"/>
                  <a:pt x="98" y="416"/>
                </a:cubicBezTo>
                <a:cubicBezTo>
                  <a:pt x="109" y="421"/>
                  <a:pt x="121" y="424"/>
                  <a:pt x="135" y="424"/>
                </a:cubicBezTo>
                <a:cubicBezTo>
                  <a:pt x="147" y="424"/>
                  <a:pt x="158" y="422"/>
                  <a:pt x="169" y="419"/>
                </a:cubicBezTo>
                <a:cubicBezTo>
                  <a:pt x="180" y="416"/>
                  <a:pt x="189" y="411"/>
                  <a:pt x="198" y="404"/>
                </a:cubicBezTo>
                <a:cubicBezTo>
                  <a:pt x="206" y="397"/>
                  <a:pt x="213" y="388"/>
                  <a:pt x="218" y="376"/>
                </a:cubicBezTo>
                <a:cubicBezTo>
                  <a:pt x="223" y="365"/>
                  <a:pt x="225" y="351"/>
                  <a:pt x="225" y="335"/>
                </a:cubicBezTo>
                <a:cubicBezTo>
                  <a:pt x="225" y="322"/>
                  <a:pt x="223" y="311"/>
                  <a:pt x="217" y="302"/>
                </a:cubicBezTo>
                <a:cubicBezTo>
                  <a:pt x="212" y="292"/>
                  <a:pt x="205" y="284"/>
                  <a:pt x="196" y="278"/>
                </a:cubicBezTo>
                <a:cubicBezTo>
                  <a:pt x="187" y="271"/>
                  <a:pt x="177" y="266"/>
                  <a:pt x="166" y="261"/>
                </a:cubicBezTo>
                <a:cubicBezTo>
                  <a:pt x="155" y="256"/>
                  <a:pt x="144" y="251"/>
                  <a:pt x="132" y="247"/>
                </a:cubicBezTo>
                <a:cubicBezTo>
                  <a:pt x="118" y="242"/>
                  <a:pt x="103" y="236"/>
                  <a:pt x="89" y="230"/>
                </a:cubicBezTo>
                <a:cubicBezTo>
                  <a:pt x="74" y="223"/>
                  <a:pt x="61" y="215"/>
                  <a:pt x="50" y="205"/>
                </a:cubicBezTo>
                <a:cubicBezTo>
                  <a:pt x="38" y="195"/>
                  <a:pt x="29" y="183"/>
                  <a:pt x="22" y="168"/>
                </a:cubicBezTo>
                <a:cubicBezTo>
                  <a:pt x="14" y="153"/>
                  <a:pt x="11" y="135"/>
                  <a:pt x="11" y="113"/>
                </a:cubicBezTo>
                <a:cubicBezTo>
                  <a:pt x="11" y="94"/>
                  <a:pt x="14" y="78"/>
                  <a:pt x="20" y="64"/>
                </a:cubicBezTo>
                <a:cubicBezTo>
                  <a:pt x="25" y="50"/>
                  <a:pt x="34" y="38"/>
                  <a:pt x="44" y="29"/>
                </a:cubicBezTo>
                <a:cubicBezTo>
                  <a:pt x="55" y="19"/>
                  <a:pt x="67" y="12"/>
                  <a:pt x="82" y="7"/>
                </a:cubicBezTo>
                <a:cubicBezTo>
                  <a:pt x="97" y="2"/>
                  <a:pt x="113" y="0"/>
                  <a:pt x="130" y="0"/>
                </a:cubicBezTo>
                <a:cubicBezTo>
                  <a:pt x="154" y="0"/>
                  <a:pt x="173" y="4"/>
                  <a:pt x="188" y="12"/>
                </a:cubicBezTo>
                <a:cubicBezTo>
                  <a:pt x="204" y="20"/>
                  <a:pt x="216" y="31"/>
                  <a:pt x="226" y="44"/>
                </a:cubicBezTo>
                <a:cubicBezTo>
                  <a:pt x="235" y="57"/>
                  <a:pt x="242" y="71"/>
                  <a:pt x="246" y="86"/>
                </a:cubicBezTo>
                <a:cubicBezTo>
                  <a:pt x="250" y="102"/>
                  <a:pt x="253" y="117"/>
                  <a:pt x="253" y="131"/>
                </a:cubicBezTo>
                <a:cubicBezTo>
                  <a:pt x="214" y="131"/>
                  <a:pt x="214" y="131"/>
                  <a:pt x="214" y="131"/>
                </a:cubicBezTo>
                <a:cubicBezTo>
                  <a:pt x="213" y="116"/>
                  <a:pt x="210" y="103"/>
                  <a:pt x="206" y="92"/>
                </a:cubicBezTo>
                <a:cubicBezTo>
                  <a:pt x="201" y="81"/>
                  <a:pt x="195" y="72"/>
                  <a:pt x="187" y="64"/>
                </a:cubicBezTo>
                <a:cubicBezTo>
                  <a:pt x="180" y="57"/>
                  <a:pt x="171" y="51"/>
                  <a:pt x="161" y="47"/>
                </a:cubicBezTo>
                <a:cubicBezTo>
                  <a:pt x="152" y="43"/>
                  <a:pt x="141" y="41"/>
                  <a:pt x="130" y="41"/>
                </a:cubicBezTo>
                <a:cubicBezTo>
                  <a:pt x="120" y="41"/>
                  <a:pt x="110" y="43"/>
                  <a:pt x="100" y="45"/>
                </a:cubicBezTo>
                <a:cubicBezTo>
                  <a:pt x="91" y="47"/>
                  <a:pt x="82" y="52"/>
                  <a:pt x="74" y="57"/>
                </a:cubicBezTo>
                <a:cubicBezTo>
                  <a:pt x="67" y="63"/>
                  <a:pt x="61" y="70"/>
                  <a:pt x="56" y="79"/>
                </a:cubicBezTo>
                <a:cubicBezTo>
                  <a:pt x="51" y="88"/>
                  <a:pt x="49" y="99"/>
                  <a:pt x="49" y="113"/>
                </a:cubicBezTo>
                <a:cubicBezTo>
                  <a:pt x="49" y="126"/>
                  <a:pt x="52" y="137"/>
                  <a:pt x="57" y="147"/>
                </a:cubicBezTo>
                <a:cubicBezTo>
                  <a:pt x="62" y="156"/>
                  <a:pt x="69" y="164"/>
                  <a:pt x="78" y="171"/>
                </a:cubicBezTo>
                <a:cubicBezTo>
                  <a:pt x="87" y="178"/>
                  <a:pt x="97" y="184"/>
                  <a:pt x="109" y="189"/>
                </a:cubicBezTo>
                <a:cubicBezTo>
                  <a:pt x="120" y="194"/>
                  <a:pt x="132" y="199"/>
                  <a:pt x="144" y="203"/>
                </a:cubicBezTo>
                <a:cubicBezTo>
                  <a:pt x="159" y="209"/>
                  <a:pt x="173" y="215"/>
                  <a:pt x="187" y="221"/>
                </a:cubicBezTo>
                <a:cubicBezTo>
                  <a:pt x="202" y="227"/>
                  <a:pt x="214" y="235"/>
                  <a:pt x="226" y="245"/>
                </a:cubicBezTo>
                <a:cubicBezTo>
                  <a:pt x="237" y="255"/>
                  <a:pt x="246" y="267"/>
                  <a:pt x="253" y="281"/>
                </a:cubicBezTo>
                <a:cubicBezTo>
                  <a:pt x="260" y="296"/>
                  <a:pt x="264" y="314"/>
                  <a:pt x="264" y="335"/>
                </a:cubicBezTo>
                <a:cubicBezTo>
                  <a:pt x="264" y="357"/>
                  <a:pt x="261" y="376"/>
                  <a:pt x="254" y="392"/>
                </a:cubicBezTo>
                <a:cubicBezTo>
                  <a:pt x="248" y="408"/>
                  <a:pt x="239" y="422"/>
                  <a:pt x="227" y="433"/>
                </a:cubicBezTo>
                <a:cubicBezTo>
                  <a:pt x="216" y="444"/>
                  <a:pt x="202" y="452"/>
                  <a:pt x="186" y="458"/>
                </a:cubicBezTo>
                <a:cubicBezTo>
                  <a:pt x="170" y="463"/>
                  <a:pt x="153" y="466"/>
                  <a:pt x="135" y="466"/>
                </a:cubicBezTo>
                <a:cubicBezTo>
                  <a:pt x="118" y="466"/>
                  <a:pt x="101" y="463"/>
                  <a:pt x="85" y="456"/>
                </a:cubicBezTo>
                <a:cubicBezTo>
                  <a:pt x="69" y="449"/>
                  <a:pt x="55" y="439"/>
                  <a:pt x="43" y="426"/>
                </a:cubicBezTo>
                <a:cubicBezTo>
                  <a:pt x="30" y="413"/>
                  <a:pt x="20" y="397"/>
                  <a:pt x="13" y="378"/>
                </a:cubicBezTo>
                <a:cubicBezTo>
                  <a:pt x="5" y="359"/>
                  <a:pt x="1" y="339"/>
                  <a:pt x="0" y="315"/>
                </a:cubicBezTo>
                <a:lnTo>
                  <a:pt x="40" y="3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33" name="Freeform 7">
            <a:extLst>
              <a:ext uri="{FF2B5EF4-FFF2-40B4-BE49-F238E27FC236}">
                <a16:creationId xmlns:a16="http://schemas.microsoft.com/office/drawing/2014/main" id="{74661AAB-EFFD-413A-9CDB-7866A64B8248}"/>
              </a:ext>
            </a:extLst>
          </p:cNvPr>
          <p:cNvSpPr>
            <a:spLocks noEditPoints="1"/>
          </p:cNvSpPr>
          <p:nvPr userDrawn="1"/>
        </p:nvSpPr>
        <p:spPr bwMode="auto">
          <a:xfrm>
            <a:off x="4068763" y="1969055"/>
            <a:ext cx="811213" cy="1476375"/>
          </a:xfrm>
          <a:custGeom>
            <a:avLst/>
            <a:gdLst>
              <a:gd name="T0" fmla="*/ 38 w 244"/>
              <a:gd name="T1" fmla="*/ 210 h 441"/>
              <a:gd name="T2" fmla="*/ 136 w 244"/>
              <a:gd name="T3" fmla="*/ 210 h 441"/>
              <a:gd name="T4" fmla="*/ 162 w 244"/>
              <a:gd name="T5" fmla="*/ 204 h 441"/>
              <a:gd name="T6" fmla="*/ 185 w 244"/>
              <a:gd name="T7" fmla="*/ 185 h 441"/>
              <a:gd name="T8" fmla="*/ 200 w 244"/>
              <a:gd name="T9" fmla="*/ 158 h 441"/>
              <a:gd name="T10" fmla="*/ 205 w 244"/>
              <a:gd name="T11" fmla="*/ 125 h 441"/>
              <a:gd name="T12" fmla="*/ 200 w 244"/>
              <a:gd name="T13" fmla="*/ 92 h 441"/>
              <a:gd name="T14" fmla="*/ 185 w 244"/>
              <a:gd name="T15" fmla="*/ 66 h 441"/>
              <a:gd name="T16" fmla="*/ 163 w 244"/>
              <a:gd name="T17" fmla="*/ 49 h 441"/>
              <a:gd name="T18" fmla="*/ 136 w 244"/>
              <a:gd name="T19" fmla="*/ 43 h 441"/>
              <a:gd name="T20" fmla="*/ 38 w 244"/>
              <a:gd name="T21" fmla="*/ 43 h 441"/>
              <a:gd name="T22" fmla="*/ 38 w 244"/>
              <a:gd name="T23" fmla="*/ 210 h 441"/>
              <a:gd name="T24" fmla="*/ 0 w 244"/>
              <a:gd name="T25" fmla="*/ 0 h 441"/>
              <a:gd name="T26" fmla="*/ 136 w 244"/>
              <a:gd name="T27" fmla="*/ 0 h 441"/>
              <a:gd name="T28" fmla="*/ 182 w 244"/>
              <a:gd name="T29" fmla="*/ 11 h 441"/>
              <a:gd name="T30" fmla="*/ 216 w 244"/>
              <a:gd name="T31" fmla="*/ 40 h 441"/>
              <a:gd name="T32" fmla="*/ 237 w 244"/>
              <a:gd name="T33" fmla="*/ 80 h 441"/>
              <a:gd name="T34" fmla="*/ 244 w 244"/>
              <a:gd name="T35" fmla="*/ 125 h 441"/>
              <a:gd name="T36" fmla="*/ 237 w 244"/>
              <a:gd name="T37" fmla="*/ 172 h 441"/>
              <a:gd name="T38" fmla="*/ 216 w 244"/>
              <a:gd name="T39" fmla="*/ 213 h 441"/>
              <a:gd name="T40" fmla="*/ 182 w 244"/>
              <a:gd name="T41" fmla="*/ 241 h 441"/>
              <a:gd name="T42" fmla="*/ 136 w 244"/>
              <a:gd name="T43" fmla="*/ 252 h 441"/>
              <a:gd name="T44" fmla="*/ 38 w 244"/>
              <a:gd name="T45" fmla="*/ 252 h 441"/>
              <a:gd name="T46" fmla="*/ 38 w 244"/>
              <a:gd name="T47" fmla="*/ 441 h 441"/>
              <a:gd name="T48" fmla="*/ 0 w 244"/>
              <a:gd name="T49" fmla="*/ 441 h 441"/>
              <a:gd name="T50" fmla="*/ 0 w 244"/>
              <a:gd name="T51"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441">
                <a:moveTo>
                  <a:pt x="38" y="210"/>
                </a:moveTo>
                <a:cubicBezTo>
                  <a:pt x="136" y="210"/>
                  <a:pt x="136" y="210"/>
                  <a:pt x="136" y="210"/>
                </a:cubicBezTo>
                <a:cubicBezTo>
                  <a:pt x="145" y="210"/>
                  <a:pt x="154" y="208"/>
                  <a:pt x="162" y="204"/>
                </a:cubicBezTo>
                <a:cubicBezTo>
                  <a:pt x="171" y="199"/>
                  <a:pt x="178" y="193"/>
                  <a:pt x="185" y="185"/>
                </a:cubicBezTo>
                <a:cubicBezTo>
                  <a:pt x="191" y="178"/>
                  <a:pt x="196" y="169"/>
                  <a:pt x="200" y="158"/>
                </a:cubicBezTo>
                <a:cubicBezTo>
                  <a:pt x="204" y="148"/>
                  <a:pt x="205" y="137"/>
                  <a:pt x="205" y="125"/>
                </a:cubicBezTo>
                <a:cubicBezTo>
                  <a:pt x="205" y="113"/>
                  <a:pt x="204" y="102"/>
                  <a:pt x="200" y="92"/>
                </a:cubicBezTo>
                <a:cubicBezTo>
                  <a:pt x="196" y="82"/>
                  <a:pt x="192" y="73"/>
                  <a:pt x="185" y="66"/>
                </a:cubicBezTo>
                <a:cubicBezTo>
                  <a:pt x="179" y="59"/>
                  <a:pt x="172" y="53"/>
                  <a:pt x="163" y="49"/>
                </a:cubicBezTo>
                <a:cubicBezTo>
                  <a:pt x="155" y="45"/>
                  <a:pt x="146" y="43"/>
                  <a:pt x="136" y="43"/>
                </a:cubicBezTo>
                <a:cubicBezTo>
                  <a:pt x="38" y="43"/>
                  <a:pt x="38" y="43"/>
                  <a:pt x="38" y="43"/>
                </a:cubicBezTo>
                <a:lnTo>
                  <a:pt x="38" y="210"/>
                </a:lnTo>
                <a:close/>
                <a:moveTo>
                  <a:pt x="0" y="0"/>
                </a:moveTo>
                <a:cubicBezTo>
                  <a:pt x="136" y="0"/>
                  <a:pt x="136" y="0"/>
                  <a:pt x="136" y="0"/>
                </a:cubicBezTo>
                <a:cubicBezTo>
                  <a:pt x="153" y="0"/>
                  <a:pt x="168" y="3"/>
                  <a:pt x="182" y="11"/>
                </a:cubicBezTo>
                <a:cubicBezTo>
                  <a:pt x="195" y="19"/>
                  <a:pt x="207" y="28"/>
                  <a:pt x="216" y="40"/>
                </a:cubicBezTo>
                <a:cubicBezTo>
                  <a:pt x="225" y="52"/>
                  <a:pt x="232" y="66"/>
                  <a:pt x="237" y="80"/>
                </a:cubicBezTo>
                <a:cubicBezTo>
                  <a:pt x="242" y="95"/>
                  <a:pt x="244" y="110"/>
                  <a:pt x="244" y="125"/>
                </a:cubicBezTo>
                <a:cubicBezTo>
                  <a:pt x="244" y="142"/>
                  <a:pt x="242" y="157"/>
                  <a:pt x="237" y="172"/>
                </a:cubicBezTo>
                <a:cubicBezTo>
                  <a:pt x="232" y="188"/>
                  <a:pt x="225" y="201"/>
                  <a:pt x="216" y="213"/>
                </a:cubicBezTo>
                <a:cubicBezTo>
                  <a:pt x="207" y="225"/>
                  <a:pt x="195" y="234"/>
                  <a:pt x="182" y="241"/>
                </a:cubicBezTo>
                <a:cubicBezTo>
                  <a:pt x="168" y="248"/>
                  <a:pt x="153" y="252"/>
                  <a:pt x="136" y="252"/>
                </a:cubicBezTo>
                <a:cubicBezTo>
                  <a:pt x="38" y="252"/>
                  <a:pt x="38" y="252"/>
                  <a:pt x="38" y="252"/>
                </a:cubicBezTo>
                <a:cubicBezTo>
                  <a:pt x="38" y="441"/>
                  <a:pt x="38" y="441"/>
                  <a:pt x="38" y="441"/>
                </a:cubicBezTo>
                <a:cubicBezTo>
                  <a:pt x="0" y="441"/>
                  <a:pt x="0" y="441"/>
                  <a:pt x="0" y="441"/>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34" name="Oval 8">
            <a:extLst>
              <a:ext uri="{FF2B5EF4-FFF2-40B4-BE49-F238E27FC236}">
                <a16:creationId xmlns:a16="http://schemas.microsoft.com/office/drawing/2014/main" id="{EA80111C-BBE6-4A77-8E68-988838E99C4C}"/>
              </a:ext>
            </a:extLst>
          </p:cNvPr>
          <p:cNvSpPr>
            <a:spLocks noChangeArrowheads="1"/>
          </p:cNvSpPr>
          <p:nvPr userDrawn="1"/>
        </p:nvSpPr>
        <p:spPr bwMode="auto">
          <a:xfrm>
            <a:off x="3298826" y="2886630"/>
            <a:ext cx="328613" cy="33020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35" name="Freeform 9">
            <a:extLst>
              <a:ext uri="{FF2B5EF4-FFF2-40B4-BE49-F238E27FC236}">
                <a16:creationId xmlns:a16="http://schemas.microsoft.com/office/drawing/2014/main" id="{73F340AE-46C0-45BF-B65A-E5D54D1F44DC}"/>
              </a:ext>
            </a:extLst>
          </p:cNvPr>
          <p:cNvSpPr>
            <a:spLocks noEditPoints="1"/>
          </p:cNvSpPr>
          <p:nvPr userDrawn="1"/>
        </p:nvSpPr>
        <p:spPr bwMode="auto">
          <a:xfrm>
            <a:off x="5262563" y="2494517"/>
            <a:ext cx="4927600" cy="428625"/>
          </a:xfrm>
          <a:custGeom>
            <a:avLst/>
            <a:gdLst>
              <a:gd name="T0" fmla="*/ 1472 w 1483"/>
              <a:gd name="T1" fmla="*/ 79 h 128"/>
              <a:gd name="T2" fmla="*/ 1425 w 1483"/>
              <a:gd name="T3" fmla="*/ 77 h 128"/>
              <a:gd name="T4" fmla="*/ 1429 w 1483"/>
              <a:gd name="T5" fmla="*/ 109 h 128"/>
              <a:gd name="T6" fmla="*/ 1402 w 1483"/>
              <a:gd name="T7" fmla="*/ 82 h 128"/>
              <a:gd name="T8" fmla="*/ 1409 w 1483"/>
              <a:gd name="T9" fmla="*/ 39 h 128"/>
              <a:gd name="T10" fmla="*/ 1329 w 1483"/>
              <a:gd name="T11" fmla="*/ 49 h 128"/>
              <a:gd name="T12" fmla="*/ 1271 w 1483"/>
              <a:gd name="T13" fmla="*/ 99 h 128"/>
              <a:gd name="T14" fmla="*/ 1319 w 1483"/>
              <a:gd name="T15" fmla="*/ 99 h 128"/>
              <a:gd name="T16" fmla="*/ 1238 w 1483"/>
              <a:gd name="T17" fmla="*/ 48 h 128"/>
              <a:gd name="T18" fmla="*/ 1238 w 1483"/>
              <a:gd name="T19" fmla="*/ 28 h 128"/>
              <a:gd name="T20" fmla="*/ 1238 w 1483"/>
              <a:gd name="T21" fmla="*/ 89 h 128"/>
              <a:gd name="T22" fmla="*/ 1171 w 1483"/>
              <a:gd name="T23" fmla="*/ 88 h 128"/>
              <a:gd name="T24" fmla="*/ 1171 w 1483"/>
              <a:gd name="T25" fmla="*/ 28 h 128"/>
              <a:gd name="T26" fmla="*/ 1133 w 1483"/>
              <a:gd name="T27" fmla="*/ 28 h 128"/>
              <a:gd name="T28" fmla="*/ 1119 w 1483"/>
              <a:gd name="T29" fmla="*/ 101 h 128"/>
              <a:gd name="T30" fmla="*/ 1114 w 1483"/>
              <a:gd name="T31" fmla="*/ 1 h 128"/>
              <a:gd name="T32" fmla="*/ 1081 w 1483"/>
              <a:gd name="T33" fmla="*/ 28 h 128"/>
              <a:gd name="T34" fmla="*/ 1034 w 1483"/>
              <a:gd name="T35" fmla="*/ 28 h 128"/>
              <a:gd name="T36" fmla="*/ 1070 w 1483"/>
              <a:gd name="T37" fmla="*/ 99 h 128"/>
              <a:gd name="T38" fmla="*/ 976 w 1483"/>
              <a:gd name="T39" fmla="*/ 35 h 128"/>
              <a:gd name="T40" fmla="*/ 994 w 1483"/>
              <a:gd name="T41" fmla="*/ 80 h 128"/>
              <a:gd name="T42" fmla="*/ 932 w 1483"/>
              <a:gd name="T43" fmla="*/ 99 h 128"/>
              <a:gd name="T44" fmla="*/ 873 w 1483"/>
              <a:gd name="T45" fmla="*/ 28 h 128"/>
              <a:gd name="T46" fmla="*/ 921 w 1483"/>
              <a:gd name="T47" fmla="*/ 53 h 128"/>
              <a:gd name="T48" fmla="*/ 820 w 1483"/>
              <a:gd name="T49" fmla="*/ 36 h 128"/>
              <a:gd name="T50" fmla="*/ 820 w 1483"/>
              <a:gd name="T51" fmla="*/ 27 h 128"/>
              <a:gd name="T52" fmla="*/ 764 w 1483"/>
              <a:gd name="T53" fmla="*/ 76 h 128"/>
              <a:gd name="T54" fmla="*/ 774 w 1483"/>
              <a:gd name="T55" fmla="*/ 19 h 128"/>
              <a:gd name="T56" fmla="*/ 575 w 1483"/>
              <a:gd name="T57" fmla="*/ 63 h 128"/>
              <a:gd name="T58" fmla="*/ 596 w 1483"/>
              <a:gd name="T59" fmla="*/ 128 h 128"/>
              <a:gd name="T60" fmla="*/ 595 w 1483"/>
              <a:gd name="T61" fmla="*/ 27 h 128"/>
              <a:gd name="T62" fmla="*/ 596 w 1483"/>
              <a:gd name="T63" fmla="*/ 119 h 128"/>
              <a:gd name="T64" fmla="*/ 545 w 1483"/>
              <a:gd name="T65" fmla="*/ 49 h 128"/>
              <a:gd name="T66" fmla="*/ 486 w 1483"/>
              <a:gd name="T67" fmla="*/ 99 h 128"/>
              <a:gd name="T68" fmla="*/ 534 w 1483"/>
              <a:gd name="T69" fmla="*/ 99 h 128"/>
              <a:gd name="T70" fmla="*/ 464 w 1483"/>
              <a:gd name="T71" fmla="*/ 99 h 128"/>
              <a:gd name="T72" fmla="*/ 451 w 1483"/>
              <a:gd name="T73" fmla="*/ 11 h 128"/>
              <a:gd name="T74" fmla="*/ 430 w 1483"/>
              <a:gd name="T75" fmla="*/ 91 h 128"/>
              <a:gd name="T76" fmla="*/ 423 w 1483"/>
              <a:gd name="T77" fmla="*/ 28 h 128"/>
              <a:gd name="T78" fmla="*/ 400 w 1483"/>
              <a:gd name="T79" fmla="*/ 38 h 128"/>
              <a:gd name="T80" fmla="*/ 335 w 1483"/>
              <a:gd name="T81" fmla="*/ 59 h 128"/>
              <a:gd name="T82" fmla="*/ 382 w 1483"/>
              <a:gd name="T83" fmla="*/ 83 h 128"/>
              <a:gd name="T84" fmla="*/ 358 w 1483"/>
              <a:gd name="T85" fmla="*/ 27 h 128"/>
              <a:gd name="T86" fmla="*/ 314 w 1483"/>
              <a:gd name="T87" fmla="*/ 28 h 128"/>
              <a:gd name="T88" fmla="*/ 252 w 1483"/>
              <a:gd name="T89" fmla="*/ 99 h 128"/>
              <a:gd name="T90" fmla="*/ 314 w 1483"/>
              <a:gd name="T91" fmla="*/ 99 h 128"/>
              <a:gd name="T92" fmla="*/ 238 w 1483"/>
              <a:gd name="T93" fmla="*/ 27 h 128"/>
              <a:gd name="T94" fmla="*/ 214 w 1483"/>
              <a:gd name="T95" fmla="*/ 99 h 128"/>
              <a:gd name="T96" fmla="*/ 170 w 1483"/>
              <a:gd name="T97" fmla="*/ 80 h 128"/>
              <a:gd name="T98" fmla="*/ 170 w 1483"/>
              <a:gd name="T99" fmla="*/ 39 h 128"/>
              <a:gd name="T100" fmla="*/ 170 w 1483"/>
              <a:gd name="T101" fmla="*/ 99 h 128"/>
              <a:gd name="T102" fmla="*/ 48 w 1483"/>
              <a:gd name="T103" fmla="*/ 77 h 128"/>
              <a:gd name="T104" fmla="*/ 13 w 1483"/>
              <a:gd name="T105" fmla="*/ 17 h 128"/>
              <a:gd name="T106" fmla="*/ 96 w 1483"/>
              <a:gd name="T107" fmla="*/ 9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83" h="128">
                <a:moveTo>
                  <a:pt x="1451" y="128"/>
                </a:moveTo>
                <a:cubicBezTo>
                  <a:pt x="1468" y="128"/>
                  <a:pt x="1483" y="119"/>
                  <a:pt x="1483" y="98"/>
                </a:cubicBezTo>
                <a:cubicBezTo>
                  <a:pt x="1483" y="28"/>
                  <a:pt x="1483" y="28"/>
                  <a:pt x="1483" y="28"/>
                </a:cubicBezTo>
                <a:cubicBezTo>
                  <a:pt x="1472" y="28"/>
                  <a:pt x="1472" y="28"/>
                  <a:pt x="1472" y="28"/>
                </a:cubicBezTo>
                <a:cubicBezTo>
                  <a:pt x="1472" y="79"/>
                  <a:pt x="1472" y="79"/>
                  <a:pt x="1472" y="79"/>
                </a:cubicBezTo>
                <a:cubicBezTo>
                  <a:pt x="1468" y="85"/>
                  <a:pt x="1460" y="90"/>
                  <a:pt x="1452" y="90"/>
                </a:cubicBezTo>
                <a:cubicBezTo>
                  <a:pt x="1442" y="90"/>
                  <a:pt x="1436" y="86"/>
                  <a:pt x="1436" y="74"/>
                </a:cubicBezTo>
                <a:cubicBezTo>
                  <a:pt x="1436" y="28"/>
                  <a:pt x="1436" y="28"/>
                  <a:pt x="1436" y="28"/>
                </a:cubicBezTo>
                <a:cubicBezTo>
                  <a:pt x="1425" y="28"/>
                  <a:pt x="1425" y="28"/>
                  <a:pt x="1425" y="28"/>
                </a:cubicBezTo>
                <a:cubicBezTo>
                  <a:pt x="1425" y="77"/>
                  <a:pt x="1425" y="77"/>
                  <a:pt x="1425" y="77"/>
                </a:cubicBezTo>
                <a:cubicBezTo>
                  <a:pt x="1425" y="92"/>
                  <a:pt x="1432" y="100"/>
                  <a:pt x="1447" y="100"/>
                </a:cubicBezTo>
                <a:cubicBezTo>
                  <a:pt x="1458" y="100"/>
                  <a:pt x="1467" y="94"/>
                  <a:pt x="1472" y="88"/>
                </a:cubicBezTo>
                <a:cubicBezTo>
                  <a:pt x="1472" y="98"/>
                  <a:pt x="1472" y="98"/>
                  <a:pt x="1472" y="98"/>
                </a:cubicBezTo>
                <a:cubicBezTo>
                  <a:pt x="1472" y="111"/>
                  <a:pt x="1464" y="119"/>
                  <a:pt x="1451" y="119"/>
                </a:cubicBezTo>
                <a:cubicBezTo>
                  <a:pt x="1442" y="119"/>
                  <a:pt x="1435" y="116"/>
                  <a:pt x="1429" y="109"/>
                </a:cubicBezTo>
                <a:cubicBezTo>
                  <a:pt x="1424" y="117"/>
                  <a:pt x="1424" y="117"/>
                  <a:pt x="1424" y="117"/>
                </a:cubicBezTo>
                <a:cubicBezTo>
                  <a:pt x="1431" y="125"/>
                  <a:pt x="1439" y="128"/>
                  <a:pt x="1451" y="128"/>
                </a:cubicBezTo>
                <a:moveTo>
                  <a:pt x="1383" y="101"/>
                </a:moveTo>
                <a:cubicBezTo>
                  <a:pt x="1396" y="101"/>
                  <a:pt x="1404" y="96"/>
                  <a:pt x="1409" y="89"/>
                </a:cubicBezTo>
                <a:cubicBezTo>
                  <a:pt x="1402" y="82"/>
                  <a:pt x="1402" y="82"/>
                  <a:pt x="1402" y="82"/>
                </a:cubicBezTo>
                <a:cubicBezTo>
                  <a:pt x="1397" y="88"/>
                  <a:pt x="1391" y="91"/>
                  <a:pt x="1384" y="91"/>
                </a:cubicBezTo>
                <a:cubicBezTo>
                  <a:pt x="1369" y="91"/>
                  <a:pt x="1359" y="79"/>
                  <a:pt x="1359" y="64"/>
                </a:cubicBezTo>
                <a:cubicBezTo>
                  <a:pt x="1359" y="48"/>
                  <a:pt x="1369" y="36"/>
                  <a:pt x="1384" y="36"/>
                </a:cubicBezTo>
                <a:cubicBezTo>
                  <a:pt x="1391" y="36"/>
                  <a:pt x="1397" y="39"/>
                  <a:pt x="1402" y="45"/>
                </a:cubicBezTo>
                <a:cubicBezTo>
                  <a:pt x="1409" y="39"/>
                  <a:pt x="1409" y="39"/>
                  <a:pt x="1409" y="39"/>
                </a:cubicBezTo>
                <a:cubicBezTo>
                  <a:pt x="1404" y="32"/>
                  <a:pt x="1396" y="27"/>
                  <a:pt x="1383" y="27"/>
                </a:cubicBezTo>
                <a:cubicBezTo>
                  <a:pt x="1362" y="27"/>
                  <a:pt x="1348" y="43"/>
                  <a:pt x="1348" y="64"/>
                </a:cubicBezTo>
                <a:cubicBezTo>
                  <a:pt x="1348" y="85"/>
                  <a:pt x="1362" y="101"/>
                  <a:pt x="1383" y="101"/>
                </a:cubicBezTo>
                <a:moveTo>
                  <a:pt x="1329" y="99"/>
                </a:moveTo>
                <a:cubicBezTo>
                  <a:pt x="1329" y="49"/>
                  <a:pt x="1329" y="49"/>
                  <a:pt x="1329" y="49"/>
                </a:cubicBezTo>
                <a:cubicBezTo>
                  <a:pt x="1329" y="34"/>
                  <a:pt x="1322" y="27"/>
                  <a:pt x="1307" y="27"/>
                </a:cubicBezTo>
                <a:cubicBezTo>
                  <a:pt x="1296" y="27"/>
                  <a:pt x="1287" y="33"/>
                  <a:pt x="1282" y="39"/>
                </a:cubicBezTo>
                <a:cubicBezTo>
                  <a:pt x="1282" y="28"/>
                  <a:pt x="1282" y="28"/>
                  <a:pt x="1282" y="28"/>
                </a:cubicBezTo>
                <a:cubicBezTo>
                  <a:pt x="1271" y="28"/>
                  <a:pt x="1271" y="28"/>
                  <a:pt x="1271" y="28"/>
                </a:cubicBezTo>
                <a:cubicBezTo>
                  <a:pt x="1271" y="99"/>
                  <a:pt x="1271" y="99"/>
                  <a:pt x="1271" y="99"/>
                </a:cubicBezTo>
                <a:cubicBezTo>
                  <a:pt x="1282" y="99"/>
                  <a:pt x="1282" y="99"/>
                  <a:pt x="1282" y="99"/>
                </a:cubicBezTo>
                <a:cubicBezTo>
                  <a:pt x="1282" y="47"/>
                  <a:pt x="1282" y="47"/>
                  <a:pt x="1282" y="47"/>
                </a:cubicBezTo>
                <a:cubicBezTo>
                  <a:pt x="1286" y="42"/>
                  <a:pt x="1294" y="36"/>
                  <a:pt x="1303" y="36"/>
                </a:cubicBezTo>
                <a:cubicBezTo>
                  <a:pt x="1312" y="36"/>
                  <a:pt x="1319" y="40"/>
                  <a:pt x="1319" y="53"/>
                </a:cubicBezTo>
                <a:cubicBezTo>
                  <a:pt x="1319" y="99"/>
                  <a:pt x="1319" y="99"/>
                  <a:pt x="1319" y="99"/>
                </a:cubicBezTo>
                <a:lnTo>
                  <a:pt x="1329" y="99"/>
                </a:lnTo>
                <a:close/>
                <a:moveTo>
                  <a:pt x="1216" y="91"/>
                </a:moveTo>
                <a:cubicBezTo>
                  <a:pt x="1202" y="91"/>
                  <a:pt x="1193" y="80"/>
                  <a:pt x="1193" y="64"/>
                </a:cubicBezTo>
                <a:cubicBezTo>
                  <a:pt x="1193" y="48"/>
                  <a:pt x="1202" y="36"/>
                  <a:pt x="1216" y="36"/>
                </a:cubicBezTo>
                <a:cubicBezTo>
                  <a:pt x="1225" y="36"/>
                  <a:pt x="1234" y="42"/>
                  <a:pt x="1238" y="48"/>
                </a:cubicBezTo>
                <a:cubicBezTo>
                  <a:pt x="1238" y="80"/>
                  <a:pt x="1238" y="80"/>
                  <a:pt x="1238" y="80"/>
                </a:cubicBezTo>
                <a:cubicBezTo>
                  <a:pt x="1234" y="86"/>
                  <a:pt x="1225" y="91"/>
                  <a:pt x="1216" y="91"/>
                </a:cubicBezTo>
                <a:moveTo>
                  <a:pt x="1249" y="99"/>
                </a:moveTo>
                <a:cubicBezTo>
                  <a:pt x="1249" y="28"/>
                  <a:pt x="1249" y="28"/>
                  <a:pt x="1249" y="28"/>
                </a:cubicBezTo>
                <a:cubicBezTo>
                  <a:pt x="1238" y="28"/>
                  <a:pt x="1238" y="28"/>
                  <a:pt x="1238" y="28"/>
                </a:cubicBezTo>
                <a:cubicBezTo>
                  <a:pt x="1238" y="39"/>
                  <a:pt x="1238" y="39"/>
                  <a:pt x="1238" y="39"/>
                </a:cubicBezTo>
                <a:cubicBezTo>
                  <a:pt x="1232" y="31"/>
                  <a:pt x="1223" y="27"/>
                  <a:pt x="1214" y="27"/>
                </a:cubicBezTo>
                <a:cubicBezTo>
                  <a:pt x="1195" y="27"/>
                  <a:pt x="1182" y="41"/>
                  <a:pt x="1182" y="64"/>
                </a:cubicBezTo>
                <a:cubicBezTo>
                  <a:pt x="1182" y="87"/>
                  <a:pt x="1195" y="101"/>
                  <a:pt x="1214" y="101"/>
                </a:cubicBezTo>
                <a:cubicBezTo>
                  <a:pt x="1224" y="101"/>
                  <a:pt x="1232" y="96"/>
                  <a:pt x="1238" y="89"/>
                </a:cubicBezTo>
                <a:cubicBezTo>
                  <a:pt x="1238" y="99"/>
                  <a:pt x="1238" y="99"/>
                  <a:pt x="1238" y="99"/>
                </a:cubicBezTo>
                <a:lnTo>
                  <a:pt x="1249" y="99"/>
                </a:lnTo>
                <a:close/>
                <a:moveTo>
                  <a:pt x="1161" y="101"/>
                </a:moveTo>
                <a:cubicBezTo>
                  <a:pt x="1167" y="101"/>
                  <a:pt x="1171" y="99"/>
                  <a:pt x="1174" y="96"/>
                </a:cubicBezTo>
                <a:cubicBezTo>
                  <a:pt x="1171" y="88"/>
                  <a:pt x="1171" y="88"/>
                  <a:pt x="1171" y="88"/>
                </a:cubicBezTo>
                <a:cubicBezTo>
                  <a:pt x="1169" y="90"/>
                  <a:pt x="1167" y="91"/>
                  <a:pt x="1163" y="91"/>
                </a:cubicBezTo>
                <a:cubicBezTo>
                  <a:pt x="1159" y="91"/>
                  <a:pt x="1156" y="87"/>
                  <a:pt x="1156" y="82"/>
                </a:cubicBezTo>
                <a:cubicBezTo>
                  <a:pt x="1156" y="38"/>
                  <a:pt x="1156" y="38"/>
                  <a:pt x="1156" y="38"/>
                </a:cubicBezTo>
                <a:cubicBezTo>
                  <a:pt x="1171" y="38"/>
                  <a:pt x="1171" y="38"/>
                  <a:pt x="1171" y="38"/>
                </a:cubicBezTo>
                <a:cubicBezTo>
                  <a:pt x="1171" y="28"/>
                  <a:pt x="1171" y="28"/>
                  <a:pt x="1171" y="28"/>
                </a:cubicBezTo>
                <a:cubicBezTo>
                  <a:pt x="1156" y="28"/>
                  <a:pt x="1156" y="28"/>
                  <a:pt x="1156" y="28"/>
                </a:cubicBezTo>
                <a:cubicBezTo>
                  <a:pt x="1156" y="9"/>
                  <a:pt x="1156" y="9"/>
                  <a:pt x="1156" y="9"/>
                </a:cubicBezTo>
                <a:cubicBezTo>
                  <a:pt x="1145" y="9"/>
                  <a:pt x="1145" y="9"/>
                  <a:pt x="1145" y="9"/>
                </a:cubicBezTo>
                <a:cubicBezTo>
                  <a:pt x="1145" y="28"/>
                  <a:pt x="1145" y="28"/>
                  <a:pt x="1145" y="28"/>
                </a:cubicBezTo>
                <a:cubicBezTo>
                  <a:pt x="1133" y="28"/>
                  <a:pt x="1133" y="28"/>
                  <a:pt x="1133" y="28"/>
                </a:cubicBezTo>
                <a:cubicBezTo>
                  <a:pt x="1133" y="38"/>
                  <a:pt x="1133" y="38"/>
                  <a:pt x="1133" y="38"/>
                </a:cubicBezTo>
                <a:cubicBezTo>
                  <a:pt x="1145" y="38"/>
                  <a:pt x="1145" y="38"/>
                  <a:pt x="1145" y="38"/>
                </a:cubicBezTo>
                <a:cubicBezTo>
                  <a:pt x="1145" y="84"/>
                  <a:pt x="1145" y="84"/>
                  <a:pt x="1145" y="84"/>
                </a:cubicBezTo>
                <a:cubicBezTo>
                  <a:pt x="1145" y="95"/>
                  <a:pt x="1150" y="101"/>
                  <a:pt x="1161" y="101"/>
                </a:cubicBezTo>
                <a:moveTo>
                  <a:pt x="1119" y="101"/>
                </a:moveTo>
                <a:cubicBezTo>
                  <a:pt x="1126" y="101"/>
                  <a:pt x="1129" y="99"/>
                  <a:pt x="1132" y="96"/>
                </a:cubicBezTo>
                <a:cubicBezTo>
                  <a:pt x="1129" y="88"/>
                  <a:pt x="1129" y="88"/>
                  <a:pt x="1129" y="88"/>
                </a:cubicBezTo>
                <a:cubicBezTo>
                  <a:pt x="1128" y="90"/>
                  <a:pt x="1125" y="91"/>
                  <a:pt x="1122" y="91"/>
                </a:cubicBezTo>
                <a:cubicBezTo>
                  <a:pt x="1117" y="91"/>
                  <a:pt x="1114" y="87"/>
                  <a:pt x="1114" y="82"/>
                </a:cubicBezTo>
                <a:cubicBezTo>
                  <a:pt x="1114" y="1"/>
                  <a:pt x="1114" y="1"/>
                  <a:pt x="1114" y="1"/>
                </a:cubicBezTo>
                <a:cubicBezTo>
                  <a:pt x="1103" y="1"/>
                  <a:pt x="1103" y="1"/>
                  <a:pt x="1103" y="1"/>
                </a:cubicBezTo>
                <a:cubicBezTo>
                  <a:pt x="1103" y="84"/>
                  <a:pt x="1103" y="84"/>
                  <a:pt x="1103" y="84"/>
                </a:cubicBezTo>
                <a:cubicBezTo>
                  <a:pt x="1103" y="95"/>
                  <a:pt x="1109" y="101"/>
                  <a:pt x="1119" y="101"/>
                </a:cubicBezTo>
                <a:moveTo>
                  <a:pt x="1081" y="99"/>
                </a:moveTo>
                <a:cubicBezTo>
                  <a:pt x="1081" y="28"/>
                  <a:pt x="1081" y="28"/>
                  <a:pt x="1081" y="28"/>
                </a:cubicBezTo>
                <a:cubicBezTo>
                  <a:pt x="1070" y="28"/>
                  <a:pt x="1070" y="28"/>
                  <a:pt x="1070" y="28"/>
                </a:cubicBezTo>
                <a:cubicBezTo>
                  <a:pt x="1070" y="80"/>
                  <a:pt x="1070" y="80"/>
                  <a:pt x="1070" y="80"/>
                </a:cubicBezTo>
                <a:cubicBezTo>
                  <a:pt x="1066" y="86"/>
                  <a:pt x="1058" y="91"/>
                  <a:pt x="1050" y="91"/>
                </a:cubicBezTo>
                <a:cubicBezTo>
                  <a:pt x="1040" y="91"/>
                  <a:pt x="1034" y="88"/>
                  <a:pt x="1034" y="75"/>
                </a:cubicBezTo>
                <a:cubicBezTo>
                  <a:pt x="1034" y="28"/>
                  <a:pt x="1034" y="28"/>
                  <a:pt x="1034" y="28"/>
                </a:cubicBezTo>
                <a:cubicBezTo>
                  <a:pt x="1023" y="28"/>
                  <a:pt x="1023" y="28"/>
                  <a:pt x="1023" y="28"/>
                </a:cubicBezTo>
                <a:cubicBezTo>
                  <a:pt x="1023" y="78"/>
                  <a:pt x="1023" y="78"/>
                  <a:pt x="1023" y="78"/>
                </a:cubicBezTo>
                <a:cubicBezTo>
                  <a:pt x="1023" y="94"/>
                  <a:pt x="1030" y="101"/>
                  <a:pt x="1045" y="101"/>
                </a:cubicBezTo>
                <a:cubicBezTo>
                  <a:pt x="1056" y="101"/>
                  <a:pt x="1065" y="95"/>
                  <a:pt x="1070" y="89"/>
                </a:cubicBezTo>
                <a:cubicBezTo>
                  <a:pt x="1070" y="99"/>
                  <a:pt x="1070" y="99"/>
                  <a:pt x="1070" y="99"/>
                </a:cubicBezTo>
                <a:lnTo>
                  <a:pt x="1081" y="99"/>
                </a:lnTo>
                <a:close/>
                <a:moveTo>
                  <a:pt x="977" y="101"/>
                </a:moveTo>
                <a:cubicBezTo>
                  <a:pt x="995" y="101"/>
                  <a:pt x="1005" y="91"/>
                  <a:pt x="1005" y="80"/>
                </a:cubicBezTo>
                <a:cubicBezTo>
                  <a:pt x="1005" y="52"/>
                  <a:pt x="961" y="62"/>
                  <a:pt x="961" y="47"/>
                </a:cubicBezTo>
                <a:cubicBezTo>
                  <a:pt x="961" y="40"/>
                  <a:pt x="967" y="35"/>
                  <a:pt x="976" y="35"/>
                </a:cubicBezTo>
                <a:cubicBezTo>
                  <a:pt x="986" y="35"/>
                  <a:pt x="993" y="39"/>
                  <a:pt x="998" y="44"/>
                </a:cubicBezTo>
                <a:cubicBezTo>
                  <a:pt x="1003" y="37"/>
                  <a:pt x="1003" y="37"/>
                  <a:pt x="1003" y="37"/>
                </a:cubicBezTo>
                <a:cubicBezTo>
                  <a:pt x="997" y="31"/>
                  <a:pt x="989" y="27"/>
                  <a:pt x="976" y="27"/>
                </a:cubicBezTo>
                <a:cubicBezTo>
                  <a:pt x="959" y="27"/>
                  <a:pt x="950" y="36"/>
                  <a:pt x="950" y="47"/>
                </a:cubicBezTo>
                <a:cubicBezTo>
                  <a:pt x="950" y="73"/>
                  <a:pt x="994" y="63"/>
                  <a:pt x="994" y="80"/>
                </a:cubicBezTo>
                <a:cubicBezTo>
                  <a:pt x="994" y="87"/>
                  <a:pt x="988" y="92"/>
                  <a:pt x="977" y="92"/>
                </a:cubicBezTo>
                <a:cubicBezTo>
                  <a:pt x="967" y="92"/>
                  <a:pt x="958" y="87"/>
                  <a:pt x="954" y="82"/>
                </a:cubicBezTo>
                <a:cubicBezTo>
                  <a:pt x="948" y="90"/>
                  <a:pt x="948" y="90"/>
                  <a:pt x="948" y="90"/>
                </a:cubicBezTo>
                <a:cubicBezTo>
                  <a:pt x="955" y="97"/>
                  <a:pt x="965" y="101"/>
                  <a:pt x="977" y="101"/>
                </a:cubicBezTo>
                <a:moveTo>
                  <a:pt x="932" y="99"/>
                </a:moveTo>
                <a:cubicBezTo>
                  <a:pt x="932" y="49"/>
                  <a:pt x="932" y="49"/>
                  <a:pt x="932" y="49"/>
                </a:cubicBezTo>
                <a:cubicBezTo>
                  <a:pt x="932" y="34"/>
                  <a:pt x="924" y="27"/>
                  <a:pt x="910" y="27"/>
                </a:cubicBezTo>
                <a:cubicBezTo>
                  <a:pt x="899" y="27"/>
                  <a:pt x="889" y="33"/>
                  <a:pt x="884" y="39"/>
                </a:cubicBezTo>
                <a:cubicBezTo>
                  <a:pt x="884" y="28"/>
                  <a:pt x="884" y="28"/>
                  <a:pt x="884" y="28"/>
                </a:cubicBezTo>
                <a:cubicBezTo>
                  <a:pt x="873" y="28"/>
                  <a:pt x="873" y="28"/>
                  <a:pt x="873" y="28"/>
                </a:cubicBezTo>
                <a:cubicBezTo>
                  <a:pt x="873" y="99"/>
                  <a:pt x="873" y="99"/>
                  <a:pt x="873" y="99"/>
                </a:cubicBezTo>
                <a:cubicBezTo>
                  <a:pt x="884" y="99"/>
                  <a:pt x="884" y="99"/>
                  <a:pt x="884" y="99"/>
                </a:cubicBezTo>
                <a:cubicBezTo>
                  <a:pt x="884" y="47"/>
                  <a:pt x="884" y="47"/>
                  <a:pt x="884" y="47"/>
                </a:cubicBezTo>
                <a:cubicBezTo>
                  <a:pt x="888" y="42"/>
                  <a:pt x="896" y="36"/>
                  <a:pt x="905" y="36"/>
                </a:cubicBezTo>
                <a:cubicBezTo>
                  <a:pt x="915" y="36"/>
                  <a:pt x="921" y="40"/>
                  <a:pt x="921" y="53"/>
                </a:cubicBezTo>
                <a:cubicBezTo>
                  <a:pt x="921" y="99"/>
                  <a:pt x="921" y="99"/>
                  <a:pt x="921" y="99"/>
                </a:cubicBezTo>
                <a:lnTo>
                  <a:pt x="932" y="99"/>
                </a:lnTo>
                <a:close/>
                <a:moveTo>
                  <a:pt x="820" y="91"/>
                </a:moveTo>
                <a:cubicBezTo>
                  <a:pt x="805" y="91"/>
                  <a:pt x="797" y="78"/>
                  <a:pt x="797" y="64"/>
                </a:cubicBezTo>
                <a:cubicBezTo>
                  <a:pt x="797" y="49"/>
                  <a:pt x="805" y="36"/>
                  <a:pt x="820" y="36"/>
                </a:cubicBezTo>
                <a:cubicBezTo>
                  <a:pt x="835" y="36"/>
                  <a:pt x="844" y="49"/>
                  <a:pt x="844" y="64"/>
                </a:cubicBezTo>
                <a:cubicBezTo>
                  <a:pt x="844" y="78"/>
                  <a:pt x="835" y="91"/>
                  <a:pt x="820" y="91"/>
                </a:cubicBezTo>
                <a:moveTo>
                  <a:pt x="820" y="101"/>
                </a:moveTo>
                <a:cubicBezTo>
                  <a:pt x="842" y="101"/>
                  <a:pt x="855" y="84"/>
                  <a:pt x="855" y="64"/>
                </a:cubicBezTo>
                <a:cubicBezTo>
                  <a:pt x="855" y="43"/>
                  <a:pt x="842" y="27"/>
                  <a:pt x="820" y="27"/>
                </a:cubicBezTo>
                <a:cubicBezTo>
                  <a:pt x="798" y="27"/>
                  <a:pt x="785" y="43"/>
                  <a:pt x="785" y="64"/>
                </a:cubicBezTo>
                <a:cubicBezTo>
                  <a:pt x="785" y="84"/>
                  <a:pt x="798" y="101"/>
                  <a:pt x="820" y="101"/>
                </a:cubicBezTo>
                <a:moveTo>
                  <a:pt x="737" y="101"/>
                </a:moveTo>
                <a:cubicBezTo>
                  <a:pt x="754" y="101"/>
                  <a:pt x="766" y="93"/>
                  <a:pt x="774" y="81"/>
                </a:cubicBezTo>
                <a:cubicBezTo>
                  <a:pt x="764" y="76"/>
                  <a:pt x="764" y="76"/>
                  <a:pt x="764" y="76"/>
                </a:cubicBezTo>
                <a:cubicBezTo>
                  <a:pt x="758" y="84"/>
                  <a:pt x="748" y="90"/>
                  <a:pt x="737" y="90"/>
                </a:cubicBezTo>
                <a:cubicBezTo>
                  <a:pt x="715" y="90"/>
                  <a:pt x="699" y="74"/>
                  <a:pt x="699" y="50"/>
                </a:cubicBezTo>
                <a:cubicBezTo>
                  <a:pt x="699" y="27"/>
                  <a:pt x="715" y="11"/>
                  <a:pt x="737" y="11"/>
                </a:cubicBezTo>
                <a:cubicBezTo>
                  <a:pt x="748" y="11"/>
                  <a:pt x="758" y="16"/>
                  <a:pt x="764" y="25"/>
                </a:cubicBezTo>
                <a:cubicBezTo>
                  <a:pt x="774" y="19"/>
                  <a:pt x="774" y="19"/>
                  <a:pt x="774" y="19"/>
                </a:cubicBezTo>
                <a:cubicBezTo>
                  <a:pt x="766" y="8"/>
                  <a:pt x="754" y="0"/>
                  <a:pt x="737" y="0"/>
                </a:cubicBezTo>
                <a:cubicBezTo>
                  <a:pt x="708" y="0"/>
                  <a:pt x="686" y="20"/>
                  <a:pt x="686" y="50"/>
                </a:cubicBezTo>
                <a:cubicBezTo>
                  <a:pt x="686" y="80"/>
                  <a:pt x="708" y="101"/>
                  <a:pt x="737" y="101"/>
                </a:cubicBezTo>
                <a:moveTo>
                  <a:pt x="598" y="90"/>
                </a:moveTo>
                <a:cubicBezTo>
                  <a:pt x="583" y="90"/>
                  <a:pt x="575" y="79"/>
                  <a:pt x="575" y="63"/>
                </a:cubicBezTo>
                <a:cubicBezTo>
                  <a:pt x="575" y="48"/>
                  <a:pt x="583" y="36"/>
                  <a:pt x="598" y="36"/>
                </a:cubicBezTo>
                <a:cubicBezTo>
                  <a:pt x="606" y="36"/>
                  <a:pt x="615" y="42"/>
                  <a:pt x="619" y="48"/>
                </a:cubicBezTo>
                <a:cubicBezTo>
                  <a:pt x="619" y="79"/>
                  <a:pt x="619" y="79"/>
                  <a:pt x="619" y="79"/>
                </a:cubicBezTo>
                <a:cubicBezTo>
                  <a:pt x="615" y="85"/>
                  <a:pt x="606" y="90"/>
                  <a:pt x="598" y="90"/>
                </a:cubicBezTo>
                <a:moveTo>
                  <a:pt x="596" y="128"/>
                </a:moveTo>
                <a:cubicBezTo>
                  <a:pt x="613" y="128"/>
                  <a:pt x="630" y="121"/>
                  <a:pt x="630" y="98"/>
                </a:cubicBezTo>
                <a:cubicBezTo>
                  <a:pt x="630" y="28"/>
                  <a:pt x="630" y="28"/>
                  <a:pt x="630" y="28"/>
                </a:cubicBezTo>
                <a:cubicBezTo>
                  <a:pt x="619" y="28"/>
                  <a:pt x="619" y="28"/>
                  <a:pt x="619" y="28"/>
                </a:cubicBezTo>
                <a:cubicBezTo>
                  <a:pt x="619" y="39"/>
                  <a:pt x="619" y="39"/>
                  <a:pt x="619" y="39"/>
                </a:cubicBezTo>
                <a:cubicBezTo>
                  <a:pt x="613" y="31"/>
                  <a:pt x="604" y="27"/>
                  <a:pt x="595" y="27"/>
                </a:cubicBezTo>
                <a:cubicBezTo>
                  <a:pt x="576" y="27"/>
                  <a:pt x="563" y="41"/>
                  <a:pt x="563" y="63"/>
                </a:cubicBezTo>
                <a:cubicBezTo>
                  <a:pt x="563" y="86"/>
                  <a:pt x="576" y="100"/>
                  <a:pt x="595" y="100"/>
                </a:cubicBezTo>
                <a:cubicBezTo>
                  <a:pt x="605" y="100"/>
                  <a:pt x="613" y="95"/>
                  <a:pt x="619" y="88"/>
                </a:cubicBezTo>
                <a:cubicBezTo>
                  <a:pt x="619" y="98"/>
                  <a:pt x="619" y="98"/>
                  <a:pt x="619" y="98"/>
                </a:cubicBezTo>
                <a:cubicBezTo>
                  <a:pt x="619" y="113"/>
                  <a:pt x="608" y="119"/>
                  <a:pt x="596" y="119"/>
                </a:cubicBezTo>
                <a:cubicBezTo>
                  <a:pt x="586" y="119"/>
                  <a:pt x="579" y="116"/>
                  <a:pt x="573" y="109"/>
                </a:cubicBezTo>
                <a:cubicBezTo>
                  <a:pt x="567" y="117"/>
                  <a:pt x="567" y="117"/>
                  <a:pt x="567" y="117"/>
                </a:cubicBezTo>
                <a:cubicBezTo>
                  <a:pt x="576" y="126"/>
                  <a:pt x="584" y="128"/>
                  <a:pt x="596" y="128"/>
                </a:cubicBezTo>
                <a:moveTo>
                  <a:pt x="545" y="99"/>
                </a:moveTo>
                <a:cubicBezTo>
                  <a:pt x="545" y="49"/>
                  <a:pt x="545" y="49"/>
                  <a:pt x="545" y="49"/>
                </a:cubicBezTo>
                <a:cubicBezTo>
                  <a:pt x="545" y="34"/>
                  <a:pt x="537" y="27"/>
                  <a:pt x="523" y="27"/>
                </a:cubicBezTo>
                <a:cubicBezTo>
                  <a:pt x="512" y="27"/>
                  <a:pt x="502" y="33"/>
                  <a:pt x="497" y="39"/>
                </a:cubicBezTo>
                <a:cubicBezTo>
                  <a:pt x="497" y="28"/>
                  <a:pt x="497" y="28"/>
                  <a:pt x="497" y="28"/>
                </a:cubicBezTo>
                <a:cubicBezTo>
                  <a:pt x="486" y="28"/>
                  <a:pt x="486" y="28"/>
                  <a:pt x="486" y="28"/>
                </a:cubicBezTo>
                <a:cubicBezTo>
                  <a:pt x="486" y="99"/>
                  <a:pt x="486" y="99"/>
                  <a:pt x="486" y="99"/>
                </a:cubicBezTo>
                <a:cubicBezTo>
                  <a:pt x="497" y="99"/>
                  <a:pt x="497" y="99"/>
                  <a:pt x="497" y="99"/>
                </a:cubicBezTo>
                <a:cubicBezTo>
                  <a:pt x="497" y="47"/>
                  <a:pt x="497" y="47"/>
                  <a:pt x="497" y="47"/>
                </a:cubicBezTo>
                <a:cubicBezTo>
                  <a:pt x="501" y="42"/>
                  <a:pt x="510" y="36"/>
                  <a:pt x="518" y="36"/>
                </a:cubicBezTo>
                <a:cubicBezTo>
                  <a:pt x="528" y="36"/>
                  <a:pt x="534" y="40"/>
                  <a:pt x="534" y="53"/>
                </a:cubicBezTo>
                <a:cubicBezTo>
                  <a:pt x="534" y="99"/>
                  <a:pt x="534" y="99"/>
                  <a:pt x="534" y="99"/>
                </a:cubicBezTo>
                <a:lnTo>
                  <a:pt x="545" y="99"/>
                </a:lnTo>
                <a:close/>
                <a:moveTo>
                  <a:pt x="464" y="28"/>
                </a:moveTo>
                <a:cubicBezTo>
                  <a:pt x="453" y="28"/>
                  <a:pt x="453" y="28"/>
                  <a:pt x="453" y="28"/>
                </a:cubicBezTo>
                <a:cubicBezTo>
                  <a:pt x="453" y="99"/>
                  <a:pt x="453" y="99"/>
                  <a:pt x="453" y="99"/>
                </a:cubicBezTo>
                <a:cubicBezTo>
                  <a:pt x="464" y="99"/>
                  <a:pt x="464" y="99"/>
                  <a:pt x="464" y="99"/>
                </a:cubicBezTo>
                <a:lnTo>
                  <a:pt x="464" y="28"/>
                </a:lnTo>
                <a:close/>
                <a:moveTo>
                  <a:pt x="459" y="18"/>
                </a:moveTo>
                <a:cubicBezTo>
                  <a:pt x="463" y="18"/>
                  <a:pt x="466" y="15"/>
                  <a:pt x="466" y="11"/>
                </a:cubicBezTo>
                <a:cubicBezTo>
                  <a:pt x="466" y="7"/>
                  <a:pt x="463" y="3"/>
                  <a:pt x="459" y="3"/>
                </a:cubicBezTo>
                <a:cubicBezTo>
                  <a:pt x="455" y="3"/>
                  <a:pt x="451" y="7"/>
                  <a:pt x="451" y="11"/>
                </a:cubicBezTo>
                <a:cubicBezTo>
                  <a:pt x="451" y="15"/>
                  <a:pt x="455" y="18"/>
                  <a:pt x="459" y="18"/>
                </a:cubicBezTo>
                <a:moveTo>
                  <a:pt x="428" y="101"/>
                </a:moveTo>
                <a:cubicBezTo>
                  <a:pt x="434" y="101"/>
                  <a:pt x="438" y="99"/>
                  <a:pt x="441" y="96"/>
                </a:cubicBezTo>
                <a:cubicBezTo>
                  <a:pt x="438" y="88"/>
                  <a:pt x="438" y="88"/>
                  <a:pt x="438" y="88"/>
                </a:cubicBezTo>
                <a:cubicBezTo>
                  <a:pt x="436" y="90"/>
                  <a:pt x="434" y="91"/>
                  <a:pt x="430" y="91"/>
                </a:cubicBezTo>
                <a:cubicBezTo>
                  <a:pt x="426" y="91"/>
                  <a:pt x="423" y="87"/>
                  <a:pt x="423" y="82"/>
                </a:cubicBezTo>
                <a:cubicBezTo>
                  <a:pt x="423" y="38"/>
                  <a:pt x="423" y="38"/>
                  <a:pt x="423" y="38"/>
                </a:cubicBezTo>
                <a:cubicBezTo>
                  <a:pt x="438" y="38"/>
                  <a:pt x="438" y="38"/>
                  <a:pt x="438" y="38"/>
                </a:cubicBezTo>
                <a:cubicBezTo>
                  <a:pt x="438" y="28"/>
                  <a:pt x="438" y="28"/>
                  <a:pt x="438" y="28"/>
                </a:cubicBezTo>
                <a:cubicBezTo>
                  <a:pt x="423" y="28"/>
                  <a:pt x="423" y="28"/>
                  <a:pt x="423" y="28"/>
                </a:cubicBezTo>
                <a:cubicBezTo>
                  <a:pt x="423" y="9"/>
                  <a:pt x="423" y="9"/>
                  <a:pt x="423" y="9"/>
                </a:cubicBezTo>
                <a:cubicBezTo>
                  <a:pt x="412" y="9"/>
                  <a:pt x="412" y="9"/>
                  <a:pt x="412" y="9"/>
                </a:cubicBezTo>
                <a:cubicBezTo>
                  <a:pt x="412" y="28"/>
                  <a:pt x="412" y="28"/>
                  <a:pt x="412" y="28"/>
                </a:cubicBezTo>
                <a:cubicBezTo>
                  <a:pt x="400" y="28"/>
                  <a:pt x="400" y="28"/>
                  <a:pt x="400" y="28"/>
                </a:cubicBezTo>
                <a:cubicBezTo>
                  <a:pt x="400" y="38"/>
                  <a:pt x="400" y="38"/>
                  <a:pt x="400" y="38"/>
                </a:cubicBezTo>
                <a:cubicBezTo>
                  <a:pt x="412" y="38"/>
                  <a:pt x="412" y="38"/>
                  <a:pt x="412" y="38"/>
                </a:cubicBezTo>
                <a:cubicBezTo>
                  <a:pt x="412" y="84"/>
                  <a:pt x="412" y="84"/>
                  <a:pt x="412" y="84"/>
                </a:cubicBezTo>
                <a:cubicBezTo>
                  <a:pt x="412" y="95"/>
                  <a:pt x="417" y="101"/>
                  <a:pt x="428" y="101"/>
                </a:cubicBezTo>
                <a:moveTo>
                  <a:pt x="381" y="59"/>
                </a:moveTo>
                <a:cubicBezTo>
                  <a:pt x="335" y="59"/>
                  <a:pt x="335" y="59"/>
                  <a:pt x="335" y="59"/>
                </a:cubicBezTo>
                <a:cubicBezTo>
                  <a:pt x="335" y="48"/>
                  <a:pt x="343" y="36"/>
                  <a:pt x="358" y="36"/>
                </a:cubicBezTo>
                <a:cubicBezTo>
                  <a:pt x="374" y="36"/>
                  <a:pt x="381" y="49"/>
                  <a:pt x="381" y="59"/>
                </a:cubicBezTo>
                <a:moveTo>
                  <a:pt x="359" y="101"/>
                </a:moveTo>
                <a:cubicBezTo>
                  <a:pt x="371" y="101"/>
                  <a:pt x="380" y="97"/>
                  <a:pt x="388" y="90"/>
                </a:cubicBezTo>
                <a:cubicBezTo>
                  <a:pt x="382" y="83"/>
                  <a:pt x="382" y="83"/>
                  <a:pt x="382" y="83"/>
                </a:cubicBezTo>
                <a:cubicBezTo>
                  <a:pt x="377" y="89"/>
                  <a:pt x="369" y="92"/>
                  <a:pt x="360" y="92"/>
                </a:cubicBezTo>
                <a:cubicBezTo>
                  <a:pt x="345" y="92"/>
                  <a:pt x="336" y="81"/>
                  <a:pt x="335" y="67"/>
                </a:cubicBezTo>
                <a:cubicBezTo>
                  <a:pt x="392" y="67"/>
                  <a:pt x="392" y="67"/>
                  <a:pt x="392" y="67"/>
                </a:cubicBezTo>
                <a:cubicBezTo>
                  <a:pt x="392" y="65"/>
                  <a:pt x="392" y="65"/>
                  <a:pt x="392" y="65"/>
                </a:cubicBezTo>
                <a:cubicBezTo>
                  <a:pt x="392" y="43"/>
                  <a:pt x="380" y="27"/>
                  <a:pt x="358" y="27"/>
                </a:cubicBezTo>
                <a:cubicBezTo>
                  <a:pt x="338" y="27"/>
                  <a:pt x="323" y="43"/>
                  <a:pt x="323" y="64"/>
                </a:cubicBezTo>
                <a:cubicBezTo>
                  <a:pt x="323" y="86"/>
                  <a:pt x="338" y="101"/>
                  <a:pt x="359" y="101"/>
                </a:cubicBezTo>
                <a:moveTo>
                  <a:pt x="314" y="99"/>
                </a:moveTo>
                <a:cubicBezTo>
                  <a:pt x="283" y="60"/>
                  <a:pt x="283" y="60"/>
                  <a:pt x="283" y="60"/>
                </a:cubicBezTo>
                <a:cubicBezTo>
                  <a:pt x="314" y="28"/>
                  <a:pt x="314" y="28"/>
                  <a:pt x="314" y="28"/>
                </a:cubicBezTo>
                <a:cubicBezTo>
                  <a:pt x="300" y="28"/>
                  <a:pt x="300" y="28"/>
                  <a:pt x="300" y="28"/>
                </a:cubicBezTo>
                <a:cubicBezTo>
                  <a:pt x="263" y="66"/>
                  <a:pt x="263" y="66"/>
                  <a:pt x="263" y="66"/>
                </a:cubicBezTo>
                <a:cubicBezTo>
                  <a:pt x="263" y="1"/>
                  <a:pt x="263" y="1"/>
                  <a:pt x="263" y="1"/>
                </a:cubicBezTo>
                <a:cubicBezTo>
                  <a:pt x="252" y="1"/>
                  <a:pt x="252" y="1"/>
                  <a:pt x="252" y="1"/>
                </a:cubicBezTo>
                <a:cubicBezTo>
                  <a:pt x="252" y="99"/>
                  <a:pt x="252" y="99"/>
                  <a:pt x="252" y="99"/>
                </a:cubicBezTo>
                <a:cubicBezTo>
                  <a:pt x="263" y="99"/>
                  <a:pt x="263" y="99"/>
                  <a:pt x="263" y="99"/>
                </a:cubicBezTo>
                <a:cubicBezTo>
                  <a:pt x="263" y="79"/>
                  <a:pt x="263" y="79"/>
                  <a:pt x="263" y="79"/>
                </a:cubicBezTo>
                <a:cubicBezTo>
                  <a:pt x="275" y="67"/>
                  <a:pt x="275" y="67"/>
                  <a:pt x="275" y="67"/>
                </a:cubicBezTo>
                <a:cubicBezTo>
                  <a:pt x="300" y="99"/>
                  <a:pt x="300" y="99"/>
                  <a:pt x="300" y="99"/>
                </a:cubicBezTo>
                <a:lnTo>
                  <a:pt x="314" y="99"/>
                </a:lnTo>
                <a:close/>
                <a:moveTo>
                  <a:pt x="214" y="99"/>
                </a:moveTo>
                <a:cubicBezTo>
                  <a:pt x="214" y="49"/>
                  <a:pt x="214" y="49"/>
                  <a:pt x="214" y="49"/>
                </a:cubicBezTo>
                <a:cubicBezTo>
                  <a:pt x="218" y="43"/>
                  <a:pt x="227" y="38"/>
                  <a:pt x="234" y="38"/>
                </a:cubicBezTo>
                <a:cubicBezTo>
                  <a:pt x="235" y="38"/>
                  <a:pt x="237" y="38"/>
                  <a:pt x="238" y="38"/>
                </a:cubicBezTo>
                <a:cubicBezTo>
                  <a:pt x="238" y="27"/>
                  <a:pt x="238" y="27"/>
                  <a:pt x="238" y="27"/>
                </a:cubicBezTo>
                <a:cubicBezTo>
                  <a:pt x="228" y="27"/>
                  <a:pt x="220" y="32"/>
                  <a:pt x="214" y="40"/>
                </a:cubicBezTo>
                <a:cubicBezTo>
                  <a:pt x="214" y="28"/>
                  <a:pt x="214" y="28"/>
                  <a:pt x="214" y="28"/>
                </a:cubicBezTo>
                <a:cubicBezTo>
                  <a:pt x="203" y="28"/>
                  <a:pt x="203" y="28"/>
                  <a:pt x="203" y="28"/>
                </a:cubicBezTo>
                <a:cubicBezTo>
                  <a:pt x="203" y="99"/>
                  <a:pt x="203" y="99"/>
                  <a:pt x="203" y="99"/>
                </a:cubicBezTo>
                <a:lnTo>
                  <a:pt x="214" y="99"/>
                </a:lnTo>
                <a:close/>
                <a:moveTo>
                  <a:pt x="149" y="91"/>
                </a:moveTo>
                <a:cubicBezTo>
                  <a:pt x="135" y="91"/>
                  <a:pt x="126" y="80"/>
                  <a:pt x="126" y="64"/>
                </a:cubicBezTo>
                <a:cubicBezTo>
                  <a:pt x="126" y="48"/>
                  <a:pt x="135" y="36"/>
                  <a:pt x="149" y="36"/>
                </a:cubicBezTo>
                <a:cubicBezTo>
                  <a:pt x="158" y="36"/>
                  <a:pt x="166" y="42"/>
                  <a:pt x="170" y="48"/>
                </a:cubicBezTo>
                <a:cubicBezTo>
                  <a:pt x="170" y="80"/>
                  <a:pt x="170" y="80"/>
                  <a:pt x="170" y="80"/>
                </a:cubicBezTo>
                <a:cubicBezTo>
                  <a:pt x="166" y="86"/>
                  <a:pt x="158" y="91"/>
                  <a:pt x="149" y="91"/>
                </a:cubicBezTo>
                <a:moveTo>
                  <a:pt x="181" y="99"/>
                </a:moveTo>
                <a:cubicBezTo>
                  <a:pt x="181" y="28"/>
                  <a:pt x="181" y="28"/>
                  <a:pt x="181" y="28"/>
                </a:cubicBezTo>
                <a:cubicBezTo>
                  <a:pt x="170" y="28"/>
                  <a:pt x="170" y="28"/>
                  <a:pt x="170" y="28"/>
                </a:cubicBezTo>
                <a:cubicBezTo>
                  <a:pt x="170" y="39"/>
                  <a:pt x="170" y="39"/>
                  <a:pt x="170" y="39"/>
                </a:cubicBezTo>
                <a:cubicBezTo>
                  <a:pt x="165" y="31"/>
                  <a:pt x="156" y="27"/>
                  <a:pt x="146" y="27"/>
                </a:cubicBezTo>
                <a:cubicBezTo>
                  <a:pt x="128" y="27"/>
                  <a:pt x="115" y="41"/>
                  <a:pt x="115" y="64"/>
                </a:cubicBezTo>
                <a:cubicBezTo>
                  <a:pt x="115" y="87"/>
                  <a:pt x="128" y="101"/>
                  <a:pt x="146" y="101"/>
                </a:cubicBezTo>
                <a:cubicBezTo>
                  <a:pt x="156" y="101"/>
                  <a:pt x="165" y="96"/>
                  <a:pt x="170" y="89"/>
                </a:cubicBezTo>
                <a:cubicBezTo>
                  <a:pt x="170" y="99"/>
                  <a:pt x="170" y="99"/>
                  <a:pt x="170" y="99"/>
                </a:cubicBezTo>
                <a:lnTo>
                  <a:pt x="181" y="99"/>
                </a:lnTo>
                <a:close/>
                <a:moveTo>
                  <a:pt x="96" y="99"/>
                </a:moveTo>
                <a:cubicBezTo>
                  <a:pt x="96" y="1"/>
                  <a:pt x="96" y="1"/>
                  <a:pt x="96" y="1"/>
                </a:cubicBezTo>
                <a:cubicBezTo>
                  <a:pt x="79" y="1"/>
                  <a:pt x="79" y="1"/>
                  <a:pt x="79" y="1"/>
                </a:cubicBezTo>
                <a:cubicBezTo>
                  <a:pt x="48" y="77"/>
                  <a:pt x="48" y="77"/>
                  <a:pt x="48" y="77"/>
                </a:cubicBezTo>
                <a:cubicBezTo>
                  <a:pt x="18" y="1"/>
                  <a:pt x="18" y="1"/>
                  <a:pt x="18" y="1"/>
                </a:cubicBezTo>
                <a:cubicBezTo>
                  <a:pt x="0" y="1"/>
                  <a:pt x="0" y="1"/>
                  <a:pt x="0" y="1"/>
                </a:cubicBezTo>
                <a:cubicBezTo>
                  <a:pt x="0" y="99"/>
                  <a:pt x="0" y="99"/>
                  <a:pt x="0" y="99"/>
                </a:cubicBezTo>
                <a:cubicBezTo>
                  <a:pt x="13" y="99"/>
                  <a:pt x="13" y="99"/>
                  <a:pt x="13" y="99"/>
                </a:cubicBezTo>
                <a:cubicBezTo>
                  <a:pt x="13" y="17"/>
                  <a:pt x="13" y="17"/>
                  <a:pt x="13" y="17"/>
                </a:cubicBezTo>
                <a:cubicBezTo>
                  <a:pt x="46" y="99"/>
                  <a:pt x="46" y="99"/>
                  <a:pt x="46" y="99"/>
                </a:cubicBezTo>
                <a:cubicBezTo>
                  <a:pt x="51" y="99"/>
                  <a:pt x="51" y="99"/>
                  <a:pt x="51" y="99"/>
                </a:cubicBezTo>
                <a:cubicBezTo>
                  <a:pt x="84" y="17"/>
                  <a:pt x="84" y="17"/>
                  <a:pt x="84" y="17"/>
                </a:cubicBezTo>
                <a:cubicBezTo>
                  <a:pt x="84" y="99"/>
                  <a:pt x="84" y="99"/>
                  <a:pt x="84" y="99"/>
                </a:cubicBezTo>
                <a:lnTo>
                  <a:pt x="96" y="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13" name="Tekstvak 12">
            <a:extLst>
              <a:ext uri="{FF2B5EF4-FFF2-40B4-BE49-F238E27FC236}">
                <a16:creationId xmlns:a16="http://schemas.microsoft.com/office/drawing/2014/main" id="{74017F25-175F-44A1-960A-4976947FC8BB}"/>
              </a:ext>
            </a:extLst>
          </p:cNvPr>
          <p:cNvSpPr txBox="1"/>
          <p:nvPr userDrawn="1"/>
        </p:nvSpPr>
        <p:spPr>
          <a:xfrm>
            <a:off x="2321943" y="5481495"/>
            <a:ext cx="6865189" cy="916903"/>
          </a:xfrm>
          <a:prstGeom prst="rect">
            <a:avLst/>
          </a:prstGeom>
          <a:noFill/>
        </p:spPr>
        <p:txBody>
          <a:bodyPr wrap="square" lIns="0" tIns="0" rIns="0" bIns="0" rtlCol="0">
            <a:noAutofit/>
          </a:bodyPr>
          <a:lstStyle/>
          <a:p>
            <a:pPr algn="ctr"/>
            <a:r>
              <a:rPr lang="nl-NL" sz="1000" dirty="0">
                <a:solidFill>
                  <a:schemeClr val="bg1"/>
                </a:solidFill>
              </a:rPr>
              <a:t>© </a:t>
            </a:r>
            <a:fld id="{B49BE6BA-4099-48A6-8476-20552574E95E}" type="datetime4">
              <a:rPr kumimoji="0" lang="en-GB" sz="1000" b="0" i="0" u="none" strike="noStrike" kern="1200" cap="none" spc="0" normalizeH="0" smtClean="0">
                <a:ln>
                  <a:noFill/>
                </a:ln>
                <a:solidFill>
                  <a:schemeClr val="bg1"/>
                </a:solidFill>
                <a:effectLst/>
                <a:uLnTx/>
                <a:uFillTx/>
                <a:latin typeface="Arial" pitchFamily="34" charset="0"/>
                <a:cs typeface="Arial" pitchFamily="34" charset="0"/>
              </a:rPr>
              <a:pPr algn="ctr"/>
              <a:t>28 January 2022</a:t>
            </a:fld>
            <a:r>
              <a:rPr kumimoji="0" lang="en-GB" sz="1000" b="0" i="0" u="none" strike="noStrike" kern="1200" cap="none" spc="0" normalizeH="0" dirty="0">
                <a:ln>
                  <a:noFill/>
                </a:ln>
                <a:solidFill>
                  <a:schemeClr val="bg1"/>
                </a:solidFill>
                <a:effectLst/>
                <a:uLnTx/>
                <a:uFillTx/>
                <a:latin typeface="Arial" pitchFamily="34" charset="0"/>
                <a:cs typeface="Arial" pitchFamily="34" charset="0"/>
              </a:rPr>
              <a:t>, </a:t>
            </a:r>
            <a:r>
              <a:rPr lang="nl-NL" sz="1000" dirty="0">
                <a:solidFill>
                  <a:schemeClr val="bg1"/>
                </a:solidFill>
              </a:rPr>
              <a:t>USP Marketing Consultancy B.V.</a:t>
            </a:r>
          </a:p>
          <a:p>
            <a:pPr algn="ctr"/>
            <a:endParaRPr lang="nl-NL" sz="1000" dirty="0">
              <a:solidFill>
                <a:schemeClr val="bg1"/>
              </a:solidFill>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GB" sz="1000" b="0" i="0" u="none" strike="noStrike" kern="1200" cap="none" spc="0" normalizeH="0" baseline="0" dirty="0">
              <a:ln>
                <a:noFill/>
              </a:ln>
              <a:solidFill>
                <a:schemeClr val="bg1"/>
              </a:solidFill>
              <a:effectLst/>
              <a:uLnTx/>
              <a:uFillTx/>
              <a:latin typeface="Arial" pitchFamily="34" charset="0"/>
              <a:cs typeface="Arial" pitchFamily="34" charset="0"/>
            </a:endParaRPr>
          </a:p>
          <a:p>
            <a:pPr algn="ctr"/>
            <a:r>
              <a:rPr lang="en-GB" sz="1000" dirty="0">
                <a:solidFill>
                  <a:schemeClr val="bg1"/>
                </a:solidFill>
                <a:latin typeface="Arial" pitchFamily="34" charset="0"/>
                <a:cs typeface="Arial" pitchFamily="34" charset="0"/>
              </a:rPr>
              <a:t>The information in this publication is strictly confidential and all relevant copyrights, database rights and other (intellectual) </a:t>
            </a:r>
          </a:p>
          <a:p>
            <a:pPr algn="ctr"/>
            <a:r>
              <a:rPr lang="en-GB" sz="1000" dirty="0">
                <a:solidFill>
                  <a:schemeClr val="bg1"/>
                </a:solidFill>
                <a:latin typeface="Arial" pitchFamily="34" charset="0"/>
                <a:cs typeface="Arial" pitchFamily="34" charset="0"/>
              </a:rPr>
              <a:t>property rights are explicitly reserved. No part of this publication may be reproduced and/ or published without the prior </a:t>
            </a:r>
          </a:p>
          <a:p>
            <a:pPr algn="ctr"/>
            <a:r>
              <a:rPr lang="en-GB" sz="1000" dirty="0">
                <a:solidFill>
                  <a:schemeClr val="bg1"/>
                </a:solidFill>
                <a:latin typeface="Arial" pitchFamily="34" charset="0"/>
                <a:cs typeface="Arial" pitchFamily="34" charset="0"/>
              </a:rPr>
              <a:t>written permission of USP Marketing Consultancy B.V.</a:t>
            </a:r>
            <a:endParaRPr lang="en-GB" sz="3600" dirty="0">
              <a:solidFill>
                <a:schemeClr val="bg1"/>
              </a:solidFill>
            </a:endParaRPr>
          </a:p>
        </p:txBody>
      </p:sp>
    </p:spTree>
    <p:extLst>
      <p:ext uri="{BB962C8B-B14F-4D97-AF65-F5344CB8AC3E}">
        <p14:creationId xmlns:p14="http://schemas.microsoft.com/office/powerpoint/2010/main" val="48858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15B13D04-5F85-4E84-8D68-35489BD2B743}"/>
              </a:ext>
            </a:extLst>
          </p:cNvPr>
          <p:cNvSpPr/>
          <p:nvPr userDrawn="1"/>
        </p:nvSpPr>
        <p:spPr>
          <a:xfrm>
            <a:off x="0" y="5689238"/>
            <a:ext cx="12192000" cy="1164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a:solidFill>
                <a:schemeClr val="bg1"/>
              </a:solidFill>
            </a:endParaRPr>
          </a:p>
        </p:txBody>
      </p:sp>
      <p:sp>
        <p:nvSpPr>
          <p:cNvPr id="3" name="Rechthoek 2">
            <a:extLst>
              <a:ext uri="{FF2B5EF4-FFF2-40B4-BE49-F238E27FC236}">
                <a16:creationId xmlns:a16="http://schemas.microsoft.com/office/drawing/2014/main" id="{C4E26FAA-ED72-4463-AB3F-FB70CE313C3E}"/>
              </a:ext>
            </a:extLst>
          </p:cNvPr>
          <p:cNvSpPr/>
          <p:nvPr userDrawn="1"/>
        </p:nvSpPr>
        <p:spPr>
          <a:xfrm>
            <a:off x="0" y="0"/>
            <a:ext cx="12192000" cy="5716037"/>
          </a:xfrm>
          <a:prstGeom prst="rect">
            <a:avLst/>
          </a:prstGeom>
          <a:solidFill>
            <a:srgbClr val="0A5D7A"/>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200" dirty="0">
              <a:solidFill>
                <a:schemeClr val="bg1"/>
              </a:solidFill>
            </a:endParaRPr>
          </a:p>
        </p:txBody>
      </p:sp>
      <p:sp>
        <p:nvSpPr>
          <p:cNvPr id="87" name="Tijdelijke aanduiding voor afbeelding 12">
            <a:extLst>
              <a:ext uri="{FF2B5EF4-FFF2-40B4-BE49-F238E27FC236}">
                <a16:creationId xmlns:a16="http://schemas.microsoft.com/office/drawing/2014/main" id="{93EE9F20-F9B5-42AF-9F9C-BB704AB0F4C9}"/>
              </a:ext>
            </a:extLst>
          </p:cNvPr>
          <p:cNvSpPr>
            <a:spLocks noGrp="1"/>
          </p:cNvSpPr>
          <p:nvPr>
            <p:ph type="pic" sz="quarter" idx="14"/>
          </p:nvPr>
        </p:nvSpPr>
        <p:spPr>
          <a:xfrm>
            <a:off x="221" y="-4254"/>
            <a:ext cx="12191779" cy="5693492"/>
          </a:xfrm>
          <a:prstGeom prst="rect">
            <a:avLst/>
          </a:prstGeom>
          <a:noFill/>
          <a:ln>
            <a:solidFill>
              <a:srgbClr val="0A5D7A"/>
            </a:solidFill>
          </a:ln>
        </p:spPr>
        <p:txBody>
          <a:bodyPr lIns="0" tIns="2700000" anchor="t" anchorCtr="0">
            <a:normAutofit/>
          </a:bodyPr>
          <a:lstStyle>
            <a:lvl1pPr marL="0" indent="0" algn="ctr">
              <a:buNone/>
              <a:defRPr sz="1200" b="1" baseline="0">
                <a:solidFill>
                  <a:schemeClr val="accent1">
                    <a:lumMod val="40000"/>
                    <a:lumOff val="60000"/>
                  </a:schemeClr>
                </a:solidFill>
              </a:defRPr>
            </a:lvl1pPr>
          </a:lstStyle>
          <a:p>
            <a:r>
              <a:rPr lang="en-US" dirty="0"/>
              <a:t>Click icon to add picture</a:t>
            </a:r>
            <a:endParaRPr lang="nl-NL" dirty="0"/>
          </a:p>
        </p:txBody>
      </p:sp>
      <p:sp>
        <p:nvSpPr>
          <p:cNvPr id="85" name="Tijdelijke aanduiding voor tekst 412">
            <a:extLst>
              <a:ext uri="{FF2B5EF4-FFF2-40B4-BE49-F238E27FC236}">
                <a16:creationId xmlns:a16="http://schemas.microsoft.com/office/drawing/2014/main" id="{95A718C5-CD62-4FFD-88E7-36654B191943}"/>
              </a:ext>
            </a:extLst>
          </p:cNvPr>
          <p:cNvSpPr>
            <a:spLocks noGrp="1"/>
          </p:cNvSpPr>
          <p:nvPr>
            <p:ph type="body" sz="quarter" idx="53" hasCustomPrompt="1"/>
          </p:nvPr>
        </p:nvSpPr>
        <p:spPr>
          <a:xfrm>
            <a:off x="444501" y="6351282"/>
            <a:ext cx="5651499" cy="269272"/>
          </a:xfrm>
          <a:prstGeom prst="rect">
            <a:avLst/>
          </a:prstGeom>
        </p:spPr>
        <p:txBody>
          <a:bodyPr anchor="t">
            <a:normAutofit/>
          </a:bodyPr>
          <a:lstStyle>
            <a:lvl1pPr marL="0" indent="0" algn="l">
              <a:lnSpc>
                <a:spcPct val="90000"/>
              </a:lnSpc>
              <a:spcBef>
                <a:spcPts val="0"/>
              </a:spcBef>
              <a:spcAft>
                <a:spcPts val="0"/>
              </a:spcAft>
              <a:buNone/>
              <a:defRPr sz="1400" b="0">
                <a:solidFill>
                  <a:srgbClr val="4A4A49"/>
                </a:solidFill>
                <a:latin typeface="+mj-lt"/>
              </a:defRPr>
            </a:lvl1pPr>
          </a:lstStyle>
          <a:p>
            <a:pPr lvl="0"/>
            <a:r>
              <a:rPr lang="nl-NL" dirty="0"/>
              <a:t>Projectteam</a:t>
            </a:r>
            <a:endParaRPr lang="en-US" dirty="0"/>
          </a:p>
        </p:txBody>
      </p:sp>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a:xfrm>
            <a:off x="444500" y="5934622"/>
            <a:ext cx="7870825" cy="388904"/>
          </a:xfrm>
          <a:prstGeom prst="rect">
            <a:avLst/>
          </a:prstGeom>
        </p:spPr>
        <p:txBody>
          <a:bodyPr anchor="b"/>
          <a:lstStyle>
            <a:lvl1pPr algn="l">
              <a:defRPr sz="2400">
                <a:solidFill>
                  <a:srgbClr val="4A4A49"/>
                </a:solidFill>
              </a:defRPr>
            </a:lvl1pPr>
          </a:lstStyle>
          <a:p>
            <a:r>
              <a:rPr lang="en-GB" noProof="0" dirty="0"/>
              <a:t>Report &lt;</a:t>
            </a:r>
            <a:r>
              <a:rPr lang="en-GB" noProof="0" dirty="0" err="1"/>
              <a:t>projectnaam</a:t>
            </a:r>
            <a:r>
              <a:rPr lang="en-GB" noProof="0" dirty="0"/>
              <a:t>&gt;</a:t>
            </a:r>
          </a:p>
        </p:txBody>
      </p:sp>
      <p:sp>
        <p:nvSpPr>
          <p:cNvPr id="19" name="Tijdelijke aanduiding voor tekst 18">
            <a:extLst>
              <a:ext uri="{FF2B5EF4-FFF2-40B4-BE49-F238E27FC236}">
                <a16:creationId xmlns:a16="http://schemas.microsoft.com/office/drawing/2014/main" id="{334DE3EB-8788-4F1F-BD00-8E698912AB7F}"/>
              </a:ext>
            </a:extLst>
          </p:cNvPr>
          <p:cNvSpPr>
            <a:spLocks noGrp="1"/>
          </p:cNvSpPr>
          <p:nvPr>
            <p:ph type="body" sz="quarter" idx="55" hasCustomPrompt="1"/>
          </p:nvPr>
        </p:nvSpPr>
        <p:spPr>
          <a:xfrm>
            <a:off x="10268255" y="6148716"/>
            <a:ext cx="1554118" cy="268561"/>
          </a:xfrm>
          <a:prstGeom prst="rect">
            <a:avLst/>
          </a:prstGeom>
          <a:blipFill>
            <a:blip r:embed="rId2"/>
            <a:stretch>
              <a:fillRect/>
            </a:stretch>
          </a:blipFill>
        </p:spPr>
        <p:txBody>
          <a:bodyPr/>
          <a:lstStyle>
            <a:lvl1pPr marL="0" indent="0" algn="ctr">
              <a:buNone/>
              <a:defRPr sz="100">
                <a:solidFill>
                  <a:schemeClr val="bg1"/>
                </a:solidFill>
              </a:defRPr>
            </a:lvl1pPr>
          </a:lstStyle>
          <a:p>
            <a:pPr lvl="0"/>
            <a:r>
              <a:rPr lang="nl-NL" dirty="0"/>
              <a:t> </a:t>
            </a:r>
          </a:p>
        </p:txBody>
      </p:sp>
      <p:sp>
        <p:nvSpPr>
          <p:cNvPr id="21" name="Tijdelijke aanduiding voor afbeelding 12">
            <a:extLst>
              <a:ext uri="{FF2B5EF4-FFF2-40B4-BE49-F238E27FC236}">
                <a16:creationId xmlns:a16="http://schemas.microsoft.com/office/drawing/2014/main" id="{7246EC51-80C4-4B3E-92A2-B0A8751208CF}"/>
              </a:ext>
            </a:extLst>
          </p:cNvPr>
          <p:cNvSpPr>
            <a:spLocks noGrp="1"/>
          </p:cNvSpPr>
          <p:nvPr>
            <p:ph type="pic" sz="quarter" idx="56" hasCustomPrompt="1"/>
          </p:nvPr>
        </p:nvSpPr>
        <p:spPr>
          <a:xfrm>
            <a:off x="8549170" y="6143276"/>
            <a:ext cx="1554118" cy="283228"/>
          </a:xfrm>
          <a:prstGeom prst="rect">
            <a:avLst/>
          </a:prstGeom>
          <a:solidFill>
            <a:schemeClr val="bg1"/>
          </a:solidFill>
        </p:spPr>
        <p:txBody>
          <a:bodyPr tIns="0" anchor="ctr">
            <a:normAutofit/>
          </a:bodyPr>
          <a:lstStyle>
            <a:lvl1pPr marL="0" indent="0" algn="ctr">
              <a:buNone/>
              <a:defRPr sz="700" b="0" i="1" baseline="0">
                <a:solidFill>
                  <a:schemeClr val="bg2">
                    <a:lumMod val="75000"/>
                  </a:schemeClr>
                </a:solidFill>
                <a:latin typeface="+mj-lt"/>
              </a:defRPr>
            </a:lvl1pPr>
          </a:lstStyle>
          <a:p>
            <a:r>
              <a:rPr lang="nl-NL" dirty="0"/>
              <a:t>Klik op onderstaand pictogram</a:t>
            </a:r>
            <a:br>
              <a:rPr lang="nl-NL" dirty="0"/>
            </a:br>
            <a:r>
              <a:rPr lang="nl-NL" dirty="0"/>
              <a:t>om een klantlogo in te voegen</a:t>
            </a:r>
          </a:p>
        </p:txBody>
      </p:sp>
    </p:spTree>
    <p:extLst>
      <p:ext uri="{BB962C8B-B14F-4D97-AF65-F5344CB8AC3E}">
        <p14:creationId xmlns:p14="http://schemas.microsoft.com/office/powerpoint/2010/main" val="285827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 1 Kolom">
    <p:spTree>
      <p:nvGrpSpPr>
        <p:cNvPr id="1" name=""/>
        <p:cNvGrpSpPr/>
        <p:nvPr/>
      </p:nvGrpSpPr>
      <p:grpSpPr>
        <a:xfrm>
          <a:off x="0" y="0"/>
          <a:ext cx="0" cy="0"/>
          <a:chOff x="0" y="0"/>
          <a:chExt cx="0" cy="0"/>
        </a:xfrm>
      </p:grpSpPr>
      <p:sp>
        <p:nvSpPr>
          <p:cNvPr id="3" name="Tijdelijke aanduiding voor verticale tekst 2">
            <a:extLst>
              <a:ext uri="{FF2B5EF4-FFF2-40B4-BE49-F238E27FC236}">
                <a16:creationId xmlns:a16="http://schemas.microsoft.com/office/drawing/2014/main" id="{FDD826C5-0082-44A8-A23D-491166C08D5B}"/>
              </a:ext>
            </a:extLst>
          </p:cNvPr>
          <p:cNvSpPr>
            <a:spLocks noGrp="1"/>
          </p:cNvSpPr>
          <p:nvPr>
            <p:ph type="body" orient="vert" idx="1" hasCustomPrompt="1"/>
          </p:nvPr>
        </p:nvSpPr>
        <p:spPr>
          <a:xfrm>
            <a:off x="444500" y="1581149"/>
            <a:ext cx="11293914" cy="4616593"/>
          </a:xfrm>
          <a:prstGeom prst="rect">
            <a:avLst/>
          </a:prstGeom>
        </p:spPr>
        <p:txBody>
          <a:bodyPr vert="horz" numCol="1" spcCol="0">
            <a:noAutofit/>
          </a:bodyPr>
          <a:lstStyle>
            <a:lvl1pPr>
              <a:buClr>
                <a:srgbClr val="0A5D7A"/>
              </a:buClr>
              <a:defRPr sz="1200"/>
            </a:lvl1pPr>
            <a:lvl2pPr>
              <a:buClr>
                <a:srgbClr val="4A4A49"/>
              </a:buClr>
              <a:defRPr sz="1200"/>
            </a:lvl2pPr>
            <a:lvl3pPr>
              <a:defRPr sz="1200"/>
            </a:lvl3pPr>
            <a:lvl4pPr>
              <a:defRPr sz="1200"/>
            </a:lvl4pPr>
            <a:lvl5pPr>
              <a:defRPr sz="1200"/>
            </a:lvl5pPr>
            <a:lvl6pPr>
              <a:defRPr sz="1200"/>
            </a:lvl6pPr>
            <a:lvl7pPr>
              <a:buClr>
                <a:srgbClr val="0A5D7A"/>
              </a:buClr>
              <a:defRPr lang="nl-NL" sz="1200" kern="1200" noProof="0" dirty="0">
                <a:solidFill>
                  <a:schemeClr val="tx2"/>
                </a:solidFill>
                <a:latin typeface="+mn-lt"/>
                <a:ea typeface="+mn-ea"/>
                <a:cs typeface="+mn-cs"/>
              </a:defRPr>
            </a:lvl7pPr>
            <a:lvl8pPr>
              <a:defRPr lang="nl-NL" sz="1200" kern="1200" noProof="0" dirty="0">
                <a:solidFill>
                  <a:schemeClr val="tx2"/>
                </a:solidFill>
                <a:latin typeface="+mn-lt"/>
                <a:ea typeface="+mn-ea"/>
                <a:cs typeface="+mn-cs"/>
              </a:defRPr>
            </a:lvl8pPr>
            <a:lvl9pPr>
              <a:defRPr sz="1200"/>
            </a:lvl9pPr>
          </a:lstStyle>
          <a:p>
            <a:pPr lvl="0"/>
            <a:r>
              <a:rPr lang="en-GB" noProof="0" dirty="0"/>
              <a:t>Bullet</a:t>
            </a:r>
          </a:p>
          <a:p>
            <a:pPr lvl="1"/>
            <a:r>
              <a:rPr lang="en-GB" noProof="0" dirty="0"/>
              <a:t>Sub-bullet #1</a:t>
            </a:r>
          </a:p>
          <a:p>
            <a:pPr lvl="2"/>
            <a:r>
              <a:rPr lang="en-GB" noProof="0" dirty="0"/>
              <a:t>Sub-bullet #2</a:t>
            </a:r>
          </a:p>
          <a:p>
            <a:pPr lvl="3"/>
            <a:r>
              <a:rPr lang="en-GB" noProof="0" dirty="0" err="1"/>
              <a:t>Leestekst</a:t>
            </a:r>
            <a:endParaRPr lang="en-GB" noProof="0" dirty="0"/>
          </a:p>
          <a:p>
            <a:pPr lvl="4"/>
            <a:r>
              <a:rPr lang="en-GB" noProof="0" dirty="0"/>
              <a:t>Kop Bold</a:t>
            </a:r>
          </a:p>
          <a:p>
            <a:pPr lvl="5"/>
            <a:r>
              <a:rPr lang="en-GB" noProof="0" dirty="0"/>
              <a:t>Kop </a:t>
            </a:r>
            <a:r>
              <a:rPr lang="en-GB" noProof="0" dirty="0" err="1"/>
              <a:t>normaal</a:t>
            </a:r>
            <a:endParaRPr lang="en-GB" noProof="0" dirty="0"/>
          </a:p>
          <a:p>
            <a:pPr lvl="6"/>
            <a:r>
              <a:rPr lang="en-GB" noProof="0" dirty="0"/>
              <a:t>Bullet</a:t>
            </a:r>
          </a:p>
          <a:p>
            <a:pPr lvl="7"/>
            <a:r>
              <a:rPr lang="en-GB" noProof="0" dirty="0"/>
              <a:t>Sub-bullet #1</a:t>
            </a:r>
          </a:p>
          <a:p>
            <a:pPr lvl="8"/>
            <a:r>
              <a:rPr lang="en-GB" noProof="0" dirty="0"/>
              <a:t>Sub-bullet #2</a:t>
            </a:r>
          </a:p>
        </p:txBody>
      </p:sp>
      <p:sp>
        <p:nvSpPr>
          <p:cNvPr id="6" name="Tijdelijke aanduiding voor dianummer 5">
            <a:extLst>
              <a:ext uri="{FF2B5EF4-FFF2-40B4-BE49-F238E27FC236}">
                <a16:creationId xmlns:a16="http://schemas.microsoft.com/office/drawing/2014/main" id="{4D6B08DF-E31D-400F-9D49-014B2090B3C2}"/>
              </a:ext>
            </a:extLst>
          </p:cNvPr>
          <p:cNvSpPr>
            <a:spLocks noGrp="1"/>
          </p:cNvSpPr>
          <p:nvPr>
            <p:ph type="sldNum" sz="quarter" idx="12"/>
          </p:nvPr>
        </p:nvSpPr>
        <p:spPr/>
        <p:txBody>
          <a:bodyPr/>
          <a:lstStyle/>
          <a:p>
            <a:fld id="{7AD0FE45-509C-4BDF-9EDE-64426F8DF3D2}" type="slidenum">
              <a:rPr lang="nl-NL" smtClean="0"/>
              <a:t>‹#›</a:t>
            </a:fld>
            <a:endParaRPr lang="nl-NL"/>
          </a:p>
        </p:txBody>
      </p:sp>
      <p:sp>
        <p:nvSpPr>
          <p:cNvPr id="8" name="Tijdelijke aanduiding voor tekst 7">
            <a:extLst>
              <a:ext uri="{FF2B5EF4-FFF2-40B4-BE49-F238E27FC236}">
                <a16:creationId xmlns:a16="http://schemas.microsoft.com/office/drawing/2014/main" id="{BDFCDABE-3B5E-456E-B1EC-72B4556C3910}"/>
              </a:ext>
            </a:extLst>
          </p:cNvPr>
          <p:cNvSpPr>
            <a:spLocks noGrp="1"/>
          </p:cNvSpPr>
          <p:nvPr>
            <p:ph type="body" sz="quarter" idx="13" hasCustomPrompt="1"/>
          </p:nvPr>
        </p:nvSpPr>
        <p:spPr>
          <a:xfrm>
            <a:off x="444500" y="552450"/>
            <a:ext cx="10793770" cy="488950"/>
          </a:xfrm>
        </p:spPr>
        <p:txBody>
          <a:bodyPr anchor="ctr"/>
          <a:lstStyle>
            <a:lvl1pPr marL="0" indent="0">
              <a:lnSpc>
                <a:spcPct val="100000"/>
              </a:lnSpc>
              <a:buFont typeface="Arial" panose="020B0604020202020204" pitchFamily="34" charset="0"/>
              <a:buNone/>
              <a:defRPr sz="2800"/>
            </a:lvl1pPr>
            <a:lvl2pPr marL="180975" indent="0">
              <a:buNone/>
              <a:defRPr/>
            </a:lvl2pPr>
          </a:lstStyle>
          <a:p>
            <a:pPr lvl="0"/>
            <a:r>
              <a:rPr lang="en-GB" noProof="0" dirty="0"/>
              <a:t>Key take-away: so what?</a:t>
            </a:r>
          </a:p>
        </p:txBody>
      </p:sp>
      <p:sp>
        <p:nvSpPr>
          <p:cNvPr id="12" name="Tijdelijke aanduiding voor tekst 11">
            <a:extLst>
              <a:ext uri="{FF2B5EF4-FFF2-40B4-BE49-F238E27FC236}">
                <a16:creationId xmlns:a16="http://schemas.microsoft.com/office/drawing/2014/main" id="{2A3AB654-E4C5-4D0F-9500-3C488EEC745B}"/>
              </a:ext>
            </a:extLst>
          </p:cNvPr>
          <p:cNvSpPr>
            <a:spLocks noGrp="1"/>
          </p:cNvSpPr>
          <p:nvPr>
            <p:ph type="body" sz="quarter" idx="14" hasCustomPrompt="1"/>
          </p:nvPr>
        </p:nvSpPr>
        <p:spPr>
          <a:xfrm>
            <a:off x="444500" y="1041400"/>
            <a:ext cx="10793770" cy="374162"/>
          </a:xfrm>
        </p:spPr>
        <p:txBody>
          <a:bodyPr/>
          <a:lstStyle>
            <a:lvl1pPr marL="0" indent="0" algn="l">
              <a:lnSpc>
                <a:spcPct val="100000"/>
              </a:lnSpc>
              <a:buNone/>
              <a:defRPr sz="1400"/>
            </a:lvl1pPr>
            <a:lvl2pPr marL="180975" indent="0">
              <a:buNone/>
              <a:defRPr/>
            </a:lvl2pPr>
          </a:lstStyle>
          <a:p>
            <a:pPr algn="l">
              <a:lnSpc>
                <a:spcPct val="90000"/>
              </a:lnSpc>
            </a:pPr>
            <a:r>
              <a:rPr lang="en-GB" sz="1400" b="0" noProof="0" dirty="0"/>
              <a:t>Explanation: What does the data say to support the key take-away?</a:t>
            </a:r>
            <a:endParaRPr lang="en-GB" sz="1400" b="0" noProof="0" dirty="0">
              <a:solidFill>
                <a:schemeClr val="accent2"/>
              </a:solidFill>
            </a:endParaRPr>
          </a:p>
        </p:txBody>
      </p:sp>
      <p:sp>
        <p:nvSpPr>
          <p:cNvPr id="14" name="Tijdelijke aanduiding voor tekst 13">
            <a:extLst>
              <a:ext uri="{FF2B5EF4-FFF2-40B4-BE49-F238E27FC236}">
                <a16:creationId xmlns:a16="http://schemas.microsoft.com/office/drawing/2014/main" id="{7BC6109B-B0F4-48D9-B09A-63633DA81010}"/>
              </a:ext>
            </a:extLst>
          </p:cNvPr>
          <p:cNvSpPr>
            <a:spLocks noGrp="1"/>
          </p:cNvSpPr>
          <p:nvPr>
            <p:ph type="body" sz="quarter" idx="15" hasCustomPrompt="1"/>
          </p:nvPr>
        </p:nvSpPr>
        <p:spPr>
          <a:xfrm>
            <a:off x="444499" y="0"/>
            <a:ext cx="10793771" cy="552450"/>
          </a:xfrm>
        </p:spPr>
        <p:txBody>
          <a:bodyPr anchor="ctr"/>
          <a:lstStyle>
            <a:lvl5pPr marL="0" marR="0" indent="0" algn="l" defTabSz="914400" rtl="0" eaLnBrk="1" fontAlgn="auto" latinLnBrk="0" hangingPunct="1">
              <a:lnSpc>
                <a:spcPts val="1500"/>
              </a:lnSpc>
              <a:spcBef>
                <a:spcPts val="400"/>
              </a:spcBef>
              <a:spcAft>
                <a:spcPts val="400"/>
              </a:spcAft>
              <a:buClrTx/>
              <a:buSzTx/>
              <a:buFont typeface="Arial" panose="020B0604020202020204" pitchFamily="34" charset="0"/>
              <a:buNone/>
              <a:tabLst/>
              <a:defRPr sz="1200"/>
            </a:lvl5pPr>
          </a:lstStyle>
          <a:p>
            <a:pPr marL="285750" marR="0" lvl="4" indent="-285750" algn="l" defTabSz="914400" rtl="0" eaLnBrk="1" fontAlgn="auto" latinLnBrk="0" hangingPunct="1">
              <a:lnSpc>
                <a:spcPts val="1500"/>
              </a:lnSpc>
              <a:spcBef>
                <a:spcPts val="400"/>
              </a:spcBef>
              <a:spcAft>
                <a:spcPts val="400"/>
              </a:spcAft>
              <a:buClrTx/>
              <a:buSzTx/>
              <a:tabLst/>
              <a:defRPr/>
            </a:pPr>
            <a:r>
              <a:rPr lang="en-GB" sz="1400" b="1" noProof="0" dirty="0">
                <a:solidFill>
                  <a:srgbClr val="4A4A49"/>
                </a:solidFill>
              </a:rPr>
              <a:t>Topic </a:t>
            </a:r>
            <a:r>
              <a:rPr lang="en-GB" sz="1400" noProof="0" dirty="0">
                <a:solidFill>
                  <a:srgbClr val="4A4A49"/>
                </a:solidFill>
              </a:rPr>
              <a:t>1</a:t>
            </a:r>
            <a:r>
              <a:rPr lang="en-GB" sz="1400" b="0" noProof="0" dirty="0">
                <a:solidFill>
                  <a:srgbClr val="2F758E"/>
                </a:solidFill>
              </a:rPr>
              <a:t> </a:t>
            </a:r>
            <a:r>
              <a:rPr lang="en-GB" sz="1400" b="0" noProof="0" dirty="0">
                <a:solidFill>
                  <a:schemeClr val="bg1">
                    <a:lumMod val="65000"/>
                  </a:schemeClr>
                </a:solidFill>
              </a:rPr>
              <a:t>| Topic 2 | Topic 3</a:t>
            </a:r>
            <a:r>
              <a:rPr lang="en-GB" sz="1400" b="0" noProof="0" dirty="0">
                <a:solidFill>
                  <a:srgbClr val="2F758E"/>
                </a:solidFill>
              </a:rPr>
              <a:t> </a:t>
            </a:r>
            <a:r>
              <a:rPr lang="en-GB" sz="1400" b="0" noProof="0" dirty="0">
                <a:solidFill>
                  <a:schemeClr val="bg1">
                    <a:lumMod val="65000"/>
                  </a:schemeClr>
                </a:solidFill>
              </a:rPr>
              <a:t>| Topic 4</a:t>
            </a:r>
            <a:endParaRPr lang="en-GB" sz="1400" b="1" noProof="0" dirty="0">
              <a:solidFill>
                <a:schemeClr val="accent2"/>
              </a:solidFill>
            </a:endParaRPr>
          </a:p>
        </p:txBody>
      </p:sp>
    </p:spTree>
    <p:extLst>
      <p:ext uri="{BB962C8B-B14F-4D97-AF65-F5344CB8AC3E}">
        <p14:creationId xmlns:p14="http://schemas.microsoft.com/office/powerpoint/2010/main" val="249658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 1 headliner">
    <p:spTree>
      <p:nvGrpSpPr>
        <p:cNvPr id="1" name=""/>
        <p:cNvGrpSpPr/>
        <p:nvPr/>
      </p:nvGrpSpPr>
      <p:grpSpPr>
        <a:xfrm>
          <a:off x="0" y="0"/>
          <a:ext cx="0" cy="0"/>
          <a:chOff x="0" y="0"/>
          <a:chExt cx="0" cy="0"/>
        </a:xfrm>
      </p:grpSpPr>
      <p:sp>
        <p:nvSpPr>
          <p:cNvPr id="3" name="Tijdelijke aanduiding voor verticale tekst 2">
            <a:extLst>
              <a:ext uri="{FF2B5EF4-FFF2-40B4-BE49-F238E27FC236}">
                <a16:creationId xmlns:a16="http://schemas.microsoft.com/office/drawing/2014/main" id="{FDD826C5-0082-44A8-A23D-491166C08D5B}"/>
              </a:ext>
            </a:extLst>
          </p:cNvPr>
          <p:cNvSpPr>
            <a:spLocks noGrp="1"/>
          </p:cNvSpPr>
          <p:nvPr>
            <p:ph type="body" orient="vert" idx="1" hasCustomPrompt="1"/>
          </p:nvPr>
        </p:nvSpPr>
        <p:spPr>
          <a:xfrm>
            <a:off x="444500" y="1581149"/>
            <a:ext cx="11293914" cy="4616593"/>
          </a:xfrm>
          <a:prstGeom prst="rect">
            <a:avLst/>
          </a:prstGeom>
        </p:spPr>
        <p:txBody>
          <a:bodyPr vert="horz" numCol="1" spcCol="0">
            <a:noAutofit/>
          </a:bodyPr>
          <a:lstStyle>
            <a:lvl1pPr>
              <a:buClr>
                <a:srgbClr val="0A5D7A"/>
              </a:buClr>
              <a:defRPr sz="1200"/>
            </a:lvl1pPr>
            <a:lvl2pPr>
              <a:defRPr sz="1200"/>
            </a:lvl2pPr>
            <a:lvl3pPr>
              <a:defRPr sz="1200"/>
            </a:lvl3pPr>
            <a:lvl4pPr>
              <a:defRPr sz="1200"/>
            </a:lvl4pPr>
            <a:lvl5pPr>
              <a:defRPr sz="1200"/>
            </a:lvl5pPr>
            <a:lvl6pPr>
              <a:defRPr sz="1200"/>
            </a:lvl6pPr>
            <a:lvl7pPr>
              <a:buClr>
                <a:srgbClr val="0A5D7A"/>
              </a:buClr>
              <a:defRPr sz="1200"/>
            </a:lvl7pPr>
            <a:lvl8pPr>
              <a:defRPr sz="1200"/>
            </a:lvl8pPr>
            <a:lvl9pPr>
              <a:defRPr sz="1200"/>
            </a:lvl9pPr>
          </a:lstStyle>
          <a:p>
            <a:pPr lvl="0"/>
            <a:r>
              <a:rPr lang="en-GB" noProof="0"/>
              <a:t>Bullet</a:t>
            </a:r>
          </a:p>
          <a:p>
            <a:pPr lvl="1"/>
            <a:r>
              <a:rPr lang="en-GB" noProof="0"/>
              <a:t>Sub-bullet #1</a:t>
            </a:r>
          </a:p>
          <a:p>
            <a:pPr lvl="2"/>
            <a:r>
              <a:rPr lang="en-GB" noProof="0"/>
              <a:t>Sub-bullet #2</a:t>
            </a:r>
          </a:p>
          <a:p>
            <a:pPr lvl="3"/>
            <a:r>
              <a:rPr lang="en-GB" noProof="0"/>
              <a:t>Leestekst</a:t>
            </a:r>
          </a:p>
          <a:p>
            <a:pPr lvl="4"/>
            <a:r>
              <a:rPr lang="en-GB" noProof="0"/>
              <a:t>Kop Bold</a:t>
            </a:r>
          </a:p>
          <a:p>
            <a:pPr lvl="5"/>
            <a:r>
              <a:rPr lang="en-GB" noProof="0"/>
              <a:t>Kop normaal</a:t>
            </a:r>
          </a:p>
          <a:p>
            <a:pPr lvl="6"/>
            <a:r>
              <a:rPr lang="en-GB" noProof="0"/>
              <a:t>Bullet</a:t>
            </a:r>
          </a:p>
          <a:p>
            <a:pPr lvl="7"/>
            <a:r>
              <a:rPr lang="en-GB" noProof="0"/>
              <a:t>Sub-bullet #1</a:t>
            </a:r>
          </a:p>
          <a:p>
            <a:pPr lvl="8"/>
            <a:r>
              <a:rPr lang="en-GB" noProof="0"/>
              <a:t>Sub-bullet #2</a:t>
            </a:r>
          </a:p>
        </p:txBody>
      </p:sp>
      <p:sp>
        <p:nvSpPr>
          <p:cNvPr id="6" name="Tijdelijke aanduiding voor dianummer 5">
            <a:extLst>
              <a:ext uri="{FF2B5EF4-FFF2-40B4-BE49-F238E27FC236}">
                <a16:creationId xmlns:a16="http://schemas.microsoft.com/office/drawing/2014/main" id="{4D6B08DF-E31D-400F-9D49-014B2090B3C2}"/>
              </a:ext>
            </a:extLst>
          </p:cNvPr>
          <p:cNvSpPr>
            <a:spLocks noGrp="1"/>
          </p:cNvSpPr>
          <p:nvPr>
            <p:ph type="sldNum" sz="quarter" idx="12"/>
          </p:nvPr>
        </p:nvSpPr>
        <p:spPr/>
        <p:txBody>
          <a:bodyPr/>
          <a:lstStyle/>
          <a:p>
            <a:fld id="{7AD0FE45-509C-4BDF-9EDE-64426F8DF3D2}" type="slidenum">
              <a:rPr lang="nl-NL" smtClean="0"/>
              <a:t>‹#›</a:t>
            </a:fld>
            <a:endParaRPr lang="nl-NL"/>
          </a:p>
        </p:txBody>
      </p:sp>
      <p:sp>
        <p:nvSpPr>
          <p:cNvPr id="8" name="Tijdelijke aanduiding voor tekst 7">
            <a:extLst>
              <a:ext uri="{FF2B5EF4-FFF2-40B4-BE49-F238E27FC236}">
                <a16:creationId xmlns:a16="http://schemas.microsoft.com/office/drawing/2014/main" id="{BDFCDABE-3B5E-456E-B1EC-72B4556C3910}"/>
              </a:ext>
            </a:extLst>
          </p:cNvPr>
          <p:cNvSpPr>
            <a:spLocks noGrp="1"/>
          </p:cNvSpPr>
          <p:nvPr>
            <p:ph type="body" sz="quarter" idx="13" hasCustomPrompt="1"/>
          </p:nvPr>
        </p:nvSpPr>
        <p:spPr>
          <a:xfrm>
            <a:off x="444500" y="552450"/>
            <a:ext cx="10793770" cy="488950"/>
          </a:xfrm>
        </p:spPr>
        <p:txBody>
          <a:bodyPr anchor="ctr"/>
          <a:lstStyle>
            <a:lvl1pPr marL="0" indent="0">
              <a:lnSpc>
                <a:spcPct val="100000"/>
              </a:lnSpc>
              <a:buFont typeface="Arial" panose="020B0604020202020204" pitchFamily="34" charset="0"/>
              <a:buNone/>
              <a:defRPr sz="2800"/>
            </a:lvl1pPr>
            <a:lvl2pPr marL="180975" indent="0">
              <a:buNone/>
              <a:defRPr/>
            </a:lvl2pPr>
          </a:lstStyle>
          <a:p>
            <a:pPr lvl="0"/>
            <a:r>
              <a:rPr lang="en-GB" noProof="0" dirty="0"/>
              <a:t>Key take-away: so what?</a:t>
            </a:r>
          </a:p>
        </p:txBody>
      </p:sp>
    </p:spTree>
    <p:extLst>
      <p:ext uri="{BB962C8B-B14F-4D97-AF65-F5344CB8AC3E}">
        <p14:creationId xmlns:p14="http://schemas.microsoft.com/office/powerpoint/2010/main" val="151711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r - emtpy slide">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4D6B08DF-E31D-400F-9D49-014B2090B3C2}"/>
              </a:ext>
            </a:extLst>
          </p:cNvPr>
          <p:cNvSpPr>
            <a:spLocks noGrp="1"/>
          </p:cNvSpPr>
          <p:nvPr>
            <p:ph type="sldNum" sz="quarter" idx="12"/>
          </p:nvPr>
        </p:nvSpPr>
        <p:spPr/>
        <p:txBody>
          <a:bodyPr/>
          <a:lstStyle/>
          <a:p>
            <a:fld id="{7AD0FE45-509C-4BDF-9EDE-64426F8DF3D2}" type="slidenum">
              <a:rPr lang="nl-NL" smtClean="0"/>
              <a:t>‹#›</a:t>
            </a:fld>
            <a:endParaRPr lang="nl-NL"/>
          </a:p>
        </p:txBody>
      </p:sp>
      <p:sp>
        <p:nvSpPr>
          <p:cNvPr id="8" name="Tijdelijke aanduiding voor tekst 7">
            <a:extLst>
              <a:ext uri="{FF2B5EF4-FFF2-40B4-BE49-F238E27FC236}">
                <a16:creationId xmlns:a16="http://schemas.microsoft.com/office/drawing/2014/main" id="{BDFCDABE-3B5E-456E-B1EC-72B4556C3910}"/>
              </a:ext>
            </a:extLst>
          </p:cNvPr>
          <p:cNvSpPr>
            <a:spLocks noGrp="1"/>
          </p:cNvSpPr>
          <p:nvPr>
            <p:ph type="body" sz="quarter" idx="13" hasCustomPrompt="1"/>
          </p:nvPr>
        </p:nvSpPr>
        <p:spPr>
          <a:xfrm>
            <a:off x="444500" y="552450"/>
            <a:ext cx="10793770" cy="488950"/>
          </a:xfrm>
        </p:spPr>
        <p:txBody>
          <a:bodyPr anchor="ctr"/>
          <a:lstStyle>
            <a:lvl1pPr marL="0" indent="0">
              <a:lnSpc>
                <a:spcPct val="100000"/>
              </a:lnSpc>
              <a:buFont typeface="Arial" panose="020B0604020202020204" pitchFamily="34" charset="0"/>
              <a:buNone/>
              <a:defRPr sz="2800"/>
            </a:lvl1pPr>
            <a:lvl2pPr marL="180975" indent="0">
              <a:buNone/>
              <a:defRPr/>
            </a:lvl2pPr>
          </a:lstStyle>
          <a:p>
            <a:pPr lvl="0"/>
            <a:r>
              <a:rPr lang="en-GB" noProof="0" dirty="0"/>
              <a:t>Key take-away: so what?</a:t>
            </a:r>
          </a:p>
        </p:txBody>
      </p:sp>
    </p:spTree>
    <p:extLst>
      <p:ext uri="{BB962C8B-B14F-4D97-AF65-F5344CB8AC3E}">
        <p14:creationId xmlns:p14="http://schemas.microsoft.com/office/powerpoint/2010/main" val="2657983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 1 headliner - picture">
    <p:spTree>
      <p:nvGrpSpPr>
        <p:cNvPr id="1" name=""/>
        <p:cNvGrpSpPr/>
        <p:nvPr/>
      </p:nvGrpSpPr>
      <p:grpSpPr>
        <a:xfrm>
          <a:off x="0" y="0"/>
          <a:ext cx="0" cy="0"/>
          <a:chOff x="0" y="0"/>
          <a:chExt cx="0" cy="0"/>
        </a:xfrm>
      </p:grpSpPr>
      <p:sp>
        <p:nvSpPr>
          <p:cNvPr id="3" name="Tijdelijke aanduiding voor verticale tekst 2">
            <a:extLst>
              <a:ext uri="{FF2B5EF4-FFF2-40B4-BE49-F238E27FC236}">
                <a16:creationId xmlns:a16="http://schemas.microsoft.com/office/drawing/2014/main" id="{FDD826C5-0082-44A8-A23D-491166C08D5B}"/>
              </a:ext>
            </a:extLst>
          </p:cNvPr>
          <p:cNvSpPr>
            <a:spLocks noGrp="1"/>
          </p:cNvSpPr>
          <p:nvPr>
            <p:ph type="body" orient="vert" idx="1" hasCustomPrompt="1"/>
          </p:nvPr>
        </p:nvSpPr>
        <p:spPr>
          <a:xfrm>
            <a:off x="444500" y="1581149"/>
            <a:ext cx="6249598" cy="4724401"/>
          </a:xfrm>
          <a:prstGeom prst="rect">
            <a:avLst/>
          </a:prstGeom>
        </p:spPr>
        <p:txBody>
          <a:bodyPr vert="horz" numCol="1" spcCol="0">
            <a:noAutofit/>
          </a:bodyPr>
          <a:lstStyle>
            <a:lvl1pPr>
              <a:buClr>
                <a:srgbClr val="0A5D7A"/>
              </a:buClr>
              <a:defRPr sz="1200"/>
            </a:lvl1pPr>
            <a:lvl2pPr>
              <a:buClr>
                <a:srgbClr val="4A4A49"/>
              </a:buClr>
              <a:defRPr sz="1200"/>
            </a:lvl2pPr>
            <a:lvl3pPr>
              <a:defRPr sz="1200"/>
            </a:lvl3pPr>
            <a:lvl4pPr>
              <a:defRPr sz="1200"/>
            </a:lvl4pPr>
            <a:lvl5pPr>
              <a:defRPr sz="1200"/>
            </a:lvl5pPr>
            <a:lvl6pPr>
              <a:defRPr sz="1200"/>
            </a:lvl6pPr>
            <a:lvl7pPr>
              <a:buClr>
                <a:srgbClr val="4A4A49"/>
              </a:buClr>
              <a:defRPr sz="1200"/>
            </a:lvl7pPr>
            <a:lvl8pPr>
              <a:buClr>
                <a:srgbClr val="4A4A49"/>
              </a:buClr>
              <a:defRPr sz="1200"/>
            </a:lvl8pPr>
            <a:lvl9pPr>
              <a:defRPr sz="1200"/>
            </a:lvl9pPr>
          </a:lstStyle>
          <a:p>
            <a:pPr lvl="0"/>
            <a:r>
              <a:rPr lang="en-GB" noProof="0"/>
              <a:t>Bullet</a:t>
            </a:r>
          </a:p>
          <a:p>
            <a:pPr lvl="1"/>
            <a:r>
              <a:rPr lang="en-GB" noProof="0"/>
              <a:t>Sub-bullet #1</a:t>
            </a:r>
          </a:p>
          <a:p>
            <a:pPr lvl="2"/>
            <a:r>
              <a:rPr lang="en-GB" noProof="0"/>
              <a:t>Sub-bullet #2</a:t>
            </a:r>
          </a:p>
          <a:p>
            <a:pPr lvl="3"/>
            <a:r>
              <a:rPr lang="en-GB" noProof="0"/>
              <a:t>Leestekst</a:t>
            </a:r>
          </a:p>
          <a:p>
            <a:pPr lvl="4"/>
            <a:r>
              <a:rPr lang="en-GB" noProof="0"/>
              <a:t>Kop Bold</a:t>
            </a:r>
          </a:p>
          <a:p>
            <a:pPr lvl="5"/>
            <a:r>
              <a:rPr lang="en-GB" noProof="0"/>
              <a:t>Kop normaal</a:t>
            </a:r>
          </a:p>
          <a:p>
            <a:pPr lvl="6"/>
            <a:r>
              <a:rPr lang="en-GB" noProof="0"/>
              <a:t>Bullet</a:t>
            </a:r>
          </a:p>
          <a:p>
            <a:pPr lvl="7"/>
            <a:r>
              <a:rPr lang="en-GB" noProof="0"/>
              <a:t>Sub-bullet #1</a:t>
            </a:r>
          </a:p>
          <a:p>
            <a:pPr lvl="8"/>
            <a:r>
              <a:rPr lang="en-GB" noProof="0"/>
              <a:t>Sub-bullet #2</a:t>
            </a:r>
          </a:p>
        </p:txBody>
      </p:sp>
      <p:sp>
        <p:nvSpPr>
          <p:cNvPr id="6" name="Tijdelijke aanduiding voor dianummer 5">
            <a:extLst>
              <a:ext uri="{FF2B5EF4-FFF2-40B4-BE49-F238E27FC236}">
                <a16:creationId xmlns:a16="http://schemas.microsoft.com/office/drawing/2014/main" id="{4D6B08DF-E31D-400F-9D49-014B2090B3C2}"/>
              </a:ext>
            </a:extLst>
          </p:cNvPr>
          <p:cNvSpPr>
            <a:spLocks noGrp="1"/>
          </p:cNvSpPr>
          <p:nvPr>
            <p:ph type="sldNum" sz="quarter" idx="12"/>
          </p:nvPr>
        </p:nvSpPr>
        <p:spPr/>
        <p:txBody>
          <a:bodyPr/>
          <a:lstStyle/>
          <a:p>
            <a:fld id="{7AD0FE45-509C-4BDF-9EDE-64426F8DF3D2}" type="slidenum">
              <a:rPr lang="nl-NL" smtClean="0"/>
              <a:t>‹#›</a:t>
            </a:fld>
            <a:endParaRPr lang="nl-NL"/>
          </a:p>
        </p:txBody>
      </p:sp>
      <p:sp>
        <p:nvSpPr>
          <p:cNvPr id="8" name="Tijdelijke aanduiding voor tekst 7">
            <a:extLst>
              <a:ext uri="{FF2B5EF4-FFF2-40B4-BE49-F238E27FC236}">
                <a16:creationId xmlns:a16="http://schemas.microsoft.com/office/drawing/2014/main" id="{BDFCDABE-3B5E-456E-B1EC-72B4556C3910}"/>
              </a:ext>
            </a:extLst>
          </p:cNvPr>
          <p:cNvSpPr>
            <a:spLocks noGrp="1"/>
          </p:cNvSpPr>
          <p:nvPr>
            <p:ph type="body" sz="quarter" idx="13" hasCustomPrompt="1"/>
          </p:nvPr>
        </p:nvSpPr>
        <p:spPr>
          <a:xfrm>
            <a:off x="444500" y="552450"/>
            <a:ext cx="10793770" cy="488950"/>
          </a:xfrm>
        </p:spPr>
        <p:txBody>
          <a:bodyPr anchor="ctr"/>
          <a:lstStyle>
            <a:lvl1pPr marL="0" indent="0">
              <a:lnSpc>
                <a:spcPct val="100000"/>
              </a:lnSpc>
              <a:buFont typeface="Arial" panose="020B0604020202020204" pitchFamily="34" charset="0"/>
              <a:buNone/>
              <a:defRPr sz="2800"/>
            </a:lvl1pPr>
            <a:lvl2pPr marL="180975" indent="0">
              <a:buNone/>
              <a:defRPr/>
            </a:lvl2pPr>
          </a:lstStyle>
          <a:p>
            <a:pPr lvl="0"/>
            <a:r>
              <a:rPr lang="en-GB" noProof="0" dirty="0"/>
              <a:t>Key take-away: so what?</a:t>
            </a:r>
          </a:p>
        </p:txBody>
      </p:sp>
      <p:sp>
        <p:nvSpPr>
          <p:cNvPr id="4" name="Tijdelijke aanduiding voor afbeelding 3">
            <a:extLst>
              <a:ext uri="{FF2B5EF4-FFF2-40B4-BE49-F238E27FC236}">
                <a16:creationId xmlns:a16="http://schemas.microsoft.com/office/drawing/2014/main" id="{CAF648AE-081F-48AD-AB4B-45FB914BC8FD}"/>
              </a:ext>
            </a:extLst>
          </p:cNvPr>
          <p:cNvSpPr>
            <a:spLocks noGrp="1"/>
          </p:cNvSpPr>
          <p:nvPr>
            <p:ph type="pic" sz="quarter" idx="14"/>
          </p:nvPr>
        </p:nvSpPr>
        <p:spPr>
          <a:xfrm>
            <a:off x="7099300" y="1581149"/>
            <a:ext cx="4601126" cy="4724401"/>
          </a:xfrm>
        </p:spPr>
        <p:txBody>
          <a:bodyPr/>
          <a:lstStyle/>
          <a:p>
            <a:r>
              <a:rPr lang="en-US" dirty="0"/>
              <a:t>Click icon to add picture</a:t>
            </a:r>
            <a:endParaRPr lang="nl-NL"/>
          </a:p>
        </p:txBody>
      </p:sp>
    </p:spTree>
    <p:extLst>
      <p:ext uri="{BB962C8B-B14F-4D97-AF65-F5344CB8AC3E}">
        <p14:creationId xmlns:p14="http://schemas.microsoft.com/office/powerpoint/2010/main" val="16770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50% picture">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FD5CDD55-D0C1-461D-A4BD-39BCE2F4F08E}"/>
              </a:ext>
            </a:extLst>
          </p:cNvPr>
          <p:cNvSpPr>
            <a:spLocks noGrp="1"/>
          </p:cNvSpPr>
          <p:nvPr>
            <p:ph type="pic" sz="quarter" idx="14"/>
          </p:nvPr>
        </p:nvSpPr>
        <p:spPr>
          <a:xfrm>
            <a:off x="6096000" y="-93306"/>
            <a:ext cx="6096000" cy="6856413"/>
          </a:xfrm>
        </p:spPr>
        <p:txBody>
          <a:bodyPr/>
          <a:lstStyle/>
          <a:p>
            <a:r>
              <a:rPr lang="en-US" dirty="0"/>
              <a:t>Click icon to add picture</a:t>
            </a:r>
            <a:endParaRPr lang="nl-NL" dirty="0"/>
          </a:p>
        </p:txBody>
      </p:sp>
      <p:sp>
        <p:nvSpPr>
          <p:cNvPr id="8" name="Tijdelijke aanduiding voor tekst 7">
            <a:extLst>
              <a:ext uri="{FF2B5EF4-FFF2-40B4-BE49-F238E27FC236}">
                <a16:creationId xmlns:a16="http://schemas.microsoft.com/office/drawing/2014/main" id="{BDFCDABE-3B5E-456E-B1EC-72B4556C3910}"/>
              </a:ext>
            </a:extLst>
          </p:cNvPr>
          <p:cNvSpPr>
            <a:spLocks noGrp="1"/>
          </p:cNvSpPr>
          <p:nvPr>
            <p:ph type="body" sz="quarter" idx="13" hasCustomPrompt="1"/>
          </p:nvPr>
        </p:nvSpPr>
        <p:spPr>
          <a:xfrm>
            <a:off x="444500" y="552450"/>
            <a:ext cx="5213343" cy="488950"/>
          </a:xfrm>
        </p:spPr>
        <p:txBody>
          <a:bodyPr anchor="ctr"/>
          <a:lstStyle>
            <a:lvl1pPr marL="0" indent="0">
              <a:lnSpc>
                <a:spcPct val="100000"/>
              </a:lnSpc>
              <a:buFont typeface="Arial" panose="020B0604020202020204" pitchFamily="34" charset="0"/>
              <a:buNone/>
              <a:defRPr sz="2800"/>
            </a:lvl1pPr>
            <a:lvl2pPr marL="180975" indent="0">
              <a:buNone/>
              <a:defRPr/>
            </a:lvl2pPr>
          </a:lstStyle>
          <a:p>
            <a:pPr lvl="0"/>
            <a:r>
              <a:rPr lang="en-GB" noProof="0" dirty="0"/>
              <a:t>Key take-away: so what?</a:t>
            </a:r>
          </a:p>
        </p:txBody>
      </p:sp>
      <p:sp>
        <p:nvSpPr>
          <p:cNvPr id="4" name="Tijdelijke aanduiding voor verticale tekst 2">
            <a:extLst>
              <a:ext uri="{FF2B5EF4-FFF2-40B4-BE49-F238E27FC236}">
                <a16:creationId xmlns:a16="http://schemas.microsoft.com/office/drawing/2014/main" id="{803E9EFF-97E5-4CEC-92AA-63D048B19160}"/>
              </a:ext>
            </a:extLst>
          </p:cNvPr>
          <p:cNvSpPr>
            <a:spLocks noGrp="1"/>
          </p:cNvSpPr>
          <p:nvPr>
            <p:ph type="body" orient="vert" idx="1" hasCustomPrompt="1"/>
          </p:nvPr>
        </p:nvSpPr>
        <p:spPr>
          <a:xfrm>
            <a:off x="444500" y="1447799"/>
            <a:ext cx="5213349" cy="4724401"/>
          </a:xfrm>
          <a:prstGeom prst="rect">
            <a:avLst/>
          </a:prstGeom>
        </p:spPr>
        <p:txBody>
          <a:bodyPr vert="horz" numCol="1" spcCol="0">
            <a:noAutofit/>
          </a:bodyPr>
          <a:lstStyle>
            <a:lvl1pPr>
              <a:buClr>
                <a:srgbClr val="0A5D7A"/>
              </a:buClr>
              <a:defRPr sz="1200"/>
            </a:lvl1pPr>
            <a:lvl2pPr>
              <a:buClr>
                <a:srgbClr val="4A4A49"/>
              </a:buClr>
              <a:defRPr sz="1200"/>
            </a:lvl2pPr>
            <a:lvl3pPr>
              <a:defRPr sz="1200"/>
            </a:lvl3pPr>
            <a:lvl4pPr>
              <a:defRPr sz="1200"/>
            </a:lvl4pPr>
            <a:lvl5pPr>
              <a:defRPr sz="1200"/>
            </a:lvl5pPr>
            <a:lvl6pPr>
              <a:defRPr sz="1200"/>
            </a:lvl6pPr>
            <a:lvl7pPr>
              <a:buClr>
                <a:srgbClr val="4A4A49"/>
              </a:buClr>
              <a:defRPr sz="1200"/>
            </a:lvl7pPr>
            <a:lvl8pPr>
              <a:buClr>
                <a:srgbClr val="4A4A49"/>
              </a:buClr>
              <a:defRPr sz="1200"/>
            </a:lvl8pPr>
            <a:lvl9pPr>
              <a:defRPr sz="1200"/>
            </a:lvl9pPr>
          </a:lstStyle>
          <a:p>
            <a:pPr lvl="0"/>
            <a:r>
              <a:rPr lang="en-GB" noProof="0"/>
              <a:t>Bullet</a:t>
            </a:r>
          </a:p>
          <a:p>
            <a:pPr lvl="1"/>
            <a:r>
              <a:rPr lang="en-GB" noProof="0"/>
              <a:t>Sub-bullet #1</a:t>
            </a:r>
          </a:p>
          <a:p>
            <a:pPr lvl="2"/>
            <a:r>
              <a:rPr lang="en-GB" noProof="0"/>
              <a:t>Sub-bullet #2</a:t>
            </a:r>
          </a:p>
          <a:p>
            <a:pPr lvl="3"/>
            <a:r>
              <a:rPr lang="en-GB" noProof="0"/>
              <a:t>Leestekst</a:t>
            </a:r>
          </a:p>
          <a:p>
            <a:pPr lvl="4"/>
            <a:r>
              <a:rPr lang="en-GB" noProof="0"/>
              <a:t>Kop Bold</a:t>
            </a:r>
          </a:p>
          <a:p>
            <a:pPr lvl="5"/>
            <a:r>
              <a:rPr lang="en-GB" noProof="0"/>
              <a:t>Kop normaal</a:t>
            </a:r>
          </a:p>
          <a:p>
            <a:pPr lvl="6"/>
            <a:r>
              <a:rPr lang="en-GB" noProof="0"/>
              <a:t>Bullet</a:t>
            </a:r>
          </a:p>
          <a:p>
            <a:pPr lvl="7"/>
            <a:r>
              <a:rPr lang="en-GB" noProof="0"/>
              <a:t>Sub-bullet #1</a:t>
            </a:r>
          </a:p>
          <a:p>
            <a:pPr lvl="8"/>
            <a:r>
              <a:rPr lang="en-GB" noProof="0"/>
              <a:t>Sub-bullet #2</a:t>
            </a:r>
          </a:p>
        </p:txBody>
      </p:sp>
    </p:spTree>
    <p:extLst>
      <p:ext uri="{BB962C8B-B14F-4D97-AF65-F5344CB8AC3E}">
        <p14:creationId xmlns:p14="http://schemas.microsoft.com/office/powerpoint/2010/main" val="216904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0% picture and text">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BDFCDABE-3B5E-456E-B1EC-72B4556C3910}"/>
              </a:ext>
            </a:extLst>
          </p:cNvPr>
          <p:cNvSpPr>
            <a:spLocks noGrp="1"/>
          </p:cNvSpPr>
          <p:nvPr>
            <p:ph type="body" sz="quarter" idx="13" hasCustomPrompt="1"/>
          </p:nvPr>
        </p:nvSpPr>
        <p:spPr>
          <a:xfrm>
            <a:off x="6540500" y="723900"/>
            <a:ext cx="5213343" cy="488950"/>
          </a:xfrm>
        </p:spPr>
        <p:txBody>
          <a:bodyPr anchor="ctr"/>
          <a:lstStyle>
            <a:lvl1pPr marL="0" indent="0">
              <a:lnSpc>
                <a:spcPct val="100000"/>
              </a:lnSpc>
              <a:buFont typeface="Arial" panose="020B0604020202020204" pitchFamily="34" charset="0"/>
              <a:buNone/>
              <a:defRPr sz="2800"/>
            </a:lvl1pPr>
            <a:lvl2pPr marL="180975" indent="0">
              <a:buNone/>
              <a:defRPr/>
            </a:lvl2pPr>
          </a:lstStyle>
          <a:p>
            <a:pPr lvl="0"/>
            <a:r>
              <a:rPr lang="en-GB" noProof="0" dirty="0"/>
              <a:t>Key take-away: so what?</a:t>
            </a:r>
          </a:p>
        </p:txBody>
      </p:sp>
      <p:sp>
        <p:nvSpPr>
          <p:cNvPr id="4" name="Tijdelijke aanduiding voor verticale tekst 2">
            <a:extLst>
              <a:ext uri="{FF2B5EF4-FFF2-40B4-BE49-F238E27FC236}">
                <a16:creationId xmlns:a16="http://schemas.microsoft.com/office/drawing/2014/main" id="{803E9EFF-97E5-4CEC-92AA-63D048B19160}"/>
              </a:ext>
            </a:extLst>
          </p:cNvPr>
          <p:cNvSpPr>
            <a:spLocks noGrp="1"/>
          </p:cNvSpPr>
          <p:nvPr>
            <p:ph type="body" orient="vert" idx="1" hasCustomPrompt="1"/>
          </p:nvPr>
        </p:nvSpPr>
        <p:spPr>
          <a:xfrm>
            <a:off x="6540500" y="1619249"/>
            <a:ext cx="5213349" cy="4724401"/>
          </a:xfrm>
          <a:prstGeom prst="rect">
            <a:avLst/>
          </a:prstGeom>
        </p:spPr>
        <p:txBody>
          <a:bodyPr vert="horz" numCol="1" spcCol="0">
            <a:noAutofit/>
          </a:bodyPr>
          <a:lstStyle>
            <a:lvl1pPr>
              <a:buClr>
                <a:srgbClr val="0A5D7A"/>
              </a:buClr>
              <a:defRPr sz="1200"/>
            </a:lvl1pPr>
            <a:lvl2pPr>
              <a:buClr>
                <a:srgbClr val="4A4A49"/>
              </a:buClr>
              <a:defRPr sz="1200"/>
            </a:lvl2pPr>
            <a:lvl3pPr>
              <a:defRPr sz="1200"/>
            </a:lvl3pPr>
            <a:lvl4pPr>
              <a:defRPr sz="1200"/>
            </a:lvl4pPr>
            <a:lvl5pPr>
              <a:defRPr sz="1200"/>
            </a:lvl5pPr>
            <a:lvl6pPr>
              <a:defRPr sz="1200"/>
            </a:lvl6pPr>
            <a:lvl7pPr>
              <a:buClr>
                <a:srgbClr val="4A4A49"/>
              </a:buClr>
              <a:defRPr sz="1200"/>
            </a:lvl7pPr>
            <a:lvl8pPr>
              <a:buClr>
                <a:srgbClr val="4A4A49"/>
              </a:buClr>
              <a:defRPr sz="1200"/>
            </a:lvl8pPr>
            <a:lvl9pPr>
              <a:defRPr sz="1200"/>
            </a:lvl9pPr>
          </a:lstStyle>
          <a:p>
            <a:pPr lvl="0"/>
            <a:r>
              <a:rPr lang="en-GB" noProof="0" dirty="0"/>
              <a:t>Bullet</a:t>
            </a:r>
          </a:p>
          <a:p>
            <a:pPr lvl="1"/>
            <a:r>
              <a:rPr lang="en-GB" noProof="0" dirty="0"/>
              <a:t>Sub-bullet #1</a:t>
            </a:r>
          </a:p>
          <a:p>
            <a:pPr lvl="2"/>
            <a:r>
              <a:rPr lang="en-GB" noProof="0" dirty="0"/>
              <a:t>Sub-bullet #2</a:t>
            </a:r>
          </a:p>
          <a:p>
            <a:pPr lvl="3"/>
            <a:r>
              <a:rPr lang="en-GB" noProof="0" dirty="0" err="1"/>
              <a:t>Leestekst</a:t>
            </a:r>
            <a:endParaRPr lang="en-GB" noProof="0" dirty="0"/>
          </a:p>
          <a:p>
            <a:pPr lvl="4"/>
            <a:r>
              <a:rPr lang="en-GB" noProof="0" dirty="0"/>
              <a:t>Kop Bold</a:t>
            </a:r>
          </a:p>
          <a:p>
            <a:pPr lvl="5"/>
            <a:r>
              <a:rPr lang="en-GB" noProof="0" dirty="0"/>
              <a:t>Kop </a:t>
            </a:r>
            <a:r>
              <a:rPr lang="en-GB" noProof="0" dirty="0" err="1"/>
              <a:t>normaal</a:t>
            </a:r>
            <a:endParaRPr lang="en-GB" noProof="0" dirty="0"/>
          </a:p>
          <a:p>
            <a:pPr lvl="6"/>
            <a:r>
              <a:rPr lang="en-GB" noProof="0" dirty="0"/>
              <a:t>Bullet</a:t>
            </a:r>
          </a:p>
          <a:p>
            <a:pPr lvl="7"/>
            <a:r>
              <a:rPr lang="en-GB" noProof="0" dirty="0"/>
              <a:t>Sub-bullet #1</a:t>
            </a:r>
          </a:p>
          <a:p>
            <a:pPr lvl="8"/>
            <a:r>
              <a:rPr lang="en-GB" noProof="0" dirty="0"/>
              <a:t>Sub-bullet #2</a:t>
            </a:r>
          </a:p>
        </p:txBody>
      </p:sp>
      <p:cxnSp>
        <p:nvCxnSpPr>
          <p:cNvPr id="5" name="Straight Connector 25">
            <a:extLst>
              <a:ext uri="{FF2B5EF4-FFF2-40B4-BE49-F238E27FC236}">
                <a16:creationId xmlns:a16="http://schemas.microsoft.com/office/drawing/2014/main" id="{F2972CE7-BF52-47D2-B933-27FA0446292F}"/>
              </a:ext>
            </a:extLst>
          </p:cNvPr>
          <p:cNvCxnSpPr>
            <a:cxnSpLocks/>
          </p:cNvCxnSpPr>
          <p:nvPr userDrawn="1"/>
        </p:nvCxnSpPr>
        <p:spPr>
          <a:xfrm>
            <a:off x="6096000" y="0"/>
            <a:ext cx="0" cy="6856214"/>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afbeelding 2">
            <a:extLst>
              <a:ext uri="{FF2B5EF4-FFF2-40B4-BE49-F238E27FC236}">
                <a16:creationId xmlns:a16="http://schemas.microsoft.com/office/drawing/2014/main" id="{FD5CDD55-D0C1-461D-A4BD-39BCE2F4F08E}"/>
              </a:ext>
            </a:extLst>
          </p:cNvPr>
          <p:cNvSpPr>
            <a:spLocks noGrp="1"/>
          </p:cNvSpPr>
          <p:nvPr>
            <p:ph type="pic" sz="quarter" idx="14"/>
          </p:nvPr>
        </p:nvSpPr>
        <p:spPr>
          <a:xfrm>
            <a:off x="0" y="1587"/>
            <a:ext cx="6096000" cy="6856413"/>
          </a:xfrm>
        </p:spPr>
        <p:txBody>
          <a:bodyPr/>
          <a:lstStyle/>
          <a:p>
            <a:r>
              <a:rPr lang="en-US" dirty="0"/>
              <a:t>Click icon to add picture</a:t>
            </a:r>
            <a:endParaRPr lang="nl-NL"/>
          </a:p>
        </p:txBody>
      </p:sp>
      <p:sp>
        <p:nvSpPr>
          <p:cNvPr id="6" name="Tijdelijke aanduiding voor dianummer 5">
            <a:extLst>
              <a:ext uri="{FF2B5EF4-FFF2-40B4-BE49-F238E27FC236}">
                <a16:creationId xmlns:a16="http://schemas.microsoft.com/office/drawing/2014/main" id="{5868B2FA-6963-4A18-866B-624F9B539625}"/>
              </a:ext>
            </a:extLst>
          </p:cNvPr>
          <p:cNvSpPr>
            <a:spLocks noGrp="1"/>
          </p:cNvSpPr>
          <p:nvPr>
            <p:ph type="sldNum" sz="quarter" idx="12"/>
          </p:nvPr>
        </p:nvSpPr>
        <p:spPr>
          <a:xfrm>
            <a:off x="11478827" y="6467445"/>
            <a:ext cx="221599" cy="133835"/>
          </a:xfrm>
        </p:spPr>
        <p:txBody>
          <a:bodyPr/>
          <a:lstStyle/>
          <a:p>
            <a:fld id="{7AD0FE45-509C-4BDF-9EDE-64426F8DF3D2}" type="slidenum">
              <a:rPr lang="nl-NL" smtClean="0"/>
              <a:t>‹#›</a:t>
            </a:fld>
            <a:endParaRPr lang="nl-NL"/>
          </a:p>
        </p:txBody>
      </p:sp>
    </p:spTree>
    <p:extLst>
      <p:ext uri="{BB962C8B-B14F-4D97-AF65-F5344CB8AC3E}">
        <p14:creationId xmlns:p14="http://schemas.microsoft.com/office/powerpoint/2010/main" val="404398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33% picture">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2ABA805A-2CC6-488A-9A33-4CB8847AFA90}"/>
              </a:ext>
            </a:extLst>
          </p:cNvPr>
          <p:cNvSpPr>
            <a:spLocks noGrp="1"/>
          </p:cNvSpPr>
          <p:nvPr>
            <p:ph type="pic" sz="quarter" idx="10"/>
          </p:nvPr>
        </p:nvSpPr>
        <p:spPr>
          <a:xfrm>
            <a:off x="7381875" y="0"/>
            <a:ext cx="4810125" cy="6858000"/>
          </a:xfrm>
        </p:spPr>
        <p:txBody>
          <a:bodyPr/>
          <a:lstStyle/>
          <a:p>
            <a:r>
              <a:rPr lang="en-US" dirty="0"/>
              <a:t>Click icon to add picture</a:t>
            </a:r>
            <a:endParaRPr lang="nl-NL"/>
          </a:p>
        </p:txBody>
      </p:sp>
      <p:cxnSp>
        <p:nvCxnSpPr>
          <p:cNvPr id="7" name="Straight Connector 25">
            <a:extLst>
              <a:ext uri="{FF2B5EF4-FFF2-40B4-BE49-F238E27FC236}">
                <a16:creationId xmlns:a16="http://schemas.microsoft.com/office/drawing/2014/main" id="{9FC1AF51-25EB-4C3F-B25C-2B5B121AEE42}"/>
              </a:ext>
            </a:extLst>
          </p:cNvPr>
          <p:cNvCxnSpPr>
            <a:cxnSpLocks/>
          </p:cNvCxnSpPr>
          <p:nvPr userDrawn="1"/>
        </p:nvCxnSpPr>
        <p:spPr>
          <a:xfrm>
            <a:off x="7360109" y="2134"/>
            <a:ext cx="0" cy="6856214"/>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ijdelijke aanduiding voor tekst 7">
            <a:extLst>
              <a:ext uri="{FF2B5EF4-FFF2-40B4-BE49-F238E27FC236}">
                <a16:creationId xmlns:a16="http://schemas.microsoft.com/office/drawing/2014/main" id="{A2084DF5-9973-4FFF-A5EA-B958CC4673B2}"/>
              </a:ext>
            </a:extLst>
          </p:cNvPr>
          <p:cNvSpPr>
            <a:spLocks noGrp="1"/>
          </p:cNvSpPr>
          <p:nvPr>
            <p:ph type="body" sz="quarter" idx="13" hasCustomPrompt="1"/>
          </p:nvPr>
        </p:nvSpPr>
        <p:spPr>
          <a:xfrm>
            <a:off x="444500" y="552450"/>
            <a:ext cx="6794496" cy="488950"/>
          </a:xfrm>
        </p:spPr>
        <p:txBody>
          <a:bodyPr anchor="ctr"/>
          <a:lstStyle>
            <a:lvl1pPr marL="0" indent="0">
              <a:lnSpc>
                <a:spcPct val="100000"/>
              </a:lnSpc>
              <a:buFont typeface="Arial" panose="020B0604020202020204" pitchFamily="34" charset="0"/>
              <a:buNone/>
              <a:defRPr sz="2800"/>
            </a:lvl1pPr>
            <a:lvl2pPr marL="180975" indent="0">
              <a:buNone/>
              <a:defRPr/>
            </a:lvl2pPr>
          </a:lstStyle>
          <a:p>
            <a:pPr lvl="0"/>
            <a:r>
              <a:rPr lang="nl-NL" dirty="0" err="1"/>
              <a:t>Key</a:t>
            </a:r>
            <a:r>
              <a:rPr lang="nl-NL" dirty="0"/>
              <a:t> take-</a:t>
            </a:r>
            <a:r>
              <a:rPr lang="nl-NL" dirty="0" err="1"/>
              <a:t>away</a:t>
            </a:r>
            <a:r>
              <a:rPr lang="nl-NL" dirty="0"/>
              <a:t>: </a:t>
            </a:r>
            <a:r>
              <a:rPr lang="nl-NL" dirty="0" err="1"/>
              <a:t>so</a:t>
            </a:r>
            <a:r>
              <a:rPr lang="nl-NL" dirty="0"/>
              <a:t> </a:t>
            </a:r>
            <a:r>
              <a:rPr lang="nl-NL" dirty="0" err="1"/>
              <a:t>what</a:t>
            </a:r>
            <a:r>
              <a:rPr lang="nl-NL" dirty="0"/>
              <a:t>?</a:t>
            </a:r>
          </a:p>
        </p:txBody>
      </p:sp>
    </p:spTree>
    <p:extLst>
      <p:ext uri="{BB962C8B-B14F-4D97-AF65-F5344CB8AC3E}">
        <p14:creationId xmlns:p14="http://schemas.microsoft.com/office/powerpoint/2010/main" val="2750514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176942F-F0F8-4066-905E-22E2B72C951D}"/>
              </a:ext>
            </a:extLst>
          </p:cNvPr>
          <p:cNvSpPr>
            <a:spLocks noGrp="1"/>
          </p:cNvSpPr>
          <p:nvPr>
            <p:ph type="body" idx="1"/>
          </p:nvPr>
        </p:nvSpPr>
        <p:spPr>
          <a:xfrm>
            <a:off x="444500" y="1034628"/>
            <a:ext cx="11293914" cy="5163115"/>
          </a:xfrm>
          <a:prstGeom prst="rect">
            <a:avLst/>
          </a:prstGeom>
        </p:spPr>
        <p:txBody>
          <a:bodyPr vert="horz" lIns="0" tIns="0" rIns="0" bIns="0" rtlCol="0">
            <a:noAutofit/>
          </a:bodyPr>
          <a:lstStyle/>
          <a:p>
            <a:pPr lvl="4"/>
            <a:r>
              <a:rPr lang="en-GB" noProof="0"/>
              <a:t>Kop Bold</a:t>
            </a:r>
          </a:p>
          <a:p>
            <a:pPr lvl="1"/>
            <a:r>
              <a:rPr lang="en-GB" noProof="0"/>
              <a:t>Sub-bullet #1</a:t>
            </a:r>
          </a:p>
          <a:p>
            <a:pPr lvl="2"/>
            <a:r>
              <a:rPr lang="en-GB" noProof="0"/>
              <a:t>Sub-bullet #2</a:t>
            </a:r>
          </a:p>
          <a:p>
            <a:pPr lvl="3"/>
            <a:r>
              <a:rPr lang="en-GB" noProof="0"/>
              <a:t>Leestekst</a:t>
            </a:r>
          </a:p>
          <a:p>
            <a:pPr lvl="4"/>
            <a:r>
              <a:rPr lang="en-GB" noProof="0"/>
              <a:t>Kop Bold</a:t>
            </a:r>
          </a:p>
          <a:p>
            <a:pPr lvl="5"/>
            <a:r>
              <a:rPr lang="en-GB" noProof="0"/>
              <a:t>Kop normaal</a:t>
            </a:r>
          </a:p>
          <a:p>
            <a:pPr lvl="6"/>
            <a:r>
              <a:rPr lang="en-GB" noProof="0"/>
              <a:t>Bullet</a:t>
            </a:r>
          </a:p>
          <a:p>
            <a:pPr lvl="7"/>
            <a:r>
              <a:rPr lang="en-GB" noProof="0"/>
              <a:t>Sub-bullet #1</a:t>
            </a:r>
          </a:p>
          <a:p>
            <a:pPr lvl="8"/>
            <a:r>
              <a:rPr lang="en-GB" noProof="0"/>
              <a:t>Sub-bullet #2</a:t>
            </a:r>
          </a:p>
        </p:txBody>
      </p:sp>
      <p:sp>
        <p:nvSpPr>
          <p:cNvPr id="6" name="Tijdelijke aanduiding voor dianummer 5">
            <a:extLst>
              <a:ext uri="{FF2B5EF4-FFF2-40B4-BE49-F238E27FC236}">
                <a16:creationId xmlns:a16="http://schemas.microsoft.com/office/drawing/2014/main" id="{94213057-4619-486A-8604-BE7285D39778}"/>
              </a:ext>
            </a:extLst>
          </p:cNvPr>
          <p:cNvSpPr>
            <a:spLocks noGrp="1"/>
          </p:cNvSpPr>
          <p:nvPr>
            <p:ph type="sldNum" sz="quarter" idx="4"/>
          </p:nvPr>
        </p:nvSpPr>
        <p:spPr>
          <a:xfrm>
            <a:off x="11478827" y="6467445"/>
            <a:ext cx="221599" cy="133835"/>
          </a:xfrm>
          <a:prstGeom prst="rect">
            <a:avLst/>
          </a:prstGeom>
        </p:spPr>
        <p:txBody>
          <a:bodyPr vert="horz" lIns="0" tIns="0" rIns="0" bIns="0" rtlCol="0" anchor="ctr">
            <a:noAutofit/>
          </a:bodyPr>
          <a:lstStyle>
            <a:lvl1pPr algn="ctr">
              <a:defRPr sz="800" b="1">
                <a:solidFill>
                  <a:srgbClr val="B9C6CF"/>
                </a:solidFill>
              </a:defRPr>
            </a:lvl1pPr>
          </a:lstStyle>
          <a:p>
            <a:fld id="{0E7476D2-0896-4839-9387-ABF8745D58E4}" type="slidenum">
              <a:rPr lang="nl-NL" smtClean="0"/>
              <a:pPr/>
              <a:t>‹#›</a:t>
            </a:fld>
            <a:endParaRPr lang="nl-NL" dirty="0"/>
          </a:p>
        </p:txBody>
      </p:sp>
      <p:grpSp>
        <p:nvGrpSpPr>
          <p:cNvPr id="75" name="Groep 74">
            <a:extLst>
              <a:ext uri="{FF2B5EF4-FFF2-40B4-BE49-F238E27FC236}">
                <a16:creationId xmlns:a16="http://schemas.microsoft.com/office/drawing/2014/main" id="{53FB4E99-8A01-4B10-A9DA-6BD9871A3BE3}"/>
              </a:ext>
            </a:extLst>
          </p:cNvPr>
          <p:cNvGrpSpPr/>
          <p:nvPr userDrawn="1"/>
        </p:nvGrpSpPr>
        <p:grpSpPr>
          <a:xfrm>
            <a:off x="11353139" y="246827"/>
            <a:ext cx="385275" cy="208238"/>
            <a:chOff x="10332476" y="239638"/>
            <a:chExt cx="491822" cy="265826"/>
          </a:xfrm>
        </p:grpSpPr>
        <p:sp>
          <p:nvSpPr>
            <p:cNvPr id="37" name="Freeform 6">
              <a:extLst>
                <a:ext uri="{FF2B5EF4-FFF2-40B4-BE49-F238E27FC236}">
                  <a16:creationId xmlns:a16="http://schemas.microsoft.com/office/drawing/2014/main" id="{8F659D1E-6FAA-474C-A012-CC8FDCACEDFA}"/>
                </a:ext>
              </a:extLst>
            </p:cNvPr>
            <p:cNvSpPr>
              <a:spLocks/>
            </p:cNvSpPr>
            <p:nvPr userDrawn="1"/>
          </p:nvSpPr>
          <p:spPr bwMode="auto">
            <a:xfrm>
              <a:off x="10506653" y="239638"/>
              <a:ext cx="149706" cy="265826"/>
            </a:xfrm>
            <a:custGeom>
              <a:avLst/>
              <a:gdLst>
                <a:gd name="T0" fmla="*/ 40 w 264"/>
                <a:gd name="T1" fmla="*/ 315 h 466"/>
                <a:gd name="T2" fmla="*/ 49 w 264"/>
                <a:gd name="T3" fmla="*/ 359 h 466"/>
                <a:gd name="T4" fmla="*/ 68 w 264"/>
                <a:gd name="T5" fmla="*/ 393 h 466"/>
                <a:gd name="T6" fmla="*/ 98 w 264"/>
                <a:gd name="T7" fmla="*/ 416 h 466"/>
                <a:gd name="T8" fmla="*/ 135 w 264"/>
                <a:gd name="T9" fmla="*/ 424 h 466"/>
                <a:gd name="T10" fmla="*/ 169 w 264"/>
                <a:gd name="T11" fmla="*/ 419 h 466"/>
                <a:gd name="T12" fmla="*/ 198 w 264"/>
                <a:gd name="T13" fmla="*/ 404 h 466"/>
                <a:gd name="T14" fmla="*/ 218 w 264"/>
                <a:gd name="T15" fmla="*/ 376 h 466"/>
                <a:gd name="T16" fmla="*/ 225 w 264"/>
                <a:gd name="T17" fmla="*/ 335 h 466"/>
                <a:gd name="T18" fmla="*/ 217 w 264"/>
                <a:gd name="T19" fmla="*/ 302 h 466"/>
                <a:gd name="T20" fmla="*/ 196 w 264"/>
                <a:gd name="T21" fmla="*/ 278 h 466"/>
                <a:gd name="T22" fmla="*/ 166 w 264"/>
                <a:gd name="T23" fmla="*/ 261 h 466"/>
                <a:gd name="T24" fmla="*/ 132 w 264"/>
                <a:gd name="T25" fmla="*/ 247 h 466"/>
                <a:gd name="T26" fmla="*/ 89 w 264"/>
                <a:gd name="T27" fmla="*/ 230 h 466"/>
                <a:gd name="T28" fmla="*/ 50 w 264"/>
                <a:gd name="T29" fmla="*/ 205 h 466"/>
                <a:gd name="T30" fmla="*/ 22 w 264"/>
                <a:gd name="T31" fmla="*/ 168 h 466"/>
                <a:gd name="T32" fmla="*/ 11 w 264"/>
                <a:gd name="T33" fmla="*/ 113 h 466"/>
                <a:gd name="T34" fmla="*/ 20 w 264"/>
                <a:gd name="T35" fmla="*/ 64 h 466"/>
                <a:gd name="T36" fmla="*/ 44 w 264"/>
                <a:gd name="T37" fmla="*/ 29 h 466"/>
                <a:gd name="T38" fmla="*/ 82 w 264"/>
                <a:gd name="T39" fmla="*/ 7 h 466"/>
                <a:gd name="T40" fmla="*/ 130 w 264"/>
                <a:gd name="T41" fmla="*/ 0 h 466"/>
                <a:gd name="T42" fmla="*/ 188 w 264"/>
                <a:gd name="T43" fmla="*/ 12 h 466"/>
                <a:gd name="T44" fmla="*/ 226 w 264"/>
                <a:gd name="T45" fmla="*/ 44 h 466"/>
                <a:gd name="T46" fmla="*/ 246 w 264"/>
                <a:gd name="T47" fmla="*/ 86 h 466"/>
                <a:gd name="T48" fmla="*/ 253 w 264"/>
                <a:gd name="T49" fmla="*/ 131 h 466"/>
                <a:gd name="T50" fmla="*/ 214 w 264"/>
                <a:gd name="T51" fmla="*/ 131 h 466"/>
                <a:gd name="T52" fmla="*/ 206 w 264"/>
                <a:gd name="T53" fmla="*/ 92 h 466"/>
                <a:gd name="T54" fmla="*/ 187 w 264"/>
                <a:gd name="T55" fmla="*/ 64 h 466"/>
                <a:gd name="T56" fmla="*/ 161 w 264"/>
                <a:gd name="T57" fmla="*/ 47 h 466"/>
                <a:gd name="T58" fmla="*/ 130 w 264"/>
                <a:gd name="T59" fmla="*/ 41 h 466"/>
                <a:gd name="T60" fmla="*/ 100 w 264"/>
                <a:gd name="T61" fmla="*/ 45 h 466"/>
                <a:gd name="T62" fmla="*/ 74 w 264"/>
                <a:gd name="T63" fmla="*/ 57 h 466"/>
                <a:gd name="T64" fmla="*/ 56 w 264"/>
                <a:gd name="T65" fmla="*/ 79 h 466"/>
                <a:gd name="T66" fmla="*/ 49 w 264"/>
                <a:gd name="T67" fmla="*/ 113 h 466"/>
                <a:gd name="T68" fmla="*/ 57 w 264"/>
                <a:gd name="T69" fmla="*/ 147 h 466"/>
                <a:gd name="T70" fmla="*/ 78 w 264"/>
                <a:gd name="T71" fmla="*/ 171 h 466"/>
                <a:gd name="T72" fmla="*/ 109 w 264"/>
                <a:gd name="T73" fmla="*/ 189 h 466"/>
                <a:gd name="T74" fmla="*/ 144 w 264"/>
                <a:gd name="T75" fmla="*/ 203 h 466"/>
                <a:gd name="T76" fmla="*/ 187 w 264"/>
                <a:gd name="T77" fmla="*/ 221 h 466"/>
                <a:gd name="T78" fmla="*/ 226 w 264"/>
                <a:gd name="T79" fmla="*/ 245 h 466"/>
                <a:gd name="T80" fmla="*/ 253 w 264"/>
                <a:gd name="T81" fmla="*/ 281 h 466"/>
                <a:gd name="T82" fmla="*/ 264 w 264"/>
                <a:gd name="T83" fmla="*/ 335 h 466"/>
                <a:gd name="T84" fmla="*/ 254 w 264"/>
                <a:gd name="T85" fmla="*/ 392 h 466"/>
                <a:gd name="T86" fmla="*/ 227 w 264"/>
                <a:gd name="T87" fmla="*/ 433 h 466"/>
                <a:gd name="T88" fmla="*/ 186 w 264"/>
                <a:gd name="T89" fmla="*/ 458 h 466"/>
                <a:gd name="T90" fmla="*/ 135 w 264"/>
                <a:gd name="T91" fmla="*/ 466 h 466"/>
                <a:gd name="T92" fmla="*/ 85 w 264"/>
                <a:gd name="T93" fmla="*/ 456 h 466"/>
                <a:gd name="T94" fmla="*/ 43 w 264"/>
                <a:gd name="T95" fmla="*/ 426 h 466"/>
                <a:gd name="T96" fmla="*/ 13 w 264"/>
                <a:gd name="T97" fmla="*/ 378 h 466"/>
                <a:gd name="T98" fmla="*/ 0 w 264"/>
                <a:gd name="T99" fmla="*/ 315 h 466"/>
                <a:gd name="T100" fmla="*/ 40 w 264"/>
                <a:gd name="T101" fmla="*/ 315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4" h="466">
                  <a:moveTo>
                    <a:pt x="40" y="315"/>
                  </a:moveTo>
                  <a:cubicBezTo>
                    <a:pt x="41" y="331"/>
                    <a:pt x="44" y="346"/>
                    <a:pt x="49" y="359"/>
                  </a:cubicBezTo>
                  <a:cubicBezTo>
                    <a:pt x="54" y="372"/>
                    <a:pt x="60" y="384"/>
                    <a:pt x="68" y="393"/>
                  </a:cubicBezTo>
                  <a:cubicBezTo>
                    <a:pt x="77" y="403"/>
                    <a:pt x="86" y="410"/>
                    <a:pt x="98" y="416"/>
                  </a:cubicBezTo>
                  <a:cubicBezTo>
                    <a:pt x="109" y="421"/>
                    <a:pt x="121" y="424"/>
                    <a:pt x="135" y="424"/>
                  </a:cubicBezTo>
                  <a:cubicBezTo>
                    <a:pt x="147" y="424"/>
                    <a:pt x="158" y="422"/>
                    <a:pt x="169" y="419"/>
                  </a:cubicBezTo>
                  <a:cubicBezTo>
                    <a:pt x="180" y="416"/>
                    <a:pt x="189" y="411"/>
                    <a:pt x="198" y="404"/>
                  </a:cubicBezTo>
                  <a:cubicBezTo>
                    <a:pt x="206" y="397"/>
                    <a:pt x="213" y="388"/>
                    <a:pt x="218" y="376"/>
                  </a:cubicBezTo>
                  <a:cubicBezTo>
                    <a:pt x="223" y="365"/>
                    <a:pt x="225" y="351"/>
                    <a:pt x="225" y="335"/>
                  </a:cubicBezTo>
                  <a:cubicBezTo>
                    <a:pt x="225" y="322"/>
                    <a:pt x="223" y="311"/>
                    <a:pt x="217" y="302"/>
                  </a:cubicBezTo>
                  <a:cubicBezTo>
                    <a:pt x="212" y="292"/>
                    <a:pt x="205" y="284"/>
                    <a:pt x="196" y="278"/>
                  </a:cubicBezTo>
                  <a:cubicBezTo>
                    <a:pt x="187" y="271"/>
                    <a:pt x="177" y="266"/>
                    <a:pt x="166" y="261"/>
                  </a:cubicBezTo>
                  <a:cubicBezTo>
                    <a:pt x="155" y="256"/>
                    <a:pt x="144" y="251"/>
                    <a:pt x="132" y="247"/>
                  </a:cubicBezTo>
                  <a:cubicBezTo>
                    <a:pt x="118" y="242"/>
                    <a:pt x="103" y="236"/>
                    <a:pt x="89" y="230"/>
                  </a:cubicBezTo>
                  <a:cubicBezTo>
                    <a:pt x="74" y="223"/>
                    <a:pt x="61" y="215"/>
                    <a:pt x="50" y="205"/>
                  </a:cubicBezTo>
                  <a:cubicBezTo>
                    <a:pt x="38" y="195"/>
                    <a:pt x="29" y="183"/>
                    <a:pt x="22" y="168"/>
                  </a:cubicBezTo>
                  <a:cubicBezTo>
                    <a:pt x="14" y="153"/>
                    <a:pt x="11" y="135"/>
                    <a:pt x="11" y="113"/>
                  </a:cubicBezTo>
                  <a:cubicBezTo>
                    <a:pt x="11" y="94"/>
                    <a:pt x="14" y="78"/>
                    <a:pt x="20" y="64"/>
                  </a:cubicBezTo>
                  <a:cubicBezTo>
                    <a:pt x="25" y="50"/>
                    <a:pt x="34" y="38"/>
                    <a:pt x="44" y="29"/>
                  </a:cubicBezTo>
                  <a:cubicBezTo>
                    <a:pt x="55" y="19"/>
                    <a:pt x="67" y="12"/>
                    <a:pt x="82" y="7"/>
                  </a:cubicBezTo>
                  <a:cubicBezTo>
                    <a:pt x="97" y="2"/>
                    <a:pt x="113" y="0"/>
                    <a:pt x="130" y="0"/>
                  </a:cubicBezTo>
                  <a:cubicBezTo>
                    <a:pt x="154" y="0"/>
                    <a:pt x="173" y="4"/>
                    <a:pt x="188" y="12"/>
                  </a:cubicBezTo>
                  <a:cubicBezTo>
                    <a:pt x="204" y="20"/>
                    <a:pt x="216" y="31"/>
                    <a:pt x="226" y="44"/>
                  </a:cubicBezTo>
                  <a:cubicBezTo>
                    <a:pt x="235" y="57"/>
                    <a:pt x="242" y="71"/>
                    <a:pt x="246" y="86"/>
                  </a:cubicBezTo>
                  <a:cubicBezTo>
                    <a:pt x="250" y="102"/>
                    <a:pt x="253" y="117"/>
                    <a:pt x="253" y="131"/>
                  </a:cubicBezTo>
                  <a:cubicBezTo>
                    <a:pt x="214" y="131"/>
                    <a:pt x="214" y="131"/>
                    <a:pt x="214" y="131"/>
                  </a:cubicBezTo>
                  <a:cubicBezTo>
                    <a:pt x="213" y="116"/>
                    <a:pt x="210" y="103"/>
                    <a:pt x="206" y="92"/>
                  </a:cubicBezTo>
                  <a:cubicBezTo>
                    <a:pt x="201" y="81"/>
                    <a:pt x="195" y="72"/>
                    <a:pt x="187" y="64"/>
                  </a:cubicBezTo>
                  <a:cubicBezTo>
                    <a:pt x="180" y="57"/>
                    <a:pt x="171" y="51"/>
                    <a:pt x="161" y="47"/>
                  </a:cubicBezTo>
                  <a:cubicBezTo>
                    <a:pt x="152" y="43"/>
                    <a:pt x="141" y="41"/>
                    <a:pt x="130" y="41"/>
                  </a:cubicBezTo>
                  <a:cubicBezTo>
                    <a:pt x="120" y="41"/>
                    <a:pt x="110" y="43"/>
                    <a:pt x="100" y="45"/>
                  </a:cubicBezTo>
                  <a:cubicBezTo>
                    <a:pt x="91" y="47"/>
                    <a:pt x="82" y="52"/>
                    <a:pt x="74" y="57"/>
                  </a:cubicBezTo>
                  <a:cubicBezTo>
                    <a:pt x="67" y="63"/>
                    <a:pt x="61" y="70"/>
                    <a:pt x="56" y="79"/>
                  </a:cubicBezTo>
                  <a:cubicBezTo>
                    <a:pt x="51" y="88"/>
                    <a:pt x="49" y="99"/>
                    <a:pt x="49" y="113"/>
                  </a:cubicBezTo>
                  <a:cubicBezTo>
                    <a:pt x="49" y="126"/>
                    <a:pt x="52" y="137"/>
                    <a:pt x="57" y="147"/>
                  </a:cubicBezTo>
                  <a:cubicBezTo>
                    <a:pt x="62" y="156"/>
                    <a:pt x="69" y="164"/>
                    <a:pt x="78" y="171"/>
                  </a:cubicBezTo>
                  <a:cubicBezTo>
                    <a:pt x="87" y="178"/>
                    <a:pt x="97" y="184"/>
                    <a:pt x="109" y="189"/>
                  </a:cubicBezTo>
                  <a:cubicBezTo>
                    <a:pt x="120" y="194"/>
                    <a:pt x="132" y="199"/>
                    <a:pt x="144" y="203"/>
                  </a:cubicBezTo>
                  <a:cubicBezTo>
                    <a:pt x="159" y="209"/>
                    <a:pt x="173" y="215"/>
                    <a:pt x="187" y="221"/>
                  </a:cubicBezTo>
                  <a:cubicBezTo>
                    <a:pt x="202" y="227"/>
                    <a:pt x="214" y="235"/>
                    <a:pt x="226" y="245"/>
                  </a:cubicBezTo>
                  <a:cubicBezTo>
                    <a:pt x="237" y="255"/>
                    <a:pt x="246" y="267"/>
                    <a:pt x="253" y="281"/>
                  </a:cubicBezTo>
                  <a:cubicBezTo>
                    <a:pt x="260" y="296"/>
                    <a:pt x="264" y="314"/>
                    <a:pt x="264" y="335"/>
                  </a:cubicBezTo>
                  <a:cubicBezTo>
                    <a:pt x="264" y="357"/>
                    <a:pt x="261" y="376"/>
                    <a:pt x="254" y="392"/>
                  </a:cubicBezTo>
                  <a:cubicBezTo>
                    <a:pt x="248" y="408"/>
                    <a:pt x="239" y="422"/>
                    <a:pt x="227" y="433"/>
                  </a:cubicBezTo>
                  <a:cubicBezTo>
                    <a:pt x="216" y="444"/>
                    <a:pt x="202" y="452"/>
                    <a:pt x="186" y="458"/>
                  </a:cubicBezTo>
                  <a:cubicBezTo>
                    <a:pt x="170" y="463"/>
                    <a:pt x="153" y="466"/>
                    <a:pt x="135" y="466"/>
                  </a:cubicBezTo>
                  <a:cubicBezTo>
                    <a:pt x="118" y="466"/>
                    <a:pt x="101" y="463"/>
                    <a:pt x="85" y="456"/>
                  </a:cubicBezTo>
                  <a:cubicBezTo>
                    <a:pt x="69" y="449"/>
                    <a:pt x="55" y="439"/>
                    <a:pt x="43" y="426"/>
                  </a:cubicBezTo>
                  <a:cubicBezTo>
                    <a:pt x="30" y="413"/>
                    <a:pt x="20" y="397"/>
                    <a:pt x="13" y="378"/>
                  </a:cubicBezTo>
                  <a:cubicBezTo>
                    <a:pt x="5" y="359"/>
                    <a:pt x="1" y="339"/>
                    <a:pt x="0" y="315"/>
                  </a:cubicBezTo>
                  <a:lnTo>
                    <a:pt x="40" y="3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nl-NL"/>
            </a:p>
          </p:txBody>
        </p:sp>
        <p:sp>
          <p:nvSpPr>
            <p:cNvPr id="38" name="Freeform 5">
              <a:extLst>
                <a:ext uri="{FF2B5EF4-FFF2-40B4-BE49-F238E27FC236}">
                  <a16:creationId xmlns:a16="http://schemas.microsoft.com/office/drawing/2014/main" id="{6DF77999-0462-4AC6-A7ED-5C156B190E67}"/>
                </a:ext>
              </a:extLst>
            </p:cNvPr>
            <p:cNvSpPr>
              <a:spLocks/>
            </p:cNvSpPr>
            <p:nvPr userDrawn="1"/>
          </p:nvSpPr>
          <p:spPr bwMode="auto">
            <a:xfrm>
              <a:off x="10332476" y="246356"/>
              <a:ext cx="150665" cy="259108"/>
            </a:xfrm>
            <a:custGeom>
              <a:avLst/>
              <a:gdLst>
                <a:gd name="T0" fmla="*/ 38 w 266"/>
                <a:gd name="T1" fmla="*/ 0 h 454"/>
                <a:gd name="T2" fmla="*/ 38 w 266"/>
                <a:gd name="T3" fmla="*/ 297 h 454"/>
                <a:gd name="T4" fmla="*/ 46 w 266"/>
                <a:gd name="T5" fmla="*/ 345 h 454"/>
                <a:gd name="T6" fmla="*/ 67 w 266"/>
                <a:gd name="T7" fmla="*/ 382 h 454"/>
                <a:gd name="T8" fmla="*/ 96 w 266"/>
                <a:gd name="T9" fmla="*/ 405 h 454"/>
                <a:gd name="T10" fmla="*/ 129 w 266"/>
                <a:gd name="T11" fmla="*/ 412 h 454"/>
                <a:gd name="T12" fmla="*/ 164 w 266"/>
                <a:gd name="T13" fmla="*/ 405 h 454"/>
                <a:gd name="T14" fmla="*/ 196 w 266"/>
                <a:gd name="T15" fmla="*/ 384 h 454"/>
                <a:gd name="T16" fmla="*/ 218 w 266"/>
                <a:gd name="T17" fmla="*/ 348 h 454"/>
                <a:gd name="T18" fmla="*/ 227 w 266"/>
                <a:gd name="T19" fmla="*/ 298 h 454"/>
                <a:gd name="T20" fmla="*/ 227 w 266"/>
                <a:gd name="T21" fmla="*/ 0 h 454"/>
                <a:gd name="T22" fmla="*/ 266 w 266"/>
                <a:gd name="T23" fmla="*/ 0 h 454"/>
                <a:gd name="T24" fmla="*/ 266 w 266"/>
                <a:gd name="T25" fmla="*/ 295 h 454"/>
                <a:gd name="T26" fmla="*/ 254 w 266"/>
                <a:gd name="T27" fmla="*/ 363 h 454"/>
                <a:gd name="T28" fmla="*/ 222 w 266"/>
                <a:gd name="T29" fmla="*/ 413 h 454"/>
                <a:gd name="T30" fmla="*/ 178 w 266"/>
                <a:gd name="T31" fmla="*/ 444 h 454"/>
                <a:gd name="T32" fmla="*/ 130 w 266"/>
                <a:gd name="T33" fmla="*/ 454 h 454"/>
                <a:gd name="T34" fmla="*/ 83 w 266"/>
                <a:gd name="T35" fmla="*/ 444 h 454"/>
                <a:gd name="T36" fmla="*/ 42 w 266"/>
                <a:gd name="T37" fmla="*/ 414 h 454"/>
                <a:gd name="T38" fmla="*/ 11 w 266"/>
                <a:gd name="T39" fmla="*/ 363 h 454"/>
                <a:gd name="T40" fmla="*/ 0 w 266"/>
                <a:gd name="T41" fmla="*/ 294 h 454"/>
                <a:gd name="T42" fmla="*/ 0 w 266"/>
                <a:gd name="T43" fmla="*/ 0 h 454"/>
                <a:gd name="T44" fmla="*/ 38 w 266"/>
                <a:gd name="T4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6" h="454">
                  <a:moveTo>
                    <a:pt x="38" y="0"/>
                  </a:moveTo>
                  <a:cubicBezTo>
                    <a:pt x="38" y="297"/>
                    <a:pt x="38" y="297"/>
                    <a:pt x="38" y="297"/>
                  </a:cubicBezTo>
                  <a:cubicBezTo>
                    <a:pt x="38" y="315"/>
                    <a:pt x="41" y="331"/>
                    <a:pt x="46" y="345"/>
                  </a:cubicBezTo>
                  <a:cubicBezTo>
                    <a:pt x="51" y="360"/>
                    <a:pt x="58" y="372"/>
                    <a:pt x="67" y="382"/>
                  </a:cubicBezTo>
                  <a:cubicBezTo>
                    <a:pt x="76" y="392"/>
                    <a:pt x="85" y="399"/>
                    <a:pt x="96" y="405"/>
                  </a:cubicBezTo>
                  <a:cubicBezTo>
                    <a:pt x="107" y="410"/>
                    <a:pt x="118" y="412"/>
                    <a:pt x="129" y="412"/>
                  </a:cubicBezTo>
                  <a:cubicBezTo>
                    <a:pt x="141" y="412"/>
                    <a:pt x="153" y="410"/>
                    <a:pt x="164" y="405"/>
                  </a:cubicBezTo>
                  <a:cubicBezTo>
                    <a:pt x="176" y="400"/>
                    <a:pt x="187" y="393"/>
                    <a:pt x="196" y="384"/>
                  </a:cubicBezTo>
                  <a:cubicBezTo>
                    <a:pt x="205" y="374"/>
                    <a:pt x="213" y="362"/>
                    <a:pt x="218" y="348"/>
                  </a:cubicBezTo>
                  <a:cubicBezTo>
                    <a:pt x="224" y="334"/>
                    <a:pt x="227" y="317"/>
                    <a:pt x="227" y="298"/>
                  </a:cubicBezTo>
                  <a:cubicBezTo>
                    <a:pt x="227" y="0"/>
                    <a:pt x="227" y="0"/>
                    <a:pt x="227" y="0"/>
                  </a:cubicBezTo>
                  <a:cubicBezTo>
                    <a:pt x="266" y="0"/>
                    <a:pt x="266" y="0"/>
                    <a:pt x="266" y="0"/>
                  </a:cubicBezTo>
                  <a:cubicBezTo>
                    <a:pt x="266" y="295"/>
                    <a:pt x="266" y="295"/>
                    <a:pt x="266" y="295"/>
                  </a:cubicBezTo>
                  <a:cubicBezTo>
                    <a:pt x="266" y="321"/>
                    <a:pt x="262" y="344"/>
                    <a:pt x="254" y="363"/>
                  </a:cubicBezTo>
                  <a:cubicBezTo>
                    <a:pt x="245" y="383"/>
                    <a:pt x="235" y="400"/>
                    <a:pt x="222" y="413"/>
                  </a:cubicBezTo>
                  <a:cubicBezTo>
                    <a:pt x="209" y="427"/>
                    <a:pt x="194" y="437"/>
                    <a:pt x="178" y="444"/>
                  </a:cubicBezTo>
                  <a:cubicBezTo>
                    <a:pt x="162" y="451"/>
                    <a:pt x="146" y="454"/>
                    <a:pt x="130" y="454"/>
                  </a:cubicBezTo>
                  <a:cubicBezTo>
                    <a:pt x="114" y="454"/>
                    <a:pt x="99" y="451"/>
                    <a:pt x="83" y="444"/>
                  </a:cubicBezTo>
                  <a:cubicBezTo>
                    <a:pt x="68" y="437"/>
                    <a:pt x="54" y="427"/>
                    <a:pt x="42" y="414"/>
                  </a:cubicBezTo>
                  <a:cubicBezTo>
                    <a:pt x="29" y="400"/>
                    <a:pt x="19" y="383"/>
                    <a:pt x="11" y="363"/>
                  </a:cubicBezTo>
                  <a:cubicBezTo>
                    <a:pt x="3" y="343"/>
                    <a:pt x="0" y="320"/>
                    <a:pt x="0" y="294"/>
                  </a:cubicBezTo>
                  <a:cubicBezTo>
                    <a:pt x="0" y="0"/>
                    <a:pt x="0" y="0"/>
                    <a:pt x="0" y="0"/>
                  </a:cubicBezTo>
                  <a:lnTo>
                    <a:pt x="38"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nl-NL"/>
            </a:p>
          </p:txBody>
        </p:sp>
        <p:sp>
          <p:nvSpPr>
            <p:cNvPr id="39" name="Freeform 7">
              <a:extLst>
                <a:ext uri="{FF2B5EF4-FFF2-40B4-BE49-F238E27FC236}">
                  <a16:creationId xmlns:a16="http://schemas.microsoft.com/office/drawing/2014/main" id="{1823AA16-9795-44F6-BBCA-61A2D8010B08}"/>
                </a:ext>
              </a:extLst>
            </p:cNvPr>
            <p:cNvSpPr>
              <a:spLocks noEditPoints="1"/>
            </p:cNvSpPr>
            <p:nvPr userDrawn="1"/>
          </p:nvSpPr>
          <p:spPr bwMode="auto">
            <a:xfrm>
              <a:off x="10685628" y="246356"/>
              <a:ext cx="138670" cy="251911"/>
            </a:xfrm>
            <a:custGeom>
              <a:avLst/>
              <a:gdLst>
                <a:gd name="T0" fmla="*/ 38 w 244"/>
                <a:gd name="T1" fmla="*/ 210 h 441"/>
                <a:gd name="T2" fmla="*/ 136 w 244"/>
                <a:gd name="T3" fmla="*/ 210 h 441"/>
                <a:gd name="T4" fmla="*/ 162 w 244"/>
                <a:gd name="T5" fmla="*/ 204 h 441"/>
                <a:gd name="T6" fmla="*/ 185 w 244"/>
                <a:gd name="T7" fmla="*/ 185 h 441"/>
                <a:gd name="T8" fmla="*/ 200 w 244"/>
                <a:gd name="T9" fmla="*/ 158 h 441"/>
                <a:gd name="T10" fmla="*/ 205 w 244"/>
                <a:gd name="T11" fmla="*/ 125 h 441"/>
                <a:gd name="T12" fmla="*/ 200 w 244"/>
                <a:gd name="T13" fmla="*/ 92 h 441"/>
                <a:gd name="T14" fmla="*/ 185 w 244"/>
                <a:gd name="T15" fmla="*/ 66 h 441"/>
                <a:gd name="T16" fmla="*/ 163 w 244"/>
                <a:gd name="T17" fmla="*/ 49 h 441"/>
                <a:gd name="T18" fmla="*/ 136 w 244"/>
                <a:gd name="T19" fmla="*/ 43 h 441"/>
                <a:gd name="T20" fmla="*/ 38 w 244"/>
                <a:gd name="T21" fmla="*/ 43 h 441"/>
                <a:gd name="T22" fmla="*/ 38 w 244"/>
                <a:gd name="T23" fmla="*/ 210 h 441"/>
                <a:gd name="T24" fmla="*/ 0 w 244"/>
                <a:gd name="T25" fmla="*/ 0 h 441"/>
                <a:gd name="T26" fmla="*/ 136 w 244"/>
                <a:gd name="T27" fmla="*/ 0 h 441"/>
                <a:gd name="T28" fmla="*/ 182 w 244"/>
                <a:gd name="T29" fmla="*/ 11 h 441"/>
                <a:gd name="T30" fmla="*/ 216 w 244"/>
                <a:gd name="T31" fmla="*/ 40 h 441"/>
                <a:gd name="T32" fmla="*/ 237 w 244"/>
                <a:gd name="T33" fmla="*/ 80 h 441"/>
                <a:gd name="T34" fmla="*/ 244 w 244"/>
                <a:gd name="T35" fmla="*/ 125 h 441"/>
                <a:gd name="T36" fmla="*/ 237 w 244"/>
                <a:gd name="T37" fmla="*/ 172 h 441"/>
                <a:gd name="T38" fmla="*/ 216 w 244"/>
                <a:gd name="T39" fmla="*/ 213 h 441"/>
                <a:gd name="T40" fmla="*/ 182 w 244"/>
                <a:gd name="T41" fmla="*/ 241 h 441"/>
                <a:gd name="T42" fmla="*/ 136 w 244"/>
                <a:gd name="T43" fmla="*/ 252 h 441"/>
                <a:gd name="T44" fmla="*/ 38 w 244"/>
                <a:gd name="T45" fmla="*/ 252 h 441"/>
                <a:gd name="T46" fmla="*/ 38 w 244"/>
                <a:gd name="T47" fmla="*/ 441 h 441"/>
                <a:gd name="T48" fmla="*/ 0 w 244"/>
                <a:gd name="T49" fmla="*/ 441 h 441"/>
                <a:gd name="T50" fmla="*/ 0 w 244"/>
                <a:gd name="T51"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441">
                  <a:moveTo>
                    <a:pt x="38" y="210"/>
                  </a:moveTo>
                  <a:cubicBezTo>
                    <a:pt x="136" y="210"/>
                    <a:pt x="136" y="210"/>
                    <a:pt x="136" y="210"/>
                  </a:cubicBezTo>
                  <a:cubicBezTo>
                    <a:pt x="145" y="210"/>
                    <a:pt x="154" y="208"/>
                    <a:pt x="162" y="204"/>
                  </a:cubicBezTo>
                  <a:cubicBezTo>
                    <a:pt x="171" y="199"/>
                    <a:pt x="178" y="193"/>
                    <a:pt x="185" y="185"/>
                  </a:cubicBezTo>
                  <a:cubicBezTo>
                    <a:pt x="191" y="178"/>
                    <a:pt x="196" y="169"/>
                    <a:pt x="200" y="158"/>
                  </a:cubicBezTo>
                  <a:cubicBezTo>
                    <a:pt x="204" y="148"/>
                    <a:pt x="205" y="137"/>
                    <a:pt x="205" y="125"/>
                  </a:cubicBezTo>
                  <a:cubicBezTo>
                    <a:pt x="205" y="113"/>
                    <a:pt x="204" y="102"/>
                    <a:pt x="200" y="92"/>
                  </a:cubicBezTo>
                  <a:cubicBezTo>
                    <a:pt x="196" y="82"/>
                    <a:pt x="192" y="73"/>
                    <a:pt x="185" y="66"/>
                  </a:cubicBezTo>
                  <a:cubicBezTo>
                    <a:pt x="179" y="59"/>
                    <a:pt x="172" y="53"/>
                    <a:pt x="163" y="49"/>
                  </a:cubicBezTo>
                  <a:cubicBezTo>
                    <a:pt x="155" y="45"/>
                    <a:pt x="146" y="43"/>
                    <a:pt x="136" y="43"/>
                  </a:cubicBezTo>
                  <a:cubicBezTo>
                    <a:pt x="38" y="43"/>
                    <a:pt x="38" y="43"/>
                    <a:pt x="38" y="43"/>
                  </a:cubicBezTo>
                  <a:lnTo>
                    <a:pt x="38" y="210"/>
                  </a:lnTo>
                  <a:close/>
                  <a:moveTo>
                    <a:pt x="0" y="0"/>
                  </a:moveTo>
                  <a:cubicBezTo>
                    <a:pt x="136" y="0"/>
                    <a:pt x="136" y="0"/>
                    <a:pt x="136" y="0"/>
                  </a:cubicBezTo>
                  <a:cubicBezTo>
                    <a:pt x="153" y="0"/>
                    <a:pt x="168" y="3"/>
                    <a:pt x="182" y="11"/>
                  </a:cubicBezTo>
                  <a:cubicBezTo>
                    <a:pt x="195" y="19"/>
                    <a:pt x="207" y="28"/>
                    <a:pt x="216" y="40"/>
                  </a:cubicBezTo>
                  <a:cubicBezTo>
                    <a:pt x="225" y="52"/>
                    <a:pt x="232" y="66"/>
                    <a:pt x="237" y="80"/>
                  </a:cubicBezTo>
                  <a:cubicBezTo>
                    <a:pt x="242" y="95"/>
                    <a:pt x="244" y="110"/>
                    <a:pt x="244" y="125"/>
                  </a:cubicBezTo>
                  <a:cubicBezTo>
                    <a:pt x="244" y="142"/>
                    <a:pt x="242" y="157"/>
                    <a:pt x="237" y="172"/>
                  </a:cubicBezTo>
                  <a:cubicBezTo>
                    <a:pt x="232" y="188"/>
                    <a:pt x="225" y="201"/>
                    <a:pt x="216" y="213"/>
                  </a:cubicBezTo>
                  <a:cubicBezTo>
                    <a:pt x="207" y="225"/>
                    <a:pt x="195" y="234"/>
                    <a:pt x="182" y="241"/>
                  </a:cubicBezTo>
                  <a:cubicBezTo>
                    <a:pt x="168" y="248"/>
                    <a:pt x="153" y="252"/>
                    <a:pt x="136" y="252"/>
                  </a:cubicBezTo>
                  <a:cubicBezTo>
                    <a:pt x="38" y="252"/>
                    <a:pt x="38" y="252"/>
                    <a:pt x="38" y="252"/>
                  </a:cubicBezTo>
                  <a:cubicBezTo>
                    <a:pt x="38" y="441"/>
                    <a:pt x="38" y="441"/>
                    <a:pt x="38" y="441"/>
                  </a:cubicBezTo>
                  <a:cubicBezTo>
                    <a:pt x="0" y="441"/>
                    <a:pt x="0" y="441"/>
                    <a:pt x="0" y="441"/>
                  </a:cubicBez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40" name="Oval 8">
              <a:extLst>
                <a:ext uri="{FF2B5EF4-FFF2-40B4-BE49-F238E27FC236}">
                  <a16:creationId xmlns:a16="http://schemas.microsoft.com/office/drawing/2014/main" id="{CC063DF1-D8C4-480D-A103-39A9B04F0E9A}"/>
                </a:ext>
              </a:extLst>
            </p:cNvPr>
            <p:cNvSpPr>
              <a:spLocks noChangeArrowheads="1"/>
            </p:cNvSpPr>
            <p:nvPr userDrawn="1"/>
          </p:nvSpPr>
          <p:spPr bwMode="auto">
            <a:xfrm>
              <a:off x="10554156" y="402780"/>
              <a:ext cx="56140" cy="5662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91" name="Rechthoek 90"/>
          <p:cNvSpPr/>
          <p:nvPr userDrawn="1"/>
        </p:nvSpPr>
        <p:spPr>
          <a:xfrm>
            <a:off x="-10854" y="-331612"/>
            <a:ext cx="252000" cy="252000"/>
          </a:xfrm>
          <a:prstGeom prst="rect">
            <a:avLst/>
          </a:prstGeom>
          <a:solidFill>
            <a:srgbClr val="00997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a:solidFill>
                <a:schemeClr val="bg1"/>
              </a:solidFill>
            </a:endParaRPr>
          </a:p>
        </p:txBody>
      </p:sp>
      <p:sp>
        <p:nvSpPr>
          <p:cNvPr id="92" name="Rechthoek 91"/>
          <p:cNvSpPr/>
          <p:nvPr userDrawn="1"/>
        </p:nvSpPr>
        <p:spPr>
          <a:xfrm>
            <a:off x="368189" y="-331612"/>
            <a:ext cx="252000" cy="252000"/>
          </a:xfrm>
          <a:prstGeom prst="rect">
            <a:avLst/>
          </a:prstGeom>
          <a:solidFill>
            <a:srgbClr val="0A5D7A"/>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a:solidFill>
                <a:schemeClr val="bg1"/>
              </a:solidFill>
            </a:endParaRPr>
          </a:p>
        </p:txBody>
      </p:sp>
      <p:sp>
        <p:nvSpPr>
          <p:cNvPr id="93" name="Rechthoek 92"/>
          <p:cNvSpPr/>
          <p:nvPr userDrawn="1"/>
        </p:nvSpPr>
        <p:spPr>
          <a:xfrm>
            <a:off x="747232" y="-331612"/>
            <a:ext cx="252000" cy="252000"/>
          </a:xfrm>
          <a:prstGeom prst="rect">
            <a:avLst/>
          </a:prstGeom>
          <a:solidFill>
            <a:srgbClr val="497C9B"/>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a:solidFill>
                <a:schemeClr val="bg1"/>
              </a:solidFill>
            </a:endParaRPr>
          </a:p>
        </p:txBody>
      </p:sp>
      <p:sp>
        <p:nvSpPr>
          <p:cNvPr id="94" name="Rechthoek 93"/>
          <p:cNvSpPr/>
          <p:nvPr userDrawn="1"/>
        </p:nvSpPr>
        <p:spPr>
          <a:xfrm>
            <a:off x="1126275" y="-331612"/>
            <a:ext cx="252000" cy="252000"/>
          </a:xfrm>
          <a:prstGeom prst="rect">
            <a:avLst/>
          </a:prstGeom>
          <a:solidFill>
            <a:srgbClr val="5497BE"/>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a:solidFill>
                <a:schemeClr val="bg1"/>
              </a:solidFill>
            </a:endParaRPr>
          </a:p>
        </p:txBody>
      </p:sp>
      <p:sp>
        <p:nvSpPr>
          <p:cNvPr id="95" name="Rechthoek 94"/>
          <p:cNvSpPr/>
          <p:nvPr userDrawn="1"/>
        </p:nvSpPr>
        <p:spPr>
          <a:xfrm>
            <a:off x="1505318" y="-331612"/>
            <a:ext cx="252000" cy="252000"/>
          </a:xfrm>
          <a:prstGeom prst="rect">
            <a:avLst/>
          </a:prstGeom>
          <a:solidFill>
            <a:srgbClr val="8DBDCB"/>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a:solidFill>
                <a:schemeClr val="bg1"/>
              </a:solidFill>
            </a:endParaRPr>
          </a:p>
        </p:txBody>
      </p:sp>
      <p:sp>
        <p:nvSpPr>
          <p:cNvPr id="96" name="Rechthoek 95"/>
          <p:cNvSpPr/>
          <p:nvPr userDrawn="1"/>
        </p:nvSpPr>
        <p:spPr>
          <a:xfrm>
            <a:off x="8868352" y="-331612"/>
            <a:ext cx="252000" cy="252000"/>
          </a:xfrm>
          <a:prstGeom prst="rect">
            <a:avLst/>
          </a:prstGeom>
          <a:solidFill>
            <a:srgbClr val="802B6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a:solidFill>
                <a:schemeClr val="bg1"/>
              </a:solidFill>
            </a:endParaRPr>
          </a:p>
        </p:txBody>
      </p:sp>
      <p:sp>
        <p:nvSpPr>
          <p:cNvPr id="97" name="Rechthoek 96"/>
          <p:cNvSpPr/>
          <p:nvPr userDrawn="1"/>
        </p:nvSpPr>
        <p:spPr>
          <a:xfrm>
            <a:off x="9252308" y="-331612"/>
            <a:ext cx="252000" cy="252000"/>
          </a:xfrm>
          <a:prstGeom prst="rect">
            <a:avLst/>
          </a:prstGeom>
          <a:solidFill>
            <a:srgbClr val="63577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a:solidFill>
                <a:schemeClr val="bg1"/>
              </a:solidFill>
            </a:endParaRPr>
          </a:p>
        </p:txBody>
      </p:sp>
      <p:sp>
        <p:nvSpPr>
          <p:cNvPr id="98" name="Rechthoek 97"/>
          <p:cNvSpPr/>
          <p:nvPr userDrawn="1"/>
        </p:nvSpPr>
        <p:spPr>
          <a:xfrm>
            <a:off x="9636264" y="-331612"/>
            <a:ext cx="252000" cy="252000"/>
          </a:xfrm>
          <a:prstGeom prst="rect">
            <a:avLst/>
          </a:prstGeom>
          <a:solidFill>
            <a:srgbClr val="BBBBDB"/>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a:solidFill>
                <a:schemeClr val="bg1"/>
              </a:solidFill>
            </a:endParaRPr>
          </a:p>
        </p:txBody>
      </p:sp>
      <p:sp>
        <p:nvSpPr>
          <p:cNvPr id="99" name="Rechthoek 98"/>
          <p:cNvSpPr/>
          <p:nvPr userDrawn="1"/>
        </p:nvSpPr>
        <p:spPr>
          <a:xfrm>
            <a:off x="10020220" y="-331612"/>
            <a:ext cx="252000" cy="252000"/>
          </a:xfrm>
          <a:prstGeom prst="rect">
            <a:avLst/>
          </a:prstGeom>
          <a:solidFill>
            <a:srgbClr val="921A1A"/>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a:solidFill>
                <a:schemeClr val="bg1"/>
              </a:solidFill>
            </a:endParaRPr>
          </a:p>
        </p:txBody>
      </p:sp>
      <p:sp>
        <p:nvSpPr>
          <p:cNvPr id="100" name="Rechthoek 99"/>
          <p:cNvSpPr/>
          <p:nvPr userDrawn="1"/>
        </p:nvSpPr>
        <p:spPr>
          <a:xfrm>
            <a:off x="1884361" y="-331612"/>
            <a:ext cx="252000" cy="252000"/>
          </a:xfrm>
          <a:prstGeom prst="rect">
            <a:avLst/>
          </a:pr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a:solidFill>
                <a:schemeClr val="bg1"/>
              </a:solidFill>
            </a:endParaRPr>
          </a:p>
        </p:txBody>
      </p:sp>
      <p:sp>
        <p:nvSpPr>
          <p:cNvPr id="101" name="Rechthoek 100"/>
          <p:cNvSpPr/>
          <p:nvPr userDrawn="1"/>
        </p:nvSpPr>
        <p:spPr>
          <a:xfrm>
            <a:off x="10404176" y="-331612"/>
            <a:ext cx="252000" cy="252000"/>
          </a:xfrm>
          <a:prstGeom prst="rect">
            <a:avLst/>
          </a:prstGeom>
          <a:solidFill>
            <a:srgbClr val="EF7D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a:solidFill>
                <a:schemeClr val="bg1"/>
              </a:solidFill>
            </a:endParaRPr>
          </a:p>
        </p:txBody>
      </p:sp>
      <p:sp>
        <p:nvSpPr>
          <p:cNvPr id="102" name="Rechthoek 101"/>
          <p:cNvSpPr/>
          <p:nvPr userDrawn="1"/>
        </p:nvSpPr>
        <p:spPr>
          <a:xfrm>
            <a:off x="10788132" y="-331612"/>
            <a:ext cx="252000" cy="252000"/>
          </a:xfrm>
          <a:prstGeom prst="rect">
            <a:avLst/>
          </a:prstGeom>
          <a:solidFill>
            <a:srgbClr val="CAA81F"/>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a:solidFill>
                <a:schemeClr val="bg1"/>
              </a:solidFill>
            </a:endParaRPr>
          </a:p>
        </p:txBody>
      </p:sp>
      <p:sp>
        <p:nvSpPr>
          <p:cNvPr id="103" name="Rechthoek 102"/>
          <p:cNvSpPr/>
          <p:nvPr userDrawn="1"/>
        </p:nvSpPr>
        <p:spPr>
          <a:xfrm>
            <a:off x="2263404" y="-331612"/>
            <a:ext cx="252000" cy="252000"/>
          </a:xfrm>
          <a:prstGeom prst="rect">
            <a:avLst/>
          </a:prstGeom>
          <a:solidFill>
            <a:srgbClr val="FFD00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a:solidFill>
                <a:schemeClr val="bg1"/>
              </a:solidFill>
            </a:endParaRPr>
          </a:p>
        </p:txBody>
      </p:sp>
      <p:sp>
        <p:nvSpPr>
          <p:cNvPr id="104" name="Rechthoek 103"/>
          <p:cNvSpPr/>
          <p:nvPr userDrawn="1"/>
        </p:nvSpPr>
        <p:spPr>
          <a:xfrm>
            <a:off x="11172088" y="-331612"/>
            <a:ext cx="252000" cy="252000"/>
          </a:xfrm>
          <a:prstGeom prst="rect">
            <a:avLst/>
          </a:prstGeom>
          <a:solidFill>
            <a:srgbClr val="EB5A5D"/>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a:solidFill>
                <a:schemeClr val="bg1"/>
              </a:solidFill>
            </a:endParaRPr>
          </a:p>
        </p:txBody>
      </p:sp>
      <p:sp>
        <p:nvSpPr>
          <p:cNvPr id="105" name="Rechthoek 104"/>
          <p:cNvSpPr/>
          <p:nvPr userDrawn="1"/>
        </p:nvSpPr>
        <p:spPr>
          <a:xfrm>
            <a:off x="11556044" y="-331612"/>
            <a:ext cx="252000" cy="252000"/>
          </a:xfrm>
          <a:prstGeom prst="rect">
            <a:avLst/>
          </a:prstGeom>
          <a:solidFill>
            <a:srgbClr val="BB235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a:solidFill>
                <a:schemeClr val="bg1"/>
              </a:solidFill>
            </a:endParaRPr>
          </a:p>
        </p:txBody>
      </p:sp>
      <p:sp>
        <p:nvSpPr>
          <p:cNvPr id="106" name="Rechthoek 105"/>
          <p:cNvSpPr/>
          <p:nvPr userDrawn="1"/>
        </p:nvSpPr>
        <p:spPr>
          <a:xfrm>
            <a:off x="2642447" y="-331612"/>
            <a:ext cx="252000" cy="252000"/>
          </a:xfrm>
          <a:prstGeom prst="rect">
            <a:avLst/>
          </a:prstGeom>
          <a:solidFill>
            <a:srgbClr val="4A4A49"/>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a:solidFill>
                <a:schemeClr val="bg1"/>
              </a:solidFill>
            </a:endParaRPr>
          </a:p>
        </p:txBody>
      </p:sp>
      <p:sp>
        <p:nvSpPr>
          <p:cNvPr id="107" name="Rechthoek 106"/>
          <p:cNvSpPr/>
          <p:nvPr userDrawn="1"/>
        </p:nvSpPr>
        <p:spPr>
          <a:xfrm>
            <a:off x="11940000" y="-331612"/>
            <a:ext cx="252000" cy="252000"/>
          </a:xfrm>
          <a:prstGeom prst="rect">
            <a:avLst/>
          </a:prstGeom>
          <a:solidFill>
            <a:srgbClr val="757F7F"/>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a:solidFill>
                <a:schemeClr val="bg1"/>
              </a:solidFill>
            </a:endParaRPr>
          </a:p>
        </p:txBody>
      </p:sp>
      <p:sp>
        <p:nvSpPr>
          <p:cNvPr id="108" name="Rechthoek 107"/>
          <p:cNvSpPr/>
          <p:nvPr userDrawn="1"/>
        </p:nvSpPr>
        <p:spPr>
          <a:xfrm>
            <a:off x="3021490" y="-331612"/>
            <a:ext cx="252000" cy="252000"/>
          </a:xfrm>
          <a:prstGeom prst="rect">
            <a:avLst/>
          </a:prstGeom>
          <a:solidFill>
            <a:srgbClr val="B9C6CF"/>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a:solidFill>
                <a:schemeClr val="bg1"/>
              </a:solidFill>
            </a:endParaRPr>
          </a:p>
        </p:txBody>
      </p:sp>
    </p:spTree>
    <p:extLst>
      <p:ext uri="{BB962C8B-B14F-4D97-AF65-F5344CB8AC3E}">
        <p14:creationId xmlns:p14="http://schemas.microsoft.com/office/powerpoint/2010/main" val="1653363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716" r:id="rId4"/>
    <p:sldLayoutId id="2147483734" r:id="rId5"/>
    <p:sldLayoutId id="2147483730" r:id="rId6"/>
    <p:sldLayoutId id="2147483729" r:id="rId7"/>
    <p:sldLayoutId id="2147483733" r:id="rId8"/>
    <p:sldLayoutId id="2147483731" r:id="rId9"/>
    <p:sldLayoutId id="2147483732" r:id="rId10"/>
    <p:sldLayoutId id="2147483696" r:id="rId11"/>
    <p:sldLayoutId id="2147483697" r:id="rId12"/>
    <p:sldLayoutId id="2147483735" r:id="rId13"/>
    <p:sldLayoutId id="2147483736" r:id="rId14"/>
    <p:sldLayoutId id="2147483737" r:id="rId15"/>
  </p:sldLayoutIdLst>
  <p:hf hdr="0" ftr="0" dt="0"/>
  <p:txStyles>
    <p:titleStyle>
      <a:lvl1pPr algn="l" defTabSz="914400" rtl="0" eaLnBrk="1" latinLnBrk="0" hangingPunct="1">
        <a:lnSpc>
          <a:spcPct val="80000"/>
        </a:lnSpc>
        <a:spcBef>
          <a:spcPct val="0"/>
        </a:spcBef>
        <a:buNone/>
        <a:defRPr sz="1400" b="1" kern="1200">
          <a:solidFill>
            <a:srgbClr val="4A4A49"/>
          </a:solidFill>
          <a:latin typeface="+mj-lt"/>
          <a:ea typeface="+mj-ea"/>
          <a:cs typeface="+mj-cs"/>
        </a:defRPr>
      </a:lvl1pPr>
    </p:titleStyle>
    <p:bodyStyle>
      <a:lvl1pPr marL="0" indent="0" algn="l" defTabSz="914400" rtl="0" eaLnBrk="1" latinLnBrk="0" hangingPunct="1">
        <a:lnSpc>
          <a:spcPts val="1500"/>
        </a:lnSpc>
        <a:spcBef>
          <a:spcPts val="400"/>
        </a:spcBef>
        <a:spcAft>
          <a:spcPts val="400"/>
        </a:spcAft>
        <a:buClr>
          <a:srgbClr val="497C9B"/>
        </a:buClr>
        <a:buFont typeface="Arial" panose="020B0604020202020204" pitchFamily="34" charset="0"/>
        <a:buNone/>
        <a:defRPr sz="1200" kern="1200">
          <a:solidFill>
            <a:schemeClr val="tx2"/>
          </a:solidFill>
          <a:latin typeface="+mn-lt"/>
          <a:ea typeface="+mn-ea"/>
          <a:cs typeface="+mn-cs"/>
        </a:defRPr>
      </a:lvl1pPr>
      <a:lvl2pPr marL="360363" indent="-179388" algn="l" defTabSz="914400" rtl="0" eaLnBrk="1" latinLnBrk="0" hangingPunct="1">
        <a:lnSpc>
          <a:spcPts val="1500"/>
        </a:lnSpc>
        <a:spcBef>
          <a:spcPts val="400"/>
        </a:spcBef>
        <a:spcAft>
          <a:spcPts val="400"/>
        </a:spcAft>
        <a:buClr>
          <a:srgbClr val="4A4A49"/>
        </a:buClr>
        <a:buSzPct val="100000"/>
        <a:buFont typeface="Arial" panose="020B0604020202020204" pitchFamily="34" charset="0"/>
        <a:buChar char="•"/>
        <a:defRPr sz="1200" kern="1200">
          <a:solidFill>
            <a:schemeClr val="tx2"/>
          </a:solidFill>
          <a:latin typeface="+mn-lt"/>
          <a:ea typeface="+mn-ea"/>
          <a:cs typeface="+mn-cs"/>
        </a:defRPr>
      </a:lvl2pPr>
      <a:lvl3pPr marL="541338" indent="-180975" algn="l" defTabSz="914400" rtl="0" eaLnBrk="1" latinLnBrk="0" hangingPunct="1">
        <a:lnSpc>
          <a:spcPts val="1500"/>
        </a:lnSpc>
        <a:spcBef>
          <a:spcPts val="400"/>
        </a:spcBef>
        <a:spcAft>
          <a:spcPts val="400"/>
        </a:spcAft>
        <a:buClr>
          <a:schemeClr val="tx2"/>
        </a:buClr>
        <a:buFont typeface="Calibri" panose="020F0502020204030204" pitchFamily="34" charset="0"/>
        <a:buChar char="-"/>
        <a:defRPr sz="1200" kern="1200">
          <a:solidFill>
            <a:schemeClr val="tx2"/>
          </a:solidFill>
          <a:latin typeface="+mn-lt"/>
          <a:ea typeface="+mn-ea"/>
          <a:cs typeface="+mn-cs"/>
        </a:defRPr>
      </a:lvl3pPr>
      <a:lvl4pPr marL="0" indent="0" algn="l" defTabSz="914400" rtl="0" eaLnBrk="1" latinLnBrk="0" hangingPunct="1">
        <a:lnSpc>
          <a:spcPts val="1500"/>
        </a:lnSpc>
        <a:spcBef>
          <a:spcPts val="400"/>
        </a:spcBef>
        <a:spcAft>
          <a:spcPts val="400"/>
        </a:spcAft>
        <a:buFont typeface="Arial" panose="020B0604020202020204" pitchFamily="34" charset="0"/>
        <a:buNone/>
        <a:defRPr sz="1200" b="0" kern="1200">
          <a:solidFill>
            <a:schemeClr val="tx2"/>
          </a:solidFill>
          <a:latin typeface="+mn-lt"/>
          <a:ea typeface="+mn-ea"/>
          <a:cs typeface="+mn-cs"/>
        </a:defRPr>
      </a:lvl4pPr>
      <a:lvl5pPr marL="0" indent="0" algn="l" defTabSz="914400" rtl="0" eaLnBrk="1" latinLnBrk="0" hangingPunct="1">
        <a:lnSpc>
          <a:spcPts val="1500"/>
        </a:lnSpc>
        <a:spcBef>
          <a:spcPts val="400"/>
        </a:spcBef>
        <a:spcAft>
          <a:spcPts val="400"/>
        </a:spcAft>
        <a:buFont typeface="+mj-lt"/>
        <a:buNone/>
        <a:defRPr sz="1200" b="1" kern="1200">
          <a:solidFill>
            <a:srgbClr val="4A4A49"/>
          </a:solidFill>
          <a:latin typeface="+mj-lt"/>
          <a:ea typeface="+mn-ea"/>
          <a:cs typeface="+mn-cs"/>
        </a:defRPr>
      </a:lvl5pPr>
      <a:lvl6pPr marL="0" indent="0" algn="l" defTabSz="914400" rtl="0" eaLnBrk="1" latinLnBrk="0" hangingPunct="1">
        <a:lnSpc>
          <a:spcPts val="1500"/>
        </a:lnSpc>
        <a:spcBef>
          <a:spcPts val="400"/>
        </a:spcBef>
        <a:spcAft>
          <a:spcPts val="400"/>
        </a:spcAft>
        <a:buClr>
          <a:schemeClr val="accent2"/>
        </a:buClr>
        <a:buFont typeface="Arial" panose="020B0604020202020204" pitchFamily="34" charset="0"/>
        <a:buNone/>
        <a:defRPr sz="1200" kern="1200">
          <a:solidFill>
            <a:srgbClr val="4A4A49"/>
          </a:solidFill>
          <a:latin typeface="+mj-lt"/>
          <a:ea typeface="+mn-ea"/>
          <a:cs typeface="+mn-cs"/>
        </a:defRPr>
      </a:lvl6pPr>
      <a:lvl7pPr marL="180975" indent="-180975" algn="l" defTabSz="914400" rtl="0" eaLnBrk="1" latinLnBrk="0" hangingPunct="1">
        <a:lnSpc>
          <a:spcPts val="1500"/>
        </a:lnSpc>
        <a:spcBef>
          <a:spcPts val="400"/>
        </a:spcBef>
        <a:spcAft>
          <a:spcPts val="400"/>
        </a:spcAft>
        <a:buClr>
          <a:srgbClr val="4A4A49"/>
        </a:buClr>
        <a:buFont typeface="Arial" panose="020B0604020202020204" pitchFamily="34" charset="0"/>
        <a:buChar char="•"/>
        <a:defRPr sz="1200" kern="1200">
          <a:solidFill>
            <a:schemeClr val="tx2"/>
          </a:solidFill>
          <a:latin typeface="+mn-lt"/>
          <a:ea typeface="+mn-ea"/>
          <a:cs typeface="+mn-cs"/>
        </a:defRPr>
      </a:lvl7pPr>
      <a:lvl8pPr marL="360363" indent="-179388" algn="l" defTabSz="914400" rtl="0" eaLnBrk="1" latinLnBrk="0" hangingPunct="1">
        <a:lnSpc>
          <a:spcPts val="1500"/>
        </a:lnSpc>
        <a:spcBef>
          <a:spcPts val="400"/>
        </a:spcBef>
        <a:spcAft>
          <a:spcPts val="400"/>
        </a:spcAft>
        <a:buClr>
          <a:srgbClr val="4A4A49"/>
        </a:buClr>
        <a:buFont typeface="Arial" panose="020B0604020202020204" pitchFamily="34" charset="0"/>
        <a:buChar char="•"/>
        <a:tabLst/>
        <a:defRPr sz="1200" kern="1200">
          <a:solidFill>
            <a:schemeClr val="tx2"/>
          </a:solidFill>
          <a:latin typeface="+mn-lt"/>
          <a:ea typeface="+mn-ea"/>
          <a:cs typeface="+mn-cs"/>
        </a:defRPr>
      </a:lvl8pPr>
      <a:lvl9pPr marL="541338" indent="-180975" algn="l" defTabSz="914400" rtl="0" eaLnBrk="1" latinLnBrk="0" hangingPunct="1">
        <a:lnSpc>
          <a:spcPts val="1500"/>
        </a:lnSpc>
        <a:spcBef>
          <a:spcPts val="400"/>
        </a:spcBef>
        <a:spcAft>
          <a:spcPts val="400"/>
        </a:spcAft>
        <a:buClr>
          <a:schemeClr val="tx2"/>
        </a:buClr>
        <a:buFont typeface="Calibri" panose="020F0502020204030204" pitchFamily="34" charset="0"/>
        <a:buChar char="-"/>
        <a:defRPr sz="1200" kern="1200">
          <a:solidFill>
            <a:schemeClr val="tx2"/>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Layout" Target="../slideLayouts/slideLayout5.xml"/><Relationship Id="rId1" Type="http://schemas.openxmlformats.org/officeDocument/2006/relationships/tags" Target="../tags/tag3.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7.jfif"/><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5.xml"/><Relationship Id="rId5" Type="http://schemas.openxmlformats.org/officeDocument/2006/relationships/chart" Target="../charts/chart21.xml"/><Relationship Id="rId4" Type="http://schemas.openxmlformats.org/officeDocument/2006/relationships/chart" Target="../charts/char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chart" Target="../charts/chart28.xml"/><Relationship Id="rId3" Type="http://schemas.openxmlformats.org/officeDocument/2006/relationships/chart" Target="../charts/chart23.xml"/><Relationship Id="rId7" Type="http://schemas.openxmlformats.org/officeDocument/2006/relationships/chart" Target="../charts/chart27.xml"/><Relationship Id="rId12" Type="http://schemas.openxmlformats.org/officeDocument/2006/relationships/chart" Target="../charts/chart32.xml"/><Relationship Id="rId2" Type="http://schemas.openxmlformats.org/officeDocument/2006/relationships/chart" Target="../charts/chart22.xml"/><Relationship Id="rId1" Type="http://schemas.openxmlformats.org/officeDocument/2006/relationships/slideLayout" Target="../slideLayouts/slideLayout5.xml"/><Relationship Id="rId6" Type="http://schemas.openxmlformats.org/officeDocument/2006/relationships/chart" Target="../charts/chart26.xml"/><Relationship Id="rId11" Type="http://schemas.openxmlformats.org/officeDocument/2006/relationships/chart" Target="../charts/chart31.xml"/><Relationship Id="rId5" Type="http://schemas.openxmlformats.org/officeDocument/2006/relationships/chart" Target="../charts/chart25.xml"/><Relationship Id="rId10" Type="http://schemas.openxmlformats.org/officeDocument/2006/relationships/chart" Target="../charts/chart30.xml"/><Relationship Id="rId4" Type="http://schemas.openxmlformats.org/officeDocument/2006/relationships/chart" Target="../charts/chart24.xml"/><Relationship Id="rId9"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svg"/><Relationship Id="rId12" Type="http://schemas.openxmlformats.org/officeDocument/2006/relationships/chart" Target="../charts/chart37.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chart" Target="../charts/chart36.xml"/><Relationship Id="rId10" Type="http://schemas.openxmlformats.org/officeDocument/2006/relationships/image" Target="../media/image21.png"/><Relationship Id="rId4" Type="http://schemas.openxmlformats.org/officeDocument/2006/relationships/chart" Target="../charts/chart35.xml"/><Relationship Id="rId9" Type="http://schemas.openxmlformats.org/officeDocument/2006/relationships/image" Target="../media/image20.sv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chart" Target="../charts/chart40.xml"/><Relationship Id="rId5" Type="http://schemas.openxmlformats.org/officeDocument/2006/relationships/chart" Target="../charts/chart39.xml"/><Relationship Id="rId4" Type="http://schemas.openxmlformats.org/officeDocument/2006/relationships/chart" Target="../charts/chart38.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3" Type="http://schemas.openxmlformats.org/officeDocument/2006/relationships/image" Target="../media/image36.png"/><Relationship Id="rId18" Type="http://schemas.openxmlformats.org/officeDocument/2006/relationships/image" Target="../media/image41.jpeg"/><Relationship Id="rId26" Type="http://schemas.openxmlformats.org/officeDocument/2006/relationships/image" Target="../media/image49.png"/><Relationship Id="rId39" Type="http://schemas.openxmlformats.org/officeDocument/2006/relationships/image" Target="../media/image62.png"/><Relationship Id="rId21" Type="http://schemas.openxmlformats.org/officeDocument/2006/relationships/image" Target="../media/image44.png"/><Relationship Id="rId34" Type="http://schemas.openxmlformats.org/officeDocument/2006/relationships/image" Target="../media/image57.png"/><Relationship Id="rId42" Type="http://schemas.openxmlformats.org/officeDocument/2006/relationships/image" Target="../media/image65.png"/><Relationship Id="rId47" Type="http://schemas.openxmlformats.org/officeDocument/2006/relationships/image" Target="../media/image70.png"/><Relationship Id="rId50" Type="http://schemas.openxmlformats.org/officeDocument/2006/relationships/image" Target="../media/image73.png"/><Relationship Id="rId55" Type="http://schemas.openxmlformats.org/officeDocument/2006/relationships/image" Target="../media/image78.jpe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5" Type="http://schemas.openxmlformats.org/officeDocument/2006/relationships/image" Target="../media/image48.png"/><Relationship Id="rId33" Type="http://schemas.openxmlformats.org/officeDocument/2006/relationships/image" Target="../media/image56.png"/><Relationship Id="rId38" Type="http://schemas.openxmlformats.org/officeDocument/2006/relationships/image" Target="../media/image61.png"/><Relationship Id="rId46" Type="http://schemas.openxmlformats.org/officeDocument/2006/relationships/image" Target="../media/image69.png"/><Relationship Id="rId2" Type="http://schemas.openxmlformats.org/officeDocument/2006/relationships/image" Target="../media/image25.png"/><Relationship Id="rId16" Type="http://schemas.openxmlformats.org/officeDocument/2006/relationships/image" Target="../media/image39.png"/><Relationship Id="rId20" Type="http://schemas.openxmlformats.org/officeDocument/2006/relationships/image" Target="../media/image43.png"/><Relationship Id="rId29" Type="http://schemas.openxmlformats.org/officeDocument/2006/relationships/image" Target="../media/image52.png"/><Relationship Id="rId41" Type="http://schemas.openxmlformats.org/officeDocument/2006/relationships/image" Target="../media/image64.png"/><Relationship Id="rId54" Type="http://schemas.openxmlformats.org/officeDocument/2006/relationships/image" Target="../media/image77.png"/><Relationship Id="rId1" Type="http://schemas.openxmlformats.org/officeDocument/2006/relationships/slideLayout" Target="../slideLayouts/slideLayout5.xml"/><Relationship Id="rId6" Type="http://schemas.openxmlformats.org/officeDocument/2006/relationships/image" Target="../media/image29.png"/><Relationship Id="rId11" Type="http://schemas.openxmlformats.org/officeDocument/2006/relationships/image" Target="../media/image34.png"/><Relationship Id="rId24" Type="http://schemas.openxmlformats.org/officeDocument/2006/relationships/image" Target="../media/image47.png"/><Relationship Id="rId32" Type="http://schemas.openxmlformats.org/officeDocument/2006/relationships/image" Target="../media/image55.png"/><Relationship Id="rId37" Type="http://schemas.openxmlformats.org/officeDocument/2006/relationships/image" Target="../media/image60.png"/><Relationship Id="rId40" Type="http://schemas.openxmlformats.org/officeDocument/2006/relationships/image" Target="../media/image63.png"/><Relationship Id="rId45" Type="http://schemas.openxmlformats.org/officeDocument/2006/relationships/image" Target="../media/image68.png"/><Relationship Id="rId53" Type="http://schemas.openxmlformats.org/officeDocument/2006/relationships/image" Target="../media/image76.png"/><Relationship Id="rId58" Type="http://schemas.openxmlformats.org/officeDocument/2006/relationships/image" Target="../media/image81.jpe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png"/><Relationship Id="rId28" Type="http://schemas.openxmlformats.org/officeDocument/2006/relationships/image" Target="../media/image51.png"/><Relationship Id="rId36" Type="http://schemas.openxmlformats.org/officeDocument/2006/relationships/image" Target="../media/image59.png"/><Relationship Id="rId49" Type="http://schemas.openxmlformats.org/officeDocument/2006/relationships/image" Target="../media/image72.png"/><Relationship Id="rId57" Type="http://schemas.openxmlformats.org/officeDocument/2006/relationships/image" Target="../media/image80.png"/><Relationship Id="rId10" Type="http://schemas.openxmlformats.org/officeDocument/2006/relationships/image" Target="../media/image33.jpeg"/><Relationship Id="rId19" Type="http://schemas.openxmlformats.org/officeDocument/2006/relationships/image" Target="../media/image42.png"/><Relationship Id="rId31" Type="http://schemas.openxmlformats.org/officeDocument/2006/relationships/image" Target="../media/image54.png"/><Relationship Id="rId44" Type="http://schemas.openxmlformats.org/officeDocument/2006/relationships/image" Target="../media/image67.png"/><Relationship Id="rId52" Type="http://schemas.openxmlformats.org/officeDocument/2006/relationships/image" Target="../media/image75.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5.png"/><Relationship Id="rId27" Type="http://schemas.openxmlformats.org/officeDocument/2006/relationships/image" Target="../media/image50.png"/><Relationship Id="rId30" Type="http://schemas.openxmlformats.org/officeDocument/2006/relationships/image" Target="../media/image53.png"/><Relationship Id="rId35" Type="http://schemas.openxmlformats.org/officeDocument/2006/relationships/image" Target="../media/image58.png"/><Relationship Id="rId43" Type="http://schemas.openxmlformats.org/officeDocument/2006/relationships/image" Target="../media/image66.png"/><Relationship Id="rId48" Type="http://schemas.openxmlformats.org/officeDocument/2006/relationships/image" Target="../media/image71.png"/><Relationship Id="rId56" Type="http://schemas.openxmlformats.org/officeDocument/2006/relationships/image" Target="../media/image79.png"/><Relationship Id="rId8" Type="http://schemas.openxmlformats.org/officeDocument/2006/relationships/image" Target="../media/image31.png"/><Relationship Id="rId51" Type="http://schemas.openxmlformats.org/officeDocument/2006/relationships/image" Target="../media/image74.png"/><Relationship Id="rId3" Type="http://schemas.openxmlformats.org/officeDocument/2006/relationships/image" Target="../media/image26.png"/></Relationships>
</file>

<file path=ppt/slides/_rels/slide33.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svg"/><Relationship Id="rId12" Type="http://schemas.openxmlformats.org/officeDocument/2006/relationships/image" Target="../media/image92.png"/><Relationship Id="rId2" Type="http://schemas.openxmlformats.org/officeDocument/2006/relationships/image" Target="../media/image82.jpeg"/><Relationship Id="rId1" Type="http://schemas.openxmlformats.org/officeDocument/2006/relationships/slideLayout" Target="../slideLayouts/slideLayout5.xml"/><Relationship Id="rId6" Type="http://schemas.openxmlformats.org/officeDocument/2006/relationships/image" Target="../media/image86.png"/><Relationship Id="rId11" Type="http://schemas.openxmlformats.org/officeDocument/2006/relationships/image" Target="../media/image91.svg"/><Relationship Id="rId5" Type="http://schemas.openxmlformats.org/officeDocument/2006/relationships/image" Target="../media/image85.sv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0">
            <a:extLst>
              <a:ext uri="{FF2B5EF4-FFF2-40B4-BE49-F238E27FC236}">
                <a16:creationId xmlns:a16="http://schemas.microsoft.com/office/drawing/2014/main" id="{5B23D301-133C-47CC-8CF2-CC542157F0DB}"/>
              </a:ext>
            </a:extLst>
          </p:cNvPr>
          <p:cNvPicPr>
            <a:picLocks noGrp="1" noChangeAspect="1"/>
          </p:cNvPicPr>
          <p:nvPr>
            <p:ph type="pic" sz="quarter" idx="14"/>
          </p:nvPr>
        </p:nvPicPr>
        <p:blipFill>
          <a:blip r:embed="rId2">
            <a:extLst>
              <a:ext uri="{BEBA8EAE-BF5A-486C-A8C5-ECC9F3942E4B}">
                <a14:imgProps xmlns:a14="http://schemas.microsoft.com/office/drawing/2010/main">
                  <a14:imgLayer r:embed="rId3">
                    <a14:imgEffect>
                      <a14:saturation sat="0"/>
                    </a14:imgEffect>
                    <a14:imgEffect>
                      <a14:brightnessContrast contrast="20000"/>
                    </a14:imgEffect>
                  </a14:imgLayer>
                </a14:imgProps>
              </a:ext>
            </a:extLst>
          </a:blip>
          <a:srcRect t="17855" b="17855"/>
          <a:stretch>
            <a:fillRect/>
          </a:stretch>
        </p:blipFill>
        <p:spPr>
          <a:xfrm>
            <a:off x="0" y="-4763"/>
            <a:ext cx="12192000" cy="5694363"/>
          </a:xfrm>
          <a:prstGeom prst="rect">
            <a:avLst/>
          </a:prstGeom>
        </p:spPr>
      </p:pic>
      <p:sp>
        <p:nvSpPr>
          <p:cNvPr id="8" name="Rectangle 13">
            <a:extLst>
              <a:ext uri="{FF2B5EF4-FFF2-40B4-BE49-F238E27FC236}">
                <a16:creationId xmlns:a16="http://schemas.microsoft.com/office/drawing/2014/main" id="{F30063F4-123F-4617-B77B-594E31A52F3B}"/>
              </a:ext>
            </a:extLst>
          </p:cNvPr>
          <p:cNvSpPr/>
          <p:nvPr/>
        </p:nvSpPr>
        <p:spPr>
          <a:xfrm>
            <a:off x="3312295" y="3029957"/>
            <a:ext cx="8879704" cy="1771650"/>
          </a:xfrm>
          <a:prstGeom prst="rect">
            <a:avLst/>
          </a:prstGeom>
          <a:solidFill>
            <a:srgbClr val="0A5D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a:ea typeface="+mn-ea"/>
                <a:cs typeface="Aharoni" pitchFamily="2"/>
              </a:rPr>
              <a:t>European Contractor Monitor H2-2021</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prstClr val="white"/>
                </a:solidFill>
                <a:effectLst/>
                <a:uLnTx/>
                <a:uFillTx/>
                <a:latin typeface="Arial" panose="020B0604020202020204"/>
                <a:ea typeface="+mn-ea"/>
                <a:cs typeface="Aharoni" pitchFamily="2"/>
              </a:rPr>
              <a:t>Media orientation</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600" dirty="0">
                <a:solidFill>
                  <a:prstClr val="white"/>
                </a:solidFill>
                <a:latin typeface="Arial" panose="020B0604020202020204"/>
                <a:cs typeface="Aharoni" pitchFamily="2"/>
              </a:rPr>
              <a:t>January 2022</a:t>
            </a:r>
            <a:endParaRPr kumimoji="0" lang="en-GB" sz="1600" i="0" u="none" strike="noStrike" kern="1200" cap="none" spc="0" normalizeH="0" baseline="0" noProof="0" dirty="0">
              <a:ln>
                <a:noFill/>
              </a:ln>
              <a:solidFill>
                <a:prstClr val="white"/>
              </a:solidFill>
              <a:effectLst/>
              <a:uLnTx/>
              <a:uFillTx/>
              <a:latin typeface="Arial" panose="020B0604020202020204"/>
              <a:ea typeface="+mn-ea"/>
              <a:cs typeface="Aharoni" pitchFamily="2"/>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panose="020B0604020202020204"/>
              <a:ea typeface="+mn-ea"/>
              <a:cs typeface="Aharoni" pitchFamily="2"/>
            </a:endParaRPr>
          </a:p>
        </p:txBody>
      </p:sp>
      <p:pic>
        <p:nvPicPr>
          <p:cNvPr id="15" name="Afbeelding 10">
            <a:extLst>
              <a:ext uri="{FF2B5EF4-FFF2-40B4-BE49-F238E27FC236}">
                <a16:creationId xmlns:a16="http://schemas.microsoft.com/office/drawing/2014/main" id="{BC166EF1-0F4B-4131-B6CC-B1CAAE3A1A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7986" y="6074267"/>
            <a:ext cx="2629367" cy="489640"/>
          </a:xfrm>
          <a:prstGeom prst="rect">
            <a:avLst/>
          </a:prstGeom>
        </p:spPr>
      </p:pic>
    </p:spTree>
    <p:extLst>
      <p:ext uri="{BB962C8B-B14F-4D97-AF65-F5344CB8AC3E}">
        <p14:creationId xmlns:p14="http://schemas.microsoft.com/office/powerpoint/2010/main" val="319003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Vertical Text Placeholder 14">
            <a:extLst>
              <a:ext uri="{FF2B5EF4-FFF2-40B4-BE49-F238E27FC236}">
                <a16:creationId xmlns:a16="http://schemas.microsoft.com/office/drawing/2014/main" id="{124A0C71-8287-4F18-B1CE-56575D75A098}"/>
              </a:ext>
            </a:extLst>
          </p:cNvPr>
          <p:cNvSpPr>
            <a:spLocks noGrp="1"/>
          </p:cNvSpPr>
          <p:nvPr>
            <p:ph type="body" orient="vert" idx="1"/>
          </p:nvPr>
        </p:nvSpPr>
        <p:spPr>
          <a:xfrm>
            <a:off x="444499" y="1131658"/>
            <a:ext cx="7271295" cy="5469622"/>
          </a:xfrm>
        </p:spPr>
        <p:txBody>
          <a:bodyPr anchor="t">
            <a:noAutofit/>
          </a:bodyPr>
          <a:lstStyle/>
          <a:p>
            <a:r>
              <a:rPr lang="en-GB" b="1" dirty="0">
                <a:solidFill>
                  <a:srgbClr val="0A5D7A"/>
                </a:solidFill>
              </a:rPr>
              <a:t>XXX and XXX are approached for information the most</a:t>
            </a:r>
          </a:p>
          <a:p>
            <a:r>
              <a:rPr lang="en-GB" dirty="0"/>
              <a:t>European contractors most often rely on XXX as the immediate information source. XXX are mostly used when searching for XXX. There is a shift in importance, however….</a:t>
            </a:r>
          </a:p>
          <a:p>
            <a:endParaRPr lang="en-GB" dirty="0"/>
          </a:p>
          <a:p>
            <a:r>
              <a:rPr lang="en-GB" b="1" dirty="0">
                <a:solidFill>
                  <a:srgbClr val="0A5D7A"/>
                </a:solidFill>
              </a:rPr>
              <a:t>COVID-19 impact on XXX</a:t>
            </a:r>
          </a:p>
          <a:p>
            <a:r>
              <a:rPr lang="en-GB" dirty="0"/>
              <a:t>As expected, the pandemic had an impact on the XXX over the past two years. Since 2019, XXX decreased with 20%. A small percentage of the European contractors have XXX, but expectations are that XXX will increase more than XXX in the coming three years. The most mentioned reasons for the increase are the XXX…</a:t>
            </a:r>
          </a:p>
          <a:p>
            <a:endParaRPr lang="en-GB" dirty="0"/>
          </a:p>
          <a:p>
            <a:r>
              <a:rPr lang="en-GB" b="1" dirty="0">
                <a:solidFill>
                  <a:srgbClr val="0A5D7A"/>
                </a:solidFill>
              </a:rPr>
              <a:t>XXX usage is increasing, XXX decreasing</a:t>
            </a:r>
          </a:p>
          <a:p>
            <a:r>
              <a:rPr lang="en-GB" dirty="0"/>
              <a:t>The usage of XXX has been increasing since 2019, also in terms of frequency. The share of European contractors that used XXX has increased from more than X% in 2019 to more than X% in 2021. These channels are used mostly to XXX. Expectations are that XXX will be used more in the upcoming three years, whereas usage of XXX will decrease. Interestingly, there are only small differences in the media usage of XXX…</a:t>
            </a:r>
          </a:p>
          <a:p>
            <a:endParaRPr lang="en-GB" dirty="0"/>
          </a:p>
          <a:p>
            <a:endParaRPr lang="en-GB" dirty="0"/>
          </a:p>
        </p:txBody>
      </p:sp>
      <p:sp>
        <p:nvSpPr>
          <p:cNvPr id="5" name="Tijdelijke aanduiding voor dianummer 4">
            <a:extLst>
              <a:ext uri="{FF2B5EF4-FFF2-40B4-BE49-F238E27FC236}">
                <a16:creationId xmlns:a16="http://schemas.microsoft.com/office/drawing/2014/main" id="{A2389403-A589-427A-BA5A-285F21D78FE7}"/>
              </a:ext>
            </a:extLst>
          </p:cNvPr>
          <p:cNvSpPr>
            <a:spLocks noGrp="1"/>
          </p:cNvSpPr>
          <p:nvPr>
            <p:ph type="sldNum" sz="quarter" idx="4"/>
          </p:nvPr>
        </p:nvSpPr>
        <p:spPr>
          <a:xfrm>
            <a:off x="11478827" y="6467445"/>
            <a:ext cx="221599" cy="133835"/>
          </a:xfrm>
        </p:spPr>
        <p:txBody>
          <a:bodyPr anchor="ctr">
            <a:normAutofit/>
          </a:bodyPr>
          <a:lstStyle/>
          <a:p>
            <a:pPr>
              <a:spcAft>
                <a:spcPts val="600"/>
              </a:spcAft>
            </a:pPr>
            <a:fld id="{7AD0FE45-509C-4BDF-9EDE-64426F8DF3D2}" type="slidenum">
              <a:rPr lang="nl-NL" smtClean="0"/>
              <a:pPr>
                <a:spcAft>
                  <a:spcPts val="600"/>
                </a:spcAft>
              </a:pPr>
              <a:t>10</a:t>
            </a:fld>
            <a:endParaRPr lang="nl-NL"/>
          </a:p>
        </p:txBody>
      </p:sp>
      <p:sp>
        <p:nvSpPr>
          <p:cNvPr id="16" name="Text Placeholder 15">
            <a:extLst>
              <a:ext uri="{FF2B5EF4-FFF2-40B4-BE49-F238E27FC236}">
                <a16:creationId xmlns:a16="http://schemas.microsoft.com/office/drawing/2014/main" id="{53357B4B-D4A7-4BDD-997A-52444757E74D}"/>
              </a:ext>
            </a:extLst>
          </p:cNvPr>
          <p:cNvSpPr>
            <a:spLocks noGrp="1"/>
          </p:cNvSpPr>
          <p:nvPr>
            <p:ph type="body" sz="quarter" idx="13"/>
          </p:nvPr>
        </p:nvSpPr>
        <p:spPr>
          <a:xfrm>
            <a:off x="444500" y="552450"/>
            <a:ext cx="7055896" cy="488950"/>
          </a:xfrm>
        </p:spPr>
        <p:txBody>
          <a:bodyPr anchor="t">
            <a:normAutofit/>
          </a:bodyPr>
          <a:lstStyle/>
          <a:p>
            <a:r>
              <a:rPr lang="en-GB" dirty="0"/>
              <a:t>Media Orientation</a:t>
            </a:r>
          </a:p>
        </p:txBody>
      </p:sp>
      <p:pic>
        <p:nvPicPr>
          <p:cNvPr id="10" name="Picture Placeholder 10">
            <a:extLst>
              <a:ext uri="{FF2B5EF4-FFF2-40B4-BE49-F238E27FC236}">
                <a16:creationId xmlns:a16="http://schemas.microsoft.com/office/drawing/2014/main" id="{6AB30E92-3EA1-4A1D-BD6C-EE26A121CFC9}"/>
              </a:ext>
            </a:extLst>
          </p:cNvPr>
          <p:cNvPicPr>
            <a:picLocks noGrp="1" noChangeAspect="1"/>
          </p:cNvPicPr>
          <p:nvPr>
            <p:ph type="pic" sz="quarter" idx="10"/>
          </p:nvPr>
        </p:nvPicPr>
        <p:blipFill>
          <a:blip r:embed="rId2">
            <a:extLst>
              <a:ext uri="{BEBA8EAE-BF5A-486C-A8C5-ECC9F3942E4B}">
                <a14:imgProps xmlns:a14="http://schemas.microsoft.com/office/drawing/2010/main">
                  <a14:imgLayer r:embed="rId3">
                    <a14:imgEffect>
                      <a14:saturation sat="0"/>
                    </a14:imgEffect>
                    <a14:imgEffect>
                      <a14:brightnessContrast contrast="20000"/>
                    </a14:imgEffect>
                  </a14:imgLayer>
                </a14:imgProps>
              </a:ext>
            </a:extLst>
          </a:blip>
          <a:srcRect l="27591" r="27591"/>
          <a:stretch>
            <a:fillRect/>
          </a:stretch>
        </p:blipFill>
        <p:spPr>
          <a:xfrm>
            <a:off x="7961313" y="0"/>
            <a:ext cx="4230687" cy="6858000"/>
          </a:xfrm>
          <a:prstGeom prst="rect">
            <a:avLst/>
          </a:prstGeom>
        </p:spPr>
      </p:pic>
    </p:spTree>
    <p:extLst>
      <p:ext uri="{BB962C8B-B14F-4D97-AF65-F5344CB8AC3E}">
        <p14:creationId xmlns:p14="http://schemas.microsoft.com/office/powerpoint/2010/main" val="4140000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39F9C1-5B75-4A15-B467-47D82C849105}"/>
              </a:ext>
            </a:extLst>
          </p:cNvPr>
          <p:cNvSpPr>
            <a:spLocks noGrp="1"/>
          </p:cNvSpPr>
          <p:nvPr>
            <p:ph type="sldNum" sz="quarter" idx="12"/>
          </p:nvPr>
        </p:nvSpPr>
        <p:spPr/>
        <p:txBody>
          <a:bodyPr/>
          <a:lstStyle/>
          <a:p>
            <a:fld id="{7AD0FE45-509C-4BDF-9EDE-64426F8DF3D2}" type="slidenum">
              <a:rPr lang="nl-NL" smtClean="0"/>
              <a:t>11</a:t>
            </a:fld>
            <a:endParaRPr lang="nl-NL"/>
          </a:p>
        </p:txBody>
      </p:sp>
      <p:sp>
        <p:nvSpPr>
          <p:cNvPr id="3" name="Text Placeholder 2">
            <a:extLst>
              <a:ext uri="{FF2B5EF4-FFF2-40B4-BE49-F238E27FC236}">
                <a16:creationId xmlns:a16="http://schemas.microsoft.com/office/drawing/2014/main" id="{17AA6F10-A701-4BC7-8824-A2B49DF7153D}"/>
              </a:ext>
            </a:extLst>
          </p:cNvPr>
          <p:cNvSpPr>
            <a:spLocks noGrp="1"/>
          </p:cNvSpPr>
          <p:nvPr>
            <p:ph type="body" sz="quarter" idx="13"/>
          </p:nvPr>
        </p:nvSpPr>
        <p:spPr>
          <a:xfrm>
            <a:off x="444500" y="744627"/>
            <a:ext cx="11381740" cy="488950"/>
          </a:xfrm>
        </p:spPr>
        <p:txBody>
          <a:bodyPr vert="horz" lIns="0" tIns="0" rIns="0" bIns="0" rtlCol="0" anchor="ctr">
            <a:noAutofit/>
          </a:bodyPr>
          <a:lstStyle/>
          <a:p>
            <a:r>
              <a:rPr lang="en-GB" dirty="0">
                <a:solidFill>
                  <a:srgbClr val="4A4A49"/>
                </a:solidFill>
              </a:rPr>
              <a:t>XXX are the most used media channels</a:t>
            </a:r>
          </a:p>
          <a:p>
            <a:r>
              <a:rPr lang="en-GB" sz="1400" dirty="0">
                <a:solidFill>
                  <a:srgbClr val="4A4A49"/>
                </a:solidFill>
              </a:rPr>
              <a:t>Interesting differences between countries are that XXX…</a:t>
            </a:r>
          </a:p>
        </p:txBody>
      </p:sp>
      <p:graphicFrame>
        <p:nvGraphicFramePr>
          <p:cNvPr id="4" name="Table 7">
            <a:extLst>
              <a:ext uri="{FF2B5EF4-FFF2-40B4-BE49-F238E27FC236}">
                <a16:creationId xmlns:a16="http://schemas.microsoft.com/office/drawing/2014/main" id="{3DADC4C3-37EC-4D6E-AECC-10EB01CDF715}"/>
              </a:ext>
            </a:extLst>
          </p:cNvPr>
          <p:cNvGraphicFramePr>
            <a:graphicFrameLocks noGrp="1"/>
          </p:cNvGraphicFramePr>
          <p:nvPr>
            <p:custDataLst>
              <p:tags r:id="rId1"/>
            </p:custDataLst>
            <p:extLst>
              <p:ext uri="{D42A27DB-BD31-4B8C-83A1-F6EECF244321}">
                <p14:modId xmlns:p14="http://schemas.microsoft.com/office/powerpoint/2010/main" val="1656449254"/>
              </p:ext>
            </p:extLst>
          </p:nvPr>
        </p:nvGraphicFramePr>
        <p:xfrm>
          <a:off x="444500" y="1994843"/>
          <a:ext cx="11256399" cy="4310707"/>
        </p:xfrm>
        <a:graphic>
          <a:graphicData uri="http://schemas.openxmlformats.org/drawingml/2006/table">
            <a:tbl>
              <a:tblPr firstRow="1" bandRow="1">
                <a:tableStyleId>{5C22544A-7EE6-4342-B048-85BDC9FD1C3A}</a:tableStyleId>
              </a:tblPr>
              <a:tblGrid>
                <a:gridCol w="2184399">
                  <a:extLst>
                    <a:ext uri="{9D8B030D-6E8A-4147-A177-3AD203B41FA5}">
                      <a16:colId xmlns:a16="http://schemas.microsoft.com/office/drawing/2014/main" val="2352585572"/>
                    </a:ext>
                  </a:extLst>
                </a:gridCol>
                <a:gridCol w="1872000">
                  <a:extLst>
                    <a:ext uri="{9D8B030D-6E8A-4147-A177-3AD203B41FA5}">
                      <a16:colId xmlns:a16="http://schemas.microsoft.com/office/drawing/2014/main" val="499647699"/>
                    </a:ext>
                  </a:extLst>
                </a:gridCol>
                <a:gridCol w="900000">
                  <a:extLst>
                    <a:ext uri="{9D8B030D-6E8A-4147-A177-3AD203B41FA5}">
                      <a16:colId xmlns:a16="http://schemas.microsoft.com/office/drawing/2014/main" val="1812799462"/>
                    </a:ext>
                  </a:extLst>
                </a:gridCol>
                <a:gridCol w="900000">
                  <a:extLst>
                    <a:ext uri="{9D8B030D-6E8A-4147-A177-3AD203B41FA5}">
                      <a16:colId xmlns:a16="http://schemas.microsoft.com/office/drawing/2014/main" val="2192113811"/>
                    </a:ext>
                  </a:extLst>
                </a:gridCol>
                <a:gridCol w="900000">
                  <a:extLst>
                    <a:ext uri="{9D8B030D-6E8A-4147-A177-3AD203B41FA5}">
                      <a16:colId xmlns:a16="http://schemas.microsoft.com/office/drawing/2014/main" val="3931290532"/>
                    </a:ext>
                  </a:extLst>
                </a:gridCol>
                <a:gridCol w="900000">
                  <a:extLst>
                    <a:ext uri="{9D8B030D-6E8A-4147-A177-3AD203B41FA5}">
                      <a16:colId xmlns:a16="http://schemas.microsoft.com/office/drawing/2014/main" val="1150430487"/>
                    </a:ext>
                  </a:extLst>
                </a:gridCol>
                <a:gridCol w="900000">
                  <a:extLst>
                    <a:ext uri="{9D8B030D-6E8A-4147-A177-3AD203B41FA5}">
                      <a16:colId xmlns:a16="http://schemas.microsoft.com/office/drawing/2014/main" val="4258088043"/>
                    </a:ext>
                  </a:extLst>
                </a:gridCol>
                <a:gridCol w="900000">
                  <a:extLst>
                    <a:ext uri="{9D8B030D-6E8A-4147-A177-3AD203B41FA5}">
                      <a16:colId xmlns:a16="http://schemas.microsoft.com/office/drawing/2014/main" val="1196213410"/>
                    </a:ext>
                  </a:extLst>
                </a:gridCol>
                <a:gridCol w="900000">
                  <a:extLst>
                    <a:ext uri="{9D8B030D-6E8A-4147-A177-3AD203B41FA5}">
                      <a16:colId xmlns:a16="http://schemas.microsoft.com/office/drawing/2014/main" val="1191457714"/>
                    </a:ext>
                  </a:extLst>
                </a:gridCol>
                <a:gridCol w="900000">
                  <a:extLst>
                    <a:ext uri="{9D8B030D-6E8A-4147-A177-3AD203B41FA5}">
                      <a16:colId xmlns:a16="http://schemas.microsoft.com/office/drawing/2014/main" val="252962116"/>
                    </a:ext>
                  </a:extLst>
                </a:gridCol>
              </a:tblGrid>
              <a:tr h="291805">
                <a:tc>
                  <a:txBody>
                    <a:bodyPr/>
                    <a:lstStyle/>
                    <a:p>
                      <a:pPr marL="0" algn="l" defTabSz="914400" rtl="0" eaLnBrk="1" fontAlgn="b" latinLnBrk="0" hangingPunct="1"/>
                      <a:endParaRPr lang="en-US" sz="1200" b="1" i="0" u="none" strike="noStrike" kern="1200" dirty="0">
                        <a:solidFill>
                          <a:srgbClr val="0A5D7A"/>
                        </a:solidFill>
                        <a:effectLst/>
                        <a:latin typeface="Arial" panose="020B0604020202020204" pitchFamily="34" charset="0"/>
                        <a:ea typeface="+mn-ea"/>
                        <a:cs typeface="Arial" panose="020B0604020202020204" pitchFamily="34" charset="0"/>
                      </a:endParaRP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nl-NL" sz="1200" b="1" i="0" u="none" strike="noStrike" kern="1200" dirty="0">
                          <a:solidFill>
                            <a:srgbClr val="0A5D7A"/>
                          </a:solidFill>
                          <a:effectLst/>
                          <a:latin typeface="Arial" panose="020B0604020202020204" pitchFamily="34" charset="0"/>
                          <a:ea typeface="+mn-ea"/>
                          <a:cs typeface="Arial" panose="020B0604020202020204" pitchFamily="34" charset="0"/>
                        </a:rPr>
                        <a:t>Europe</a:t>
                      </a: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nl-NL"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Germany</a:t>
                      </a:r>
                      <a:endParaRPr lang="en-GB"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72000" marR="0" marT="8884"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nl-NL"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UK</a:t>
                      </a:r>
                      <a:endParaRPr lang="en-GB"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72000" marR="0" marT="8884"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nl-NL"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France</a:t>
                      </a:r>
                      <a:endParaRPr lang="en-GB"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72000" marR="0" marT="8884"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nl-NL"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Italy</a:t>
                      </a:r>
                      <a:endParaRPr lang="en-GB"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72000" marR="0" marT="8884"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nl-NL"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Spain</a:t>
                      </a:r>
                      <a:endParaRPr lang="en-GB"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72000" marR="0" marT="8884"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nl-NL"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Netherlands</a:t>
                      </a:r>
                      <a:endParaRPr lang="en-GB"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72000" marR="0" marT="8884"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nl-NL"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Belgium</a:t>
                      </a:r>
                      <a:endParaRPr lang="en-GB"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72000" marR="0" marT="8884"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nl-NL"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Poland</a:t>
                      </a:r>
                      <a:endParaRPr lang="en-GB"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72000" marR="0" marT="8884"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6213781"/>
                  </a:ext>
                </a:extLst>
              </a:tr>
              <a:tr h="291805">
                <a:tc>
                  <a:txBody>
                    <a:bodyPr/>
                    <a:lstStyle/>
                    <a:p>
                      <a:pPr marL="0" algn="l" defTabSz="914400" rtl="0" eaLnBrk="1" fontAlgn="b" latinLnBrk="0" hangingPunct="1"/>
                      <a:endParaRPr lang="en-US" sz="1200" b="1" i="0" u="none" strike="noStrike"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0" marR="0" marT="0"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nl-NL" sz="1050" b="0" i="0" u="none" strike="noStrike" kern="1200" dirty="0">
                          <a:solidFill>
                            <a:srgbClr val="0A5D7A"/>
                          </a:solidFill>
                          <a:effectLst/>
                          <a:latin typeface="Arial" panose="020B0604020202020204" pitchFamily="34" charset="0"/>
                          <a:ea typeface="+mn-ea"/>
                          <a:cs typeface="Arial" panose="020B0604020202020204" pitchFamily="34" charset="0"/>
                        </a:rPr>
                        <a:t>n=952</a:t>
                      </a:r>
                      <a:endParaRPr lang="en-GB" sz="1050" b="0" i="0" u="none" strike="noStrike" kern="1200" dirty="0">
                        <a:solidFill>
                          <a:srgbClr val="0A5D7A"/>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nl-NL" sz="105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rPr>
                        <a:t>n=125</a:t>
                      </a:r>
                      <a:endParaRPr lang="en-GB" sz="105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72000" marR="0" marT="8884"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nl-NL" sz="1050" b="0" i="0" u="none" strike="noStrike" kern="1200">
                          <a:solidFill>
                            <a:schemeClr val="bg1">
                              <a:lumMod val="50000"/>
                            </a:schemeClr>
                          </a:solidFill>
                          <a:effectLst/>
                          <a:latin typeface="Arial" panose="020B0604020202020204" pitchFamily="34" charset="0"/>
                          <a:ea typeface="+mn-ea"/>
                          <a:cs typeface="Arial" panose="020B0604020202020204" pitchFamily="34" charset="0"/>
                        </a:rPr>
                        <a:t>n=126</a:t>
                      </a:r>
                      <a:endParaRPr lang="en-GB" sz="105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72000" marR="0" marT="8884"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nl-NL" sz="1050" b="0" i="0" u="none" strike="noStrike" kern="1200">
                          <a:solidFill>
                            <a:schemeClr val="bg1">
                              <a:lumMod val="50000"/>
                            </a:schemeClr>
                          </a:solidFill>
                          <a:effectLst/>
                          <a:latin typeface="Arial" panose="020B0604020202020204" pitchFamily="34" charset="0"/>
                          <a:ea typeface="+mn-ea"/>
                          <a:cs typeface="Arial" panose="020B0604020202020204" pitchFamily="34" charset="0"/>
                        </a:rPr>
                        <a:t>n=125</a:t>
                      </a:r>
                      <a:endParaRPr lang="en-GB" sz="105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72000" marR="0" marT="8884"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nl-NL" sz="1050" b="0" i="0" u="none" strike="noStrike" kern="1200">
                          <a:solidFill>
                            <a:schemeClr val="bg1">
                              <a:lumMod val="50000"/>
                            </a:schemeClr>
                          </a:solidFill>
                          <a:effectLst/>
                          <a:latin typeface="Arial" panose="020B0604020202020204" pitchFamily="34" charset="0"/>
                          <a:ea typeface="+mn-ea"/>
                          <a:cs typeface="Arial" panose="020B0604020202020204" pitchFamily="34" charset="0"/>
                        </a:rPr>
                        <a:t>n=125</a:t>
                      </a:r>
                      <a:endParaRPr lang="en-GB" sz="105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72000" marR="0" marT="8884"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nl-NL" sz="1050" b="0" i="0" u="none" strike="noStrike" kern="1200">
                          <a:solidFill>
                            <a:schemeClr val="bg1">
                              <a:lumMod val="50000"/>
                            </a:schemeClr>
                          </a:solidFill>
                          <a:effectLst/>
                          <a:latin typeface="Arial" panose="020B0604020202020204" pitchFamily="34" charset="0"/>
                          <a:ea typeface="+mn-ea"/>
                          <a:cs typeface="Arial" panose="020B0604020202020204" pitchFamily="34" charset="0"/>
                        </a:rPr>
                        <a:t>n=126</a:t>
                      </a:r>
                      <a:endParaRPr lang="en-GB" sz="105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72000" marR="0" marT="8884"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nl-NL" sz="1050" b="0" i="0" u="none" strike="noStrike" kern="1200">
                          <a:solidFill>
                            <a:schemeClr val="bg1">
                              <a:lumMod val="50000"/>
                            </a:schemeClr>
                          </a:solidFill>
                          <a:effectLst/>
                          <a:latin typeface="Arial" panose="020B0604020202020204" pitchFamily="34" charset="0"/>
                          <a:ea typeface="+mn-ea"/>
                          <a:cs typeface="Arial" panose="020B0604020202020204" pitchFamily="34" charset="0"/>
                        </a:rPr>
                        <a:t>n=100</a:t>
                      </a:r>
                      <a:endParaRPr lang="en-GB" sz="105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72000" marR="0" marT="8884"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nl-NL" sz="1050" b="0" i="0" u="none" strike="noStrike" kern="1200">
                          <a:solidFill>
                            <a:schemeClr val="bg1">
                              <a:lumMod val="50000"/>
                            </a:schemeClr>
                          </a:solidFill>
                          <a:effectLst/>
                          <a:latin typeface="Arial" panose="020B0604020202020204" pitchFamily="34" charset="0"/>
                          <a:ea typeface="+mn-ea"/>
                          <a:cs typeface="Arial" panose="020B0604020202020204" pitchFamily="34" charset="0"/>
                        </a:rPr>
                        <a:t>n=100</a:t>
                      </a:r>
                      <a:endParaRPr lang="en-GB" sz="105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72000" marR="0" marT="8884"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nl-NL" sz="105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rPr>
                        <a:t>n=125</a:t>
                      </a:r>
                      <a:endParaRPr lang="en-GB" sz="105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72000" marR="0" marT="8884"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0132922"/>
                  </a:ext>
                </a:extLst>
              </a:tr>
              <a:tr h="338827">
                <a:tc>
                  <a:txBody>
                    <a:bodyPr/>
                    <a:lstStyle/>
                    <a:p>
                      <a:pPr algn="l" fontAlgn="ctr"/>
                      <a:r>
                        <a:rPr lang="nl-NL" sz="1200" b="0" i="0" u="none" strike="noStrike" noProof="0" dirty="0">
                          <a:solidFill>
                            <a:srgbClr val="0A5D7A"/>
                          </a:solidFill>
                          <a:effectLst/>
                          <a:latin typeface="Arial" panose="020B0604020202020204" pitchFamily="34" charset="0"/>
                          <a:cs typeface="Arial" panose="020B0604020202020204" pitchFamily="34" charset="0"/>
                        </a:rPr>
                        <a:t>XXX</a:t>
                      </a:r>
                    </a:p>
                  </a:txBody>
                  <a:tcPr marL="108000" marR="1169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0054906"/>
                  </a:ext>
                </a:extLst>
              </a:tr>
              <a:tr h="338827">
                <a:tc>
                  <a:txBody>
                    <a:bodyPr/>
                    <a:lstStyle/>
                    <a:p>
                      <a:pPr algn="l" fontAlgn="ctr"/>
                      <a:r>
                        <a:rPr lang="nl-NL" sz="1200" b="0" i="0" u="none" strike="noStrike" noProof="0" dirty="0">
                          <a:solidFill>
                            <a:srgbClr val="5497BE"/>
                          </a:solidFill>
                          <a:effectLst/>
                          <a:latin typeface="Arial" panose="020B0604020202020204" pitchFamily="34" charset="0"/>
                          <a:cs typeface="Arial" panose="020B0604020202020204" pitchFamily="34" charset="0"/>
                        </a:rPr>
                        <a:t>XXX</a:t>
                      </a:r>
                    </a:p>
                  </a:txBody>
                  <a:tcPr marL="108000" marR="1169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830972"/>
                  </a:ext>
                </a:extLst>
              </a:tr>
              <a:tr h="338827">
                <a:tc>
                  <a:txBody>
                    <a:bodyPr/>
                    <a:lstStyle/>
                    <a:p>
                      <a:pPr algn="l" fontAlgn="ctr"/>
                      <a:r>
                        <a:rPr lang="nl-NL" sz="1200" b="0" i="0" u="none" strike="noStrike" noProof="0" dirty="0">
                          <a:solidFill>
                            <a:srgbClr val="5497BE"/>
                          </a:solidFill>
                          <a:effectLst/>
                          <a:latin typeface="Arial" panose="020B0604020202020204" pitchFamily="34" charset="0"/>
                          <a:cs typeface="Arial" panose="020B0604020202020204" pitchFamily="34" charset="0"/>
                        </a:rPr>
                        <a:t>XXX</a:t>
                      </a:r>
                    </a:p>
                  </a:txBody>
                  <a:tcPr marL="108000" marR="1169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7016518"/>
                  </a:ext>
                </a:extLst>
              </a:tr>
              <a:tr h="338827">
                <a:tc>
                  <a:txBody>
                    <a:bodyPr/>
                    <a:lstStyle/>
                    <a:p>
                      <a:pPr algn="l" fontAlgn="ctr"/>
                      <a:r>
                        <a:rPr lang="nl-NL" sz="1200" b="0" i="0" u="none" strike="noStrike" noProof="0" dirty="0">
                          <a:solidFill>
                            <a:srgbClr val="0A5D7A"/>
                          </a:solidFill>
                          <a:effectLst/>
                          <a:latin typeface="Arial" panose="020B0604020202020204" pitchFamily="34" charset="0"/>
                          <a:cs typeface="Arial" panose="020B0604020202020204" pitchFamily="34" charset="0"/>
                        </a:rPr>
                        <a:t>XXX</a:t>
                      </a:r>
                    </a:p>
                  </a:txBody>
                  <a:tcPr marL="108000" marR="1169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0839078"/>
                  </a:ext>
                </a:extLst>
              </a:tr>
              <a:tr h="33882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nl-NL" sz="1200" b="0" i="0" u="none" strike="noStrike" noProof="0" dirty="0">
                          <a:solidFill>
                            <a:srgbClr val="5497BE"/>
                          </a:solidFill>
                          <a:effectLst/>
                          <a:latin typeface="Arial" panose="020B0604020202020204" pitchFamily="34" charset="0"/>
                          <a:cs typeface="Arial" panose="020B0604020202020204" pitchFamily="34" charset="0"/>
                        </a:rPr>
                        <a:t>XXX</a:t>
                      </a:r>
                    </a:p>
                  </a:txBody>
                  <a:tcPr marL="108000" marR="1169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5442018"/>
                  </a:ext>
                </a:extLst>
              </a:tr>
              <a:tr h="338827">
                <a:tc>
                  <a:txBody>
                    <a:bodyPr/>
                    <a:lstStyle/>
                    <a:p>
                      <a:pPr algn="l" fontAlgn="ctr"/>
                      <a:r>
                        <a:rPr lang="nl-NL" sz="1200" b="0" i="0" u="none" strike="noStrike" noProof="0" dirty="0">
                          <a:solidFill>
                            <a:srgbClr val="5497BE"/>
                          </a:solidFill>
                          <a:effectLst/>
                          <a:latin typeface="Arial" panose="020B0604020202020204" pitchFamily="34" charset="0"/>
                          <a:cs typeface="Arial" panose="020B0604020202020204" pitchFamily="34" charset="0"/>
                        </a:rPr>
                        <a:t>XXX</a:t>
                      </a:r>
                    </a:p>
                  </a:txBody>
                  <a:tcPr marL="108000" marR="1169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rPr>
                        <a:t>50%</a:t>
                      </a: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3269501"/>
                  </a:ext>
                </a:extLst>
              </a:tr>
              <a:tr h="338827">
                <a:tc>
                  <a:txBody>
                    <a:bodyPr/>
                    <a:lstStyle/>
                    <a:p>
                      <a:pPr algn="l" fontAlgn="ctr"/>
                      <a:r>
                        <a:rPr lang="nl-NL" sz="1200" b="0" i="0" u="none" strike="noStrike" noProof="0" dirty="0">
                          <a:solidFill>
                            <a:srgbClr val="5497BE"/>
                          </a:solidFill>
                          <a:effectLst/>
                          <a:latin typeface="Arial" panose="020B0604020202020204" pitchFamily="34" charset="0"/>
                          <a:cs typeface="Arial" panose="020B0604020202020204" pitchFamily="34" charset="0"/>
                        </a:rPr>
                        <a:t>XXX</a:t>
                      </a:r>
                    </a:p>
                  </a:txBody>
                  <a:tcPr marL="108000" marR="1169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974784"/>
                  </a:ext>
                </a:extLst>
              </a:tr>
              <a:tr h="338827">
                <a:tc>
                  <a:txBody>
                    <a:bodyPr/>
                    <a:lstStyle/>
                    <a:p>
                      <a:pPr algn="l" fontAlgn="ctr"/>
                      <a:r>
                        <a:rPr lang="nl-NL" sz="1200" b="0" i="0" u="none" strike="noStrike" noProof="0" dirty="0">
                          <a:solidFill>
                            <a:srgbClr val="0A5D7A"/>
                          </a:solidFill>
                          <a:effectLst/>
                          <a:latin typeface="Arial" panose="020B0604020202020204" pitchFamily="34" charset="0"/>
                          <a:cs typeface="Arial" panose="020B0604020202020204" pitchFamily="34" charset="0"/>
                        </a:rPr>
                        <a:t>XXX</a:t>
                      </a:r>
                    </a:p>
                  </a:txBody>
                  <a:tcPr marL="108000" marR="1169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5381915"/>
                  </a:ext>
                </a:extLst>
              </a:tr>
              <a:tr h="338827">
                <a:tc>
                  <a:txBody>
                    <a:bodyPr/>
                    <a:lstStyle/>
                    <a:p>
                      <a:pPr algn="l" fontAlgn="ctr"/>
                      <a:r>
                        <a:rPr lang="nl-NL" sz="1200" b="0" i="0" u="none" strike="noStrike" noProof="0" dirty="0">
                          <a:solidFill>
                            <a:srgbClr val="0A5D7A"/>
                          </a:solidFill>
                          <a:effectLst/>
                          <a:latin typeface="Arial" panose="020B0604020202020204" pitchFamily="34" charset="0"/>
                          <a:cs typeface="Arial" panose="020B0604020202020204" pitchFamily="34" charset="0"/>
                        </a:rPr>
                        <a:t>XXX</a:t>
                      </a:r>
                    </a:p>
                  </a:txBody>
                  <a:tcPr marL="108000" marR="1169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48538"/>
                  </a:ext>
                </a:extLst>
              </a:tr>
              <a:tr h="338827">
                <a:tc>
                  <a:txBody>
                    <a:bodyPr/>
                    <a:lstStyle/>
                    <a:p>
                      <a:pPr algn="l" fontAlgn="ctr"/>
                      <a:r>
                        <a:rPr lang="nl-NL" sz="1200" b="0" i="0" u="none" strike="noStrike" noProof="0" dirty="0">
                          <a:solidFill>
                            <a:srgbClr val="5497BE"/>
                          </a:solidFill>
                          <a:effectLst/>
                          <a:latin typeface="Arial" panose="020B0604020202020204" pitchFamily="34" charset="0"/>
                          <a:cs typeface="Arial" panose="020B0604020202020204" pitchFamily="34" charset="0"/>
                        </a:rPr>
                        <a:t>XXX</a:t>
                      </a:r>
                    </a:p>
                  </a:txBody>
                  <a:tcPr marL="108000" marR="1169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56578"/>
                  </a:ext>
                </a:extLst>
              </a:tr>
              <a:tr h="338827">
                <a:tc>
                  <a:txBody>
                    <a:bodyPr/>
                    <a:lstStyle/>
                    <a:p>
                      <a:pPr algn="l" fontAlgn="ctr"/>
                      <a:r>
                        <a:rPr lang="nl-NL" sz="1200" b="0" i="0" u="none" strike="noStrike" noProof="0" dirty="0">
                          <a:solidFill>
                            <a:srgbClr val="0A5D7A"/>
                          </a:solidFill>
                          <a:effectLst/>
                          <a:latin typeface="Arial" panose="020B0604020202020204" pitchFamily="34" charset="0"/>
                          <a:cs typeface="Arial" panose="020B0604020202020204" pitchFamily="34" charset="0"/>
                        </a:rPr>
                        <a:t>XXX</a:t>
                      </a:r>
                    </a:p>
                  </a:txBody>
                  <a:tcPr marL="108000" marR="1169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rPr>
                        <a:t>50%</a:t>
                      </a: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4217645"/>
                  </a:ext>
                </a:extLst>
              </a:tr>
            </a:tbl>
          </a:graphicData>
        </a:graphic>
      </p:graphicFrame>
      <p:graphicFrame>
        <p:nvGraphicFramePr>
          <p:cNvPr id="5" name="Chart 24">
            <a:extLst>
              <a:ext uri="{FF2B5EF4-FFF2-40B4-BE49-F238E27FC236}">
                <a16:creationId xmlns:a16="http://schemas.microsoft.com/office/drawing/2014/main" id="{8CE79862-1CBF-45C7-9FF7-036251D9CF43}"/>
              </a:ext>
            </a:extLst>
          </p:cNvPr>
          <p:cNvGraphicFramePr/>
          <p:nvPr>
            <p:extLst>
              <p:ext uri="{D42A27DB-BD31-4B8C-83A1-F6EECF244321}">
                <p14:modId xmlns:p14="http://schemas.microsoft.com/office/powerpoint/2010/main" val="2187183896"/>
              </p:ext>
            </p:extLst>
          </p:nvPr>
        </p:nvGraphicFramePr>
        <p:xfrm>
          <a:off x="2611376" y="2584692"/>
          <a:ext cx="2026016" cy="370954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vak 6">
            <a:extLst>
              <a:ext uri="{FF2B5EF4-FFF2-40B4-BE49-F238E27FC236}">
                <a16:creationId xmlns:a16="http://schemas.microsoft.com/office/drawing/2014/main" id="{C1F8590B-50A5-4118-A1D8-025B03CB606A}"/>
              </a:ext>
            </a:extLst>
          </p:cNvPr>
          <p:cNvSpPr txBox="1"/>
          <p:nvPr/>
        </p:nvSpPr>
        <p:spPr>
          <a:xfrm>
            <a:off x="444500" y="1659507"/>
            <a:ext cx="4005580" cy="317365"/>
          </a:xfrm>
          <a:prstGeom prst="rect">
            <a:avLst/>
          </a:prstGeom>
          <a:noFill/>
          <a:ln>
            <a:noFill/>
          </a:ln>
        </p:spPr>
        <p:txBody>
          <a:bodyPr wrap="square" lIns="0" tIns="0" rIns="0" bIns="0" rtlCol="0" anchor="b">
            <a:noAutofit/>
          </a:bodyPr>
          <a:lstStyle/>
          <a:p>
            <a:pPr>
              <a:lnSpc>
                <a:spcPct val="90000"/>
              </a:lnSpc>
            </a:pPr>
            <a:r>
              <a:rPr lang="en-GB" sz="1400" dirty="0">
                <a:solidFill>
                  <a:schemeClr val="tx1">
                    <a:lumMod val="50000"/>
                    <a:lumOff val="50000"/>
                  </a:schemeClr>
                </a:solidFill>
              </a:rPr>
              <a:t>Usage of </a:t>
            </a:r>
            <a:r>
              <a:rPr lang="en-GB" sz="1400" dirty="0">
                <a:solidFill>
                  <a:srgbClr val="0A5D7A"/>
                </a:solidFill>
              </a:rPr>
              <a:t>digital</a:t>
            </a:r>
            <a:r>
              <a:rPr lang="en-GB" sz="1400" dirty="0">
                <a:solidFill>
                  <a:schemeClr val="tx1">
                    <a:lumMod val="50000"/>
                    <a:lumOff val="50000"/>
                  </a:schemeClr>
                </a:solidFill>
              </a:rPr>
              <a:t> and </a:t>
            </a:r>
            <a:r>
              <a:rPr lang="en-GB" sz="1400" dirty="0">
                <a:solidFill>
                  <a:srgbClr val="5497BE"/>
                </a:solidFill>
              </a:rPr>
              <a:t>traditional</a:t>
            </a:r>
            <a:r>
              <a:rPr lang="en-GB" sz="1400" dirty="0">
                <a:solidFill>
                  <a:schemeClr val="tx1">
                    <a:lumMod val="50000"/>
                    <a:lumOff val="50000"/>
                  </a:schemeClr>
                </a:solidFill>
              </a:rPr>
              <a:t> media channels</a:t>
            </a:r>
            <a:endParaRPr lang="en-GB" sz="1400" dirty="0">
              <a:solidFill>
                <a:schemeClr val="bg1">
                  <a:lumMod val="50000"/>
                </a:schemeClr>
              </a:solidFill>
            </a:endParaRPr>
          </a:p>
          <a:p>
            <a:pPr algn="l">
              <a:lnSpc>
                <a:spcPct val="90000"/>
              </a:lnSpc>
            </a:pPr>
            <a:r>
              <a:rPr lang="en-GB" sz="1200" dirty="0">
                <a:solidFill>
                  <a:schemeClr val="tx1">
                    <a:lumMod val="50000"/>
                    <a:lumOff val="50000"/>
                  </a:schemeClr>
                </a:solidFill>
              </a:rPr>
              <a:t>% of contractors who make use of [media channel]</a:t>
            </a:r>
          </a:p>
        </p:txBody>
      </p:sp>
      <p:sp>
        <p:nvSpPr>
          <p:cNvPr id="9" name="Titel 1">
            <a:extLst>
              <a:ext uri="{FF2B5EF4-FFF2-40B4-BE49-F238E27FC236}">
                <a16:creationId xmlns:a16="http://schemas.microsoft.com/office/drawing/2014/main" id="{83389FE1-2811-43A9-9D5F-854509D402C6}"/>
              </a:ext>
            </a:extLst>
          </p:cNvPr>
          <p:cNvSpPr txBox="1">
            <a:spLocks/>
          </p:cNvSpPr>
          <p:nvPr/>
        </p:nvSpPr>
        <p:spPr>
          <a:xfrm>
            <a:off x="388932" y="130037"/>
            <a:ext cx="8032257" cy="342275"/>
          </a:xfrm>
          <a:prstGeom prst="rect">
            <a:avLst/>
          </a:prstGeom>
        </p:spPr>
        <p:txBody>
          <a:bodyPr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algn="l">
              <a:lnSpc>
                <a:spcPct val="90000"/>
              </a:lnSpc>
            </a:pPr>
            <a:r>
              <a:rPr lang="nl-NL" sz="1200" dirty="0"/>
              <a:t>Management</a:t>
            </a:r>
            <a:r>
              <a:rPr lang="nl-NL" sz="1200" b="0" dirty="0"/>
              <a:t> </a:t>
            </a:r>
            <a:r>
              <a:rPr lang="nl-NL" sz="1200" dirty="0"/>
              <a:t>Summary</a:t>
            </a:r>
            <a:r>
              <a:rPr lang="nl-NL" sz="1200" b="0" dirty="0"/>
              <a:t> </a:t>
            </a:r>
            <a:r>
              <a:rPr lang="nl-NL" sz="1200" b="0" dirty="0">
                <a:solidFill>
                  <a:srgbClr val="B9C6CF"/>
                </a:solidFill>
              </a:rPr>
              <a:t>| Profiling Building Contractor | Media </a:t>
            </a:r>
            <a:r>
              <a:rPr lang="nl-NL" sz="1200" b="0" dirty="0" err="1">
                <a:solidFill>
                  <a:srgbClr val="B9C6CF"/>
                </a:solidFill>
              </a:rPr>
              <a:t>Orientation</a:t>
            </a:r>
            <a:endParaRPr lang="nl-NL" sz="1200" b="0" dirty="0">
              <a:solidFill>
                <a:srgbClr val="B9C6CF"/>
              </a:solidFill>
            </a:endParaRPr>
          </a:p>
        </p:txBody>
      </p:sp>
    </p:spTree>
    <p:extLst>
      <p:ext uri="{BB962C8B-B14F-4D97-AF65-F5344CB8AC3E}">
        <p14:creationId xmlns:p14="http://schemas.microsoft.com/office/powerpoint/2010/main" val="335830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39F9C1-5B75-4A15-B467-47D82C849105}"/>
              </a:ext>
            </a:extLst>
          </p:cNvPr>
          <p:cNvSpPr>
            <a:spLocks noGrp="1"/>
          </p:cNvSpPr>
          <p:nvPr>
            <p:ph type="sldNum" sz="quarter" idx="12"/>
          </p:nvPr>
        </p:nvSpPr>
        <p:spPr/>
        <p:txBody>
          <a:bodyPr/>
          <a:lstStyle/>
          <a:p>
            <a:fld id="{7AD0FE45-509C-4BDF-9EDE-64426F8DF3D2}" type="slidenum">
              <a:rPr lang="nl-NL" smtClean="0"/>
              <a:t>12</a:t>
            </a:fld>
            <a:endParaRPr lang="nl-NL"/>
          </a:p>
        </p:txBody>
      </p:sp>
      <p:sp>
        <p:nvSpPr>
          <p:cNvPr id="3" name="Text Placeholder 2">
            <a:extLst>
              <a:ext uri="{FF2B5EF4-FFF2-40B4-BE49-F238E27FC236}">
                <a16:creationId xmlns:a16="http://schemas.microsoft.com/office/drawing/2014/main" id="{17AA6F10-A701-4BC7-8824-A2B49DF7153D}"/>
              </a:ext>
            </a:extLst>
          </p:cNvPr>
          <p:cNvSpPr>
            <a:spLocks noGrp="1"/>
          </p:cNvSpPr>
          <p:nvPr>
            <p:ph type="body" sz="quarter" idx="13"/>
          </p:nvPr>
        </p:nvSpPr>
        <p:spPr>
          <a:xfrm>
            <a:off x="444498" y="474027"/>
            <a:ext cx="11521078" cy="488950"/>
          </a:xfrm>
        </p:spPr>
        <p:txBody>
          <a:bodyPr vert="horz" lIns="0" tIns="0" rIns="0" bIns="0" rtlCol="0" anchor="ctr">
            <a:noAutofit/>
          </a:bodyPr>
          <a:lstStyle/>
          <a:p>
            <a:r>
              <a:rPr lang="en-GB" dirty="0">
                <a:solidFill>
                  <a:srgbClr val="4A4A49"/>
                </a:solidFill>
              </a:rPr>
              <a:t>In comparison to 2019, there are some changes in media usage</a:t>
            </a:r>
          </a:p>
        </p:txBody>
      </p:sp>
      <p:graphicFrame>
        <p:nvGraphicFramePr>
          <p:cNvPr id="4" name="Table 7">
            <a:extLst>
              <a:ext uri="{FF2B5EF4-FFF2-40B4-BE49-F238E27FC236}">
                <a16:creationId xmlns:a16="http://schemas.microsoft.com/office/drawing/2014/main" id="{3DADC4C3-37EC-4D6E-AECC-10EB01CDF715}"/>
              </a:ext>
            </a:extLst>
          </p:cNvPr>
          <p:cNvGraphicFramePr>
            <a:graphicFrameLocks noGrp="1"/>
          </p:cNvGraphicFramePr>
          <p:nvPr>
            <p:custDataLst>
              <p:tags r:id="rId1"/>
            </p:custDataLst>
            <p:extLst>
              <p:ext uri="{D42A27DB-BD31-4B8C-83A1-F6EECF244321}">
                <p14:modId xmlns:p14="http://schemas.microsoft.com/office/powerpoint/2010/main" val="2660941882"/>
              </p:ext>
            </p:extLst>
          </p:nvPr>
        </p:nvGraphicFramePr>
        <p:xfrm>
          <a:off x="444498" y="1994843"/>
          <a:ext cx="11151795" cy="4310707"/>
        </p:xfrm>
        <a:graphic>
          <a:graphicData uri="http://schemas.openxmlformats.org/drawingml/2006/table">
            <a:tbl>
              <a:tblPr firstRow="1" bandRow="1">
                <a:tableStyleId>{5C22544A-7EE6-4342-B048-85BDC9FD1C3A}</a:tableStyleId>
              </a:tblPr>
              <a:tblGrid>
                <a:gridCol w="2261380">
                  <a:extLst>
                    <a:ext uri="{9D8B030D-6E8A-4147-A177-3AD203B41FA5}">
                      <a16:colId xmlns:a16="http://schemas.microsoft.com/office/drawing/2014/main" val="2352585572"/>
                    </a:ext>
                  </a:extLst>
                </a:gridCol>
                <a:gridCol w="2416628">
                  <a:extLst>
                    <a:ext uri="{9D8B030D-6E8A-4147-A177-3AD203B41FA5}">
                      <a16:colId xmlns:a16="http://schemas.microsoft.com/office/drawing/2014/main" val="499647699"/>
                    </a:ext>
                  </a:extLst>
                </a:gridCol>
                <a:gridCol w="2230971">
                  <a:extLst>
                    <a:ext uri="{9D8B030D-6E8A-4147-A177-3AD203B41FA5}">
                      <a16:colId xmlns:a16="http://schemas.microsoft.com/office/drawing/2014/main" val="1067288979"/>
                    </a:ext>
                  </a:extLst>
                </a:gridCol>
                <a:gridCol w="530352">
                  <a:extLst>
                    <a:ext uri="{9D8B030D-6E8A-4147-A177-3AD203B41FA5}">
                      <a16:colId xmlns:a16="http://schemas.microsoft.com/office/drawing/2014/main" val="1812799462"/>
                    </a:ext>
                  </a:extLst>
                </a:gridCol>
                <a:gridCol w="530352">
                  <a:extLst>
                    <a:ext uri="{9D8B030D-6E8A-4147-A177-3AD203B41FA5}">
                      <a16:colId xmlns:a16="http://schemas.microsoft.com/office/drawing/2014/main" val="2192113811"/>
                    </a:ext>
                  </a:extLst>
                </a:gridCol>
                <a:gridCol w="530352">
                  <a:extLst>
                    <a:ext uri="{9D8B030D-6E8A-4147-A177-3AD203B41FA5}">
                      <a16:colId xmlns:a16="http://schemas.microsoft.com/office/drawing/2014/main" val="3931290532"/>
                    </a:ext>
                  </a:extLst>
                </a:gridCol>
                <a:gridCol w="530352">
                  <a:extLst>
                    <a:ext uri="{9D8B030D-6E8A-4147-A177-3AD203B41FA5}">
                      <a16:colId xmlns:a16="http://schemas.microsoft.com/office/drawing/2014/main" val="1150430487"/>
                    </a:ext>
                  </a:extLst>
                </a:gridCol>
                <a:gridCol w="530352">
                  <a:extLst>
                    <a:ext uri="{9D8B030D-6E8A-4147-A177-3AD203B41FA5}">
                      <a16:colId xmlns:a16="http://schemas.microsoft.com/office/drawing/2014/main" val="4258088043"/>
                    </a:ext>
                  </a:extLst>
                </a:gridCol>
                <a:gridCol w="530352">
                  <a:extLst>
                    <a:ext uri="{9D8B030D-6E8A-4147-A177-3AD203B41FA5}">
                      <a16:colId xmlns:a16="http://schemas.microsoft.com/office/drawing/2014/main" val="1196213410"/>
                    </a:ext>
                  </a:extLst>
                </a:gridCol>
                <a:gridCol w="530352">
                  <a:extLst>
                    <a:ext uri="{9D8B030D-6E8A-4147-A177-3AD203B41FA5}">
                      <a16:colId xmlns:a16="http://schemas.microsoft.com/office/drawing/2014/main" val="1191457714"/>
                    </a:ext>
                  </a:extLst>
                </a:gridCol>
                <a:gridCol w="530352">
                  <a:extLst>
                    <a:ext uri="{9D8B030D-6E8A-4147-A177-3AD203B41FA5}">
                      <a16:colId xmlns:a16="http://schemas.microsoft.com/office/drawing/2014/main" val="252962116"/>
                    </a:ext>
                  </a:extLst>
                </a:gridCol>
              </a:tblGrid>
              <a:tr h="291805">
                <a:tc>
                  <a:txBody>
                    <a:bodyPr/>
                    <a:lstStyle/>
                    <a:p>
                      <a:pPr marL="0" algn="l" defTabSz="914400" rtl="0" eaLnBrk="1" fontAlgn="b" latinLnBrk="0" hangingPunct="1"/>
                      <a:endParaRPr lang="en-US" sz="1200" b="1" i="0" u="none" strike="noStrike" kern="1200" dirty="0">
                        <a:solidFill>
                          <a:srgbClr val="0A5D7A"/>
                        </a:solidFill>
                        <a:effectLst/>
                        <a:latin typeface="Arial" panose="020B0604020202020204" pitchFamily="34" charset="0"/>
                        <a:ea typeface="+mn-ea"/>
                        <a:cs typeface="Arial" panose="020B0604020202020204" pitchFamily="34" charset="0"/>
                      </a:endParaRP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nl-NL" sz="1200" b="1" i="0" u="none" strike="noStrike" kern="1200" dirty="0">
                          <a:solidFill>
                            <a:srgbClr val="0A5D7A"/>
                          </a:solidFill>
                          <a:effectLst/>
                          <a:latin typeface="Arial" panose="020B0604020202020204" pitchFamily="34" charset="0"/>
                          <a:ea typeface="+mn-ea"/>
                          <a:cs typeface="Arial" panose="020B0604020202020204" pitchFamily="34" charset="0"/>
                        </a:rPr>
                        <a:t>Europe 2021</a:t>
                      </a: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nl-NL" sz="1200" b="1" i="0" u="none" strike="noStrike" kern="1200" dirty="0">
                          <a:solidFill>
                            <a:srgbClr val="0A5D7A"/>
                          </a:solidFill>
                          <a:effectLst/>
                          <a:latin typeface="Arial" panose="020B0604020202020204" pitchFamily="34" charset="0"/>
                          <a:ea typeface="+mn-ea"/>
                          <a:cs typeface="Arial" panose="020B0604020202020204" pitchFamily="34" charset="0"/>
                        </a:rPr>
                        <a:t>Europe 2019</a:t>
                      </a: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nl-NL"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GE</a:t>
                      </a:r>
                      <a:endParaRPr lang="en-GB"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9144" marR="9144" marT="8884"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nl-NL"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UK</a:t>
                      </a:r>
                      <a:endParaRPr lang="en-GB"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9144" marR="9144" marT="8884"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nl-NL"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FR</a:t>
                      </a:r>
                      <a:endParaRPr lang="en-GB"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9144" marR="9144" marT="8884"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nl-NL"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IT</a:t>
                      </a:r>
                      <a:endParaRPr lang="en-GB"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9144" marR="9144" marT="8884"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nl-NL"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SP</a:t>
                      </a:r>
                      <a:endParaRPr lang="en-GB"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9144" marR="9144" marT="8884"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nl-NL"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NL</a:t>
                      </a:r>
                      <a:endParaRPr lang="en-GB"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9144" marR="9144" marT="8884"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nl-NL"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BE</a:t>
                      </a:r>
                      <a:endParaRPr lang="en-GB"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9144" marR="9144" marT="8884"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nl-NL"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PL</a:t>
                      </a:r>
                      <a:endParaRPr lang="en-GB"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9144" marR="9144" marT="8884"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6213781"/>
                  </a:ext>
                </a:extLst>
              </a:tr>
              <a:tr h="291805">
                <a:tc>
                  <a:txBody>
                    <a:bodyPr/>
                    <a:lstStyle/>
                    <a:p>
                      <a:pPr marL="0" algn="l" defTabSz="914400" rtl="0" eaLnBrk="1" fontAlgn="b" latinLnBrk="0" hangingPunct="1"/>
                      <a:endParaRPr lang="en-US" sz="1200" b="1" i="0" u="none" strike="noStrike"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0" marR="0" marT="0"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nl-NL" sz="1050" b="0" i="0" u="none" strike="noStrike" kern="1200" dirty="0">
                          <a:solidFill>
                            <a:srgbClr val="0A5D7A"/>
                          </a:solidFill>
                          <a:effectLst/>
                          <a:latin typeface="Arial" panose="020B0604020202020204" pitchFamily="34" charset="0"/>
                          <a:ea typeface="+mn-ea"/>
                          <a:cs typeface="Arial" panose="020B0604020202020204" pitchFamily="34" charset="0"/>
                        </a:rPr>
                        <a:t>n=952</a:t>
                      </a:r>
                      <a:endParaRPr lang="en-GB" sz="1050" b="0" i="0" u="none" strike="noStrike" kern="1200" dirty="0">
                        <a:solidFill>
                          <a:srgbClr val="0A5D7A"/>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nl-NL" sz="1050" b="0" i="0" u="none" strike="noStrike" kern="1200" dirty="0">
                          <a:solidFill>
                            <a:srgbClr val="0A5D7A"/>
                          </a:solidFill>
                          <a:effectLst/>
                          <a:latin typeface="Arial" panose="020B0604020202020204" pitchFamily="34" charset="0"/>
                          <a:ea typeface="+mn-ea"/>
                          <a:cs typeface="Arial" panose="020B0604020202020204" pitchFamily="34" charset="0"/>
                        </a:rPr>
                        <a:t>n=1200</a:t>
                      </a:r>
                      <a:endParaRPr lang="en-GB" sz="1050" b="0" i="0" u="none" strike="noStrike" kern="1200" dirty="0">
                        <a:solidFill>
                          <a:srgbClr val="0A5D7A"/>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gridSpan="8">
                  <a:txBody>
                    <a:bodyPr/>
                    <a:lstStyle/>
                    <a:p>
                      <a:pPr algn="ctr" fontAlgn="ctr"/>
                      <a:r>
                        <a:rPr lang="en-GB" sz="120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rPr>
                        <a:t>2019 - 2021</a:t>
                      </a:r>
                    </a:p>
                  </a:txBody>
                  <a:tcPr marL="72000" marR="0" marT="8884"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05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72000" marR="0" marT="8884"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05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72000" marR="0" marT="8884"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05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72000" marR="0" marT="8884"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GB" sz="105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72000" marR="0" marT="8884"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05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72000" marR="0" marT="8884"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05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72000" marR="0" marT="8884"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05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72000" marR="0" marT="8884"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0132922"/>
                  </a:ext>
                </a:extLst>
              </a:tr>
              <a:tr h="338827">
                <a:tc>
                  <a:txBody>
                    <a:bodyPr/>
                    <a:lstStyle/>
                    <a:p>
                      <a:pPr algn="l" fontAlgn="ctr"/>
                      <a:r>
                        <a:rPr lang="nl-NL" sz="1200" b="0" i="0" u="none" strike="noStrike" noProof="0" dirty="0">
                          <a:solidFill>
                            <a:srgbClr val="0A5D7A"/>
                          </a:solidFill>
                          <a:effectLst/>
                          <a:latin typeface="Arial" panose="020B0604020202020204" pitchFamily="34" charset="0"/>
                          <a:cs typeface="Arial" panose="020B0604020202020204" pitchFamily="34" charset="0"/>
                        </a:rPr>
                        <a:t>XXX</a:t>
                      </a:r>
                    </a:p>
                  </a:txBody>
                  <a:tcPr marL="108000" marR="1169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200" b="0" i="0" u="none" strike="noStrike" dirty="0">
                        <a:solidFill>
                          <a:srgbClr val="7F7F7F"/>
                        </a:solidFill>
                        <a:effectLst/>
                        <a:latin typeface="Arial" panose="020B0604020202020204" pitchFamily="34" charset="0"/>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rPr>
                        <a:t>50%</a:t>
                      </a: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0054906"/>
                  </a:ext>
                </a:extLst>
              </a:tr>
              <a:tr h="338827">
                <a:tc>
                  <a:txBody>
                    <a:bodyPr/>
                    <a:lstStyle/>
                    <a:p>
                      <a:pPr algn="l" fontAlgn="ctr"/>
                      <a:r>
                        <a:rPr lang="nl-NL" sz="1200" b="0" i="0" u="none" strike="noStrike" noProof="0" dirty="0">
                          <a:solidFill>
                            <a:srgbClr val="5497BE"/>
                          </a:solidFill>
                          <a:effectLst/>
                          <a:latin typeface="Arial" panose="020B0604020202020204" pitchFamily="34" charset="0"/>
                          <a:cs typeface="Arial" panose="020B0604020202020204" pitchFamily="34" charset="0"/>
                        </a:rPr>
                        <a:t>XXX</a:t>
                      </a:r>
                    </a:p>
                  </a:txBody>
                  <a:tcPr marL="108000" marR="1169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200" b="0" i="0" u="none" strike="noStrike" dirty="0">
                        <a:solidFill>
                          <a:srgbClr val="7F7F7F"/>
                        </a:solidFill>
                        <a:effectLst/>
                        <a:latin typeface="Arial" panose="020B0604020202020204" pitchFamily="34" charset="0"/>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rPr>
                        <a:t>50%</a:t>
                      </a: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830972"/>
                  </a:ext>
                </a:extLst>
              </a:tr>
              <a:tr h="338827">
                <a:tc>
                  <a:txBody>
                    <a:bodyPr/>
                    <a:lstStyle/>
                    <a:p>
                      <a:pPr algn="l" fontAlgn="ctr"/>
                      <a:r>
                        <a:rPr lang="nl-NL" sz="1200" b="0" i="0" u="none" strike="noStrike" noProof="0" dirty="0">
                          <a:solidFill>
                            <a:srgbClr val="5497BE"/>
                          </a:solidFill>
                          <a:effectLst/>
                          <a:latin typeface="Arial" panose="020B0604020202020204" pitchFamily="34" charset="0"/>
                          <a:cs typeface="Arial" panose="020B0604020202020204" pitchFamily="34" charset="0"/>
                        </a:rPr>
                        <a:t>XXX</a:t>
                      </a:r>
                    </a:p>
                  </a:txBody>
                  <a:tcPr marL="108000" marR="1169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200" b="0" i="0" u="none" strike="noStrike" dirty="0">
                        <a:solidFill>
                          <a:srgbClr val="7F7F7F"/>
                        </a:solidFill>
                        <a:effectLst/>
                        <a:latin typeface="Arial" panose="020B0604020202020204" pitchFamily="34" charset="0"/>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7016518"/>
                  </a:ext>
                </a:extLst>
              </a:tr>
              <a:tr h="338827">
                <a:tc>
                  <a:txBody>
                    <a:bodyPr/>
                    <a:lstStyle/>
                    <a:p>
                      <a:pPr algn="l" fontAlgn="ctr"/>
                      <a:r>
                        <a:rPr lang="nl-NL" sz="1200" b="0" i="0" u="none" strike="noStrike" noProof="0" dirty="0">
                          <a:solidFill>
                            <a:srgbClr val="0A5D7A"/>
                          </a:solidFill>
                          <a:effectLst/>
                          <a:latin typeface="Arial" panose="020B0604020202020204" pitchFamily="34" charset="0"/>
                          <a:cs typeface="Arial" panose="020B0604020202020204" pitchFamily="34" charset="0"/>
                        </a:rPr>
                        <a:t>XXX</a:t>
                      </a:r>
                    </a:p>
                  </a:txBody>
                  <a:tcPr marL="108000" marR="1169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200" b="0" i="0" u="none" strike="noStrike" dirty="0">
                        <a:solidFill>
                          <a:srgbClr val="7F7F7F"/>
                        </a:solidFill>
                        <a:effectLst/>
                        <a:latin typeface="Arial" panose="020B0604020202020204" pitchFamily="34" charset="0"/>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0839078"/>
                  </a:ext>
                </a:extLst>
              </a:tr>
              <a:tr h="33882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nl-NL" sz="1200" b="0" i="0" u="none" strike="noStrike" noProof="0" dirty="0">
                          <a:solidFill>
                            <a:srgbClr val="5497BE"/>
                          </a:solidFill>
                          <a:effectLst/>
                          <a:latin typeface="Arial" panose="020B0604020202020204" pitchFamily="34" charset="0"/>
                          <a:cs typeface="Arial" panose="020B0604020202020204" pitchFamily="34" charset="0"/>
                        </a:rPr>
                        <a:t>XXX</a:t>
                      </a:r>
                    </a:p>
                  </a:txBody>
                  <a:tcPr marL="108000" marR="1169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200" b="0" i="0" u="none" strike="noStrike" dirty="0">
                        <a:solidFill>
                          <a:srgbClr val="7F7F7F"/>
                        </a:solidFill>
                        <a:effectLst/>
                        <a:latin typeface="Arial" panose="020B0604020202020204" pitchFamily="34" charset="0"/>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5442018"/>
                  </a:ext>
                </a:extLst>
              </a:tr>
              <a:tr h="338827">
                <a:tc>
                  <a:txBody>
                    <a:bodyPr/>
                    <a:lstStyle/>
                    <a:p>
                      <a:pPr algn="l" fontAlgn="ctr"/>
                      <a:r>
                        <a:rPr lang="nl-NL" sz="1200" b="0" i="0" u="none" strike="noStrike" noProof="0" dirty="0">
                          <a:solidFill>
                            <a:srgbClr val="5497BE"/>
                          </a:solidFill>
                          <a:effectLst/>
                          <a:latin typeface="Arial" panose="020B0604020202020204" pitchFamily="34" charset="0"/>
                          <a:cs typeface="Arial" panose="020B0604020202020204" pitchFamily="34" charset="0"/>
                        </a:rPr>
                        <a:t>XXX</a:t>
                      </a:r>
                    </a:p>
                  </a:txBody>
                  <a:tcPr marL="108000" marR="1169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200" b="0" i="0" u="none" strike="noStrike" dirty="0">
                        <a:solidFill>
                          <a:srgbClr val="7F7F7F"/>
                        </a:solidFill>
                        <a:effectLst/>
                        <a:latin typeface="Arial" panose="020B0604020202020204" pitchFamily="34" charset="0"/>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rPr>
                        <a:t>50%</a:t>
                      </a: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3269501"/>
                  </a:ext>
                </a:extLst>
              </a:tr>
              <a:tr h="338827">
                <a:tc>
                  <a:txBody>
                    <a:bodyPr/>
                    <a:lstStyle/>
                    <a:p>
                      <a:pPr algn="l" fontAlgn="ctr"/>
                      <a:r>
                        <a:rPr lang="nl-NL" sz="1200" b="0" i="0" u="none" strike="noStrike" noProof="0" dirty="0">
                          <a:solidFill>
                            <a:srgbClr val="5497BE"/>
                          </a:solidFill>
                          <a:effectLst/>
                          <a:latin typeface="Arial" panose="020B0604020202020204" pitchFamily="34" charset="0"/>
                          <a:cs typeface="Arial" panose="020B0604020202020204" pitchFamily="34" charset="0"/>
                        </a:rPr>
                        <a:t>XXX</a:t>
                      </a:r>
                    </a:p>
                  </a:txBody>
                  <a:tcPr marL="108000" marR="1169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200" b="0" i="0" u="none" strike="noStrike" dirty="0">
                        <a:solidFill>
                          <a:srgbClr val="7F7F7F"/>
                        </a:solidFill>
                        <a:effectLst/>
                        <a:latin typeface="Arial" panose="020B0604020202020204" pitchFamily="34" charset="0"/>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974784"/>
                  </a:ext>
                </a:extLst>
              </a:tr>
              <a:tr h="338827">
                <a:tc>
                  <a:txBody>
                    <a:bodyPr/>
                    <a:lstStyle/>
                    <a:p>
                      <a:pPr algn="l" fontAlgn="ctr"/>
                      <a:r>
                        <a:rPr lang="nl-NL" sz="1200" b="0" i="0" u="none" strike="noStrike" noProof="0" dirty="0">
                          <a:solidFill>
                            <a:srgbClr val="0A5D7A"/>
                          </a:solidFill>
                          <a:effectLst/>
                          <a:latin typeface="Arial" panose="020B0604020202020204" pitchFamily="34" charset="0"/>
                          <a:cs typeface="Arial" panose="020B0604020202020204" pitchFamily="34" charset="0"/>
                        </a:rPr>
                        <a:t>XXX</a:t>
                      </a:r>
                    </a:p>
                  </a:txBody>
                  <a:tcPr marL="108000" marR="1169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200" b="0" i="0" u="none" strike="noStrike" dirty="0">
                        <a:solidFill>
                          <a:srgbClr val="7F7F7F"/>
                        </a:solidFill>
                        <a:effectLst/>
                        <a:latin typeface="Arial" panose="020B0604020202020204" pitchFamily="34" charset="0"/>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5381915"/>
                  </a:ext>
                </a:extLst>
              </a:tr>
              <a:tr h="338827">
                <a:tc>
                  <a:txBody>
                    <a:bodyPr/>
                    <a:lstStyle/>
                    <a:p>
                      <a:pPr algn="l" fontAlgn="ctr"/>
                      <a:r>
                        <a:rPr lang="nl-NL" sz="1200" b="0" i="0" u="none" strike="noStrike" noProof="0" dirty="0">
                          <a:solidFill>
                            <a:srgbClr val="0A5D7A"/>
                          </a:solidFill>
                          <a:effectLst/>
                          <a:latin typeface="Arial" panose="020B0604020202020204" pitchFamily="34" charset="0"/>
                          <a:cs typeface="Arial" panose="020B0604020202020204" pitchFamily="34" charset="0"/>
                        </a:rPr>
                        <a:t>XXX</a:t>
                      </a:r>
                    </a:p>
                  </a:txBody>
                  <a:tcPr marL="108000" marR="1169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200" b="0" i="0" u="none" strike="noStrike" dirty="0">
                        <a:solidFill>
                          <a:srgbClr val="7F7F7F"/>
                        </a:solidFill>
                        <a:effectLst/>
                        <a:latin typeface="Arial" panose="020B0604020202020204" pitchFamily="34" charset="0"/>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rPr>
                        <a:t>50%</a:t>
                      </a: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48538"/>
                  </a:ext>
                </a:extLst>
              </a:tr>
              <a:tr h="338827">
                <a:tc>
                  <a:txBody>
                    <a:bodyPr/>
                    <a:lstStyle/>
                    <a:p>
                      <a:pPr algn="l" fontAlgn="ctr"/>
                      <a:r>
                        <a:rPr lang="nl-NL" sz="1200" b="0" i="0" u="none" strike="noStrike" noProof="0" dirty="0">
                          <a:solidFill>
                            <a:srgbClr val="5497BE"/>
                          </a:solidFill>
                          <a:effectLst/>
                          <a:latin typeface="Arial" panose="020B0604020202020204" pitchFamily="34" charset="0"/>
                          <a:cs typeface="Arial" panose="020B0604020202020204" pitchFamily="34" charset="0"/>
                        </a:rPr>
                        <a:t>XXX</a:t>
                      </a:r>
                    </a:p>
                  </a:txBody>
                  <a:tcPr marL="108000" marR="1169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200" b="0" i="0" u="none" strike="noStrike" dirty="0">
                        <a:solidFill>
                          <a:srgbClr val="7F7F7F"/>
                        </a:solidFill>
                        <a:effectLst/>
                        <a:latin typeface="Arial" panose="020B0604020202020204" pitchFamily="34" charset="0"/>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rPr>
                        <a:t>50%</a:t>
                      </a: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rPr>
                        <a:t>50%</a:t>
                      </a: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56578"/>
                  </a:ext>
                </a:extLst>
              </a:tr>
              <a:tr h="338827">
                <a:tc>
                  <a:txBody>
                    <a:bodyPr/>
                    <a:lstStyle/>
                    <a:p>
                      <a:pPr algn="l" fontAlgn="ctr"/>
                      <a:r>
                        <a:rPr lang="nl-NL" sz="1200" b="0" i="0" u="none" strike="noStrike" noProof="0" dirty="0">
                          <a:solidFill>
                            <a:srgbClr val="0A5D7A"/>
                          </a:solidFill>
                          <a:effectLst/>
                          <a:latin typeface="Arial" panose="020B0604020202020204" pitchFamily="34" charset="0"/>
                          <a:cs typeface="Arial" panose="020B0604020202020204" pitchFamily="34" charset="0"/>
                        </a:rPr>
                        <a:t>XXX</a:t>
                      </a:r>
                    </a:p>
                  </a:txBody>
                  <a:tcPr marL="108000" marR="1169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US" sz="1200" b="0" i="0" u="none" strike="noStrike" kern="1200" dirty="0">
                        <a:solidFill>
                          <a:srgbClr val="7F7F7F"/>
                        </a:solidFill>
                        <a:effectLst/>
                        <a:latin typeface="Arial" panose="020B0604020202020204" pitchFamily="34" charset="0"/>
                        <a:ea typeface="+mn-ea"/>
                        <a:cs typeface="+mn-cs"/>
                      </a:endParaRPr>
                    </a:p>
                  </a:txBody>
                  <a:tcPr marL="7620" marR="7620" marT="7620" marB="0" anchor="b">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rPr>
                        <a:t>50%</a:t>
                      </a: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rPr>
                        <a:t>50%</a:t>
                      </a: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4217645"/>
                  </a:ext>
                </a:extLst>
              </a:tr>
            </a:tbl>
          </a:graphicData>
        </a:graphic>
      </p:graphicFrame>
      <p:graphicFrame>
        <p:nvGraphicFramePr>
          <p:cNvPr id="5" name="Chart 24">
            <a:extLst>
              <a:ext uri="{FF2B5EF4-FFF2-40B4-BE49-F238E27FC236}">
                <a16:creationId xmlns:a16="http://schemas.microsoft.com/office/drawing/2014/main" id="{8CE79862-1CBF-45C7-9FF7-036251D9CF43}"/>
              </a:ext>
            </a:extLst>
          </p:cNvPr>
          <p:cNvGraphicFramePr/>
          <p:nvPr>
            <p:extLst>
              <p:ext uri="{D42A27DB-BD31-4B8C-83A1-F6EECF244321}">
                <p14:modId xmlns:p14="http://schemas.microsoft.com/office/powerpoint/2010/main" val="4148887193"/>
              </p:ext>
            </p:extLst>
          </p:nvPr>
        </p:nvGraphicFramePr>
        <p:xfrm>
          <a:off x="5130641" y="2603352"/>
          <a:ext cx="2026016" cy="370954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vak 6">
            <a:extLst>
              <a:ext uri="{FF2B5EF4-FFF2-40B4-BE49-F238E27FC236}">
                <a16:creationId xmlns:a16="http://schemas.microsoft.com/office/drawing/2014/main" id="{C1F8590B-50A5-4118-A1D8-025B03CB606A}"/>
              </a:ext>
            </a:extLst>
          </p:cNvPr>
          <p:cNvSpPr txBox="1"/>
          <p:nvPr/>
        </p:nvSpPr>
        <p:spPr>
          <a:xfrm>
            <a:off x="444500" y="1659507"/>
            <a:ext cx="4743320" cy="317365"/>
          </a:xfrm>
          <a:prstGeom prst="rect">
            <a:avLst/>
          </a:prstGeom>
          <a:noFill/>
          <a:ln>
            <a:noFill/>
          </a:ln>
        </p:spPr>
        <p:txBody>
          <a:bodyPr wrap="square" lIns="0" tIns="0" rIns="0" bIns="0" rtlCol="0" anchor="b">
            <a:noAutofit/>
          </a:bodyPr>
          <a:lstStyle/>
          <a:p>
            <a:pPr>
              <a:lnSpc>
                <a:spcPct val="90000"/>
              </a:lnSpc>
            </a:pPr>
            <a:r>
              <a:rPr lang="en-GB" sz="1400" dirty="0">
                <a:solidFill>
                  <a:schemeClr val="tx1">
                    <a:lumMod val="50000"/>
                    <a:lumOff val="50000"/>
                  </a:schemeClr>
                </a:solidFill>
              </a:rPr>
              <a:t>Usage of </a:t>
            </a:r>
            <a:r>
              <a:rPr lang="en-GB" sz="1400" dirty="0">
                <a:solidFill>
                  <a:srgbClr val="0A5D7A"/>
                </a:solidFill>
              </a:rPr>
              <a:t>digital</a:t>
            </a:r>
            <a:r>
              <a:rPr lang="en-GB" sz="1400" dirty="0">
                <a:solidFill>
                  <a:schemeClr val="tx1">
                    <a:lumMod val="50000"/>
                    <a:lumOff val="50000"/>
                  </a:schemeClr>
                </a:solidFill>
              </a:rPr>
              <a:t> and </a:t>
            </a:r>
            <a:r>
              <a:rPr lang="en-GB" sz="1400" dirty="0">
                <a:solidFill>
                  <a:srgbClr val="5497BE"/>
                </a:solidFill>
              </a:rPr>
              <a:t>traditional</a:t>
            </a:r>
            <a:r>
              <a:rPr lang="en-GB" sz="1400" dirty="0">
                <a:solidFill>
                  <a:schemeClr val="tx1">
                    <a:lumMod val="50000"/>
                    <a:lumOff val="50000"/>
                  </a:schemeClr>
                </a:solidFill>
              </a:rPr>
              <a:t> media channels 2019 - 2021</a:t>
            </a:r>
            <a:endParaRPr lang="en-GB" sz="1400" dirty="0">
              <a:solidFill>
                <a:schemeClr val="bg1">
                  <a:lumMod val="50000"/>
                </a:schemeClr>
              </a:solidFill>
            </a:endParaRPr>
          </a:p>
          <a:p>
            <a:pPr algn="l">
              <a:lnSpc>
                <a:spcPct val="90000"/>
              </a:lnSpc>
            </a:pPr>
            <a:r>
              <a:rPr lang="en-GB" sz="1200" dirty="0">
                <a:solidFill>
                  <a:schemeClr val="tx1">
                    <a:lumMod val="50000"/>
                    <a:lumOff val="50000"/>
                  </a:schemeClr>
                </a:solidFill>
              </a:rPr>
              <a:t>% of contractors who make use of [media channel]</a:t>
            </a:r>
          </a:p>
        </p:txBody>
      </p:sp>
      <p:graphicFrame>
        <p:nvGraphicFramePr>
          <p:cNvPr id="18" name="Chart 24">
            <a:extLst>
              <a:ext uri="{FF2B5EF4-FFF2-40B4-BE49-F238E27FC236}">
                <a16:creationId xmlns:a16="http://schemas.microsoft.com/office/drawing/2014/main" id="{E904D24A-DC32-4FEB-87E3-1BE80FC2EED6}"/>
              </a:ext>
            </a:extLst>
          </p:cNvPr>
          <p:cNvGraphicFramePr/>
          <p:nvPr>
            <p:extLst>
              <p:ext uri="{D42A27DB-BD31-4B8C-83A1-F6EECF244321}">
                <p14:modId xmlns:p14="http://schemas.microsoft.com/office/powerpoint/2010/main" val="705060633"/>
              </p:ext>
            </p:extLst>
          </p:nvPr>
        </p:nvGraphicFramePr>
        <p:xfrm>
          <a:off x="2695351" y="2603352"/>
          <a:ext cx="2026016" cy="3709548"/>
        </p:xfrm>
        <a:graphic>
          <a:graphicData uri="http://schemas.openxmlformats.org/drawingml/2006/chart">
            <c:chart xmlns:c="http://schemas.openxmlformats.org/drawingml/2006/chart" xmlns:r="http://schemas.openxmlformats.org/officeDocument/2006/relationships" r:id="rId4"/>
          </a:graphicData>
        </a:graphic>
      </p:graphicFrame>
      <p:sp>
        <p:nvSpPr>
          <p:cNvPr id="14" name="Tekstvak 13">
            <a:extLst>
              <a:ext uri="{FF2B5EF4-FFF2-40B4-BE49-F238E27FC236}">
                <a16:creationId xmlns:a16="http://schemas.microsoft.com/office/drawing/2014/main" id="{7ED7DB61-5CA6-4560-9568-FCF41B553319}"/>
              </a:ext>
            </a:extLst>
          </p:cNvPr>
          <p:cNvSpPr txBox="1"/>
          <p:nvPr/>
        </p:nvSpPr>
        <p:spPr>
          <a:xfrm>
            <a:off x="388932" y="955154"/>
            <a:ext cx="11803068" cy="307777"/>
          </a:xfrm>
          <a:prstGeom prst="rect">
            <a:avLst/>
          </a:prstGeom>
          <a:noFill/>
        </p:spPr>
        <p:txBody>
          <a:bodyPr wrap="square">
            <a:spAutoFit/>
          </a:bodyPr>
          <a:lstStyle/>
          <a:p>
            <a:r>
              <a:rPr lang="en-GB" sz="1400" dirty="0">
                <a:solidFill>
                  <a:srgbClr val="4A4A49"/>
                </a:solidFill>
              </a:rPr>
              <a:t>It is clear that XXX…</a:t>
            </a:r>
            <a:endParaRPr lang="en-GB" sz="1400" dirty="0"/>
          </a:p>
        </p:txBody>
      </p:sp>
      <p:sp>
        <p:nvSpPr>
          <p:cNvPr id="13" name="Titel 1">
            <a:extLst>
              <a:ext uri="{FF2B5EF4-FFF2-40B4-BE49-F238E27FC236}">
                <a16:creationId xmlns:a16="http://schemas.microsoft.com/office/drawing/2014/main" id="{068C1D32-C370-4483-B5A0-DCB47AE27EB3}"/>
              </a:ext>
            </a:extLst>
          </p:cNvPr>
          <p:cNvSpPr txBox="1">
            <a:spLocks/>
          </p:cNvSpPr>
          <p:nvPr/>
        </p:nvSpPr>
        <p:spPr>
          <a:xfrm>
            <a:off x="388932" y="130037"/>
            <a:ext cx="8032257" cy="342275"/>
          </a:xfrm>
          <a:prstGeom prst="rect">
            <a:avLst/>
          </a:prstGeom>
        </p:spPr>
        <p:txBody>
          <a:bodyPr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algn="l">
              <a:lnSpc>
                <a:spcPct val="90000"/>
              </a:lnSpc>
            </a:pPr>
            <a:r>
              <a:rPr lang="nl-NL" sz="1200" dirty="0"/>
              <a:t>Management</a:t>
            </a:r>
            <a:r>
              <a:rPr lang="nl-NL" sz="1200" b="0" dirty="0"/>
              <a:t> </a:t>
            </a:r>
            <a:r>
              <a:rPr lang="nl-NL" sz="1200" dirty="0"/>
              <a:t>Summary</a:t>
            </a:r>
            <a:r>
              <a:rPr lang="nl-NL" sz="1200" b="0" dirty="0"/>
              <a:t> </a:t>
            </a:r>
            <a:r>
              <a:rPr lang="nl-NL" sz="1200" b="0" dirty="0">
                <a:solidFill>
                  <a:srgbClr val="B9C6CF"/>
                </a:solidFill>
              </a:rPr>
              <a:t>| Profiling Building Contractor | Media </a:t>
            </a:r>
            <a:r>
              <a:rPr lang="nl-NL" sz="1200" b="0" dirty="0" err="1">
                <a:solidFill>
                  <a:srgbClr val="B9C6CF"/>
                </a:solidFill>
              </a:rPr>
              <a:t>Orientation</a:t>
            </a:r>
            <a:endParaRPr lang="nl-NL" sz="1200" b="0" dirty="0">
              <a:solidFill>
                <a:srgbClr val="B9C6CF"/>
              </a:solidFill>
            </a:endParaRPr>
          </a:p>
        </p:txBody>
      </p:sp>
    </p:spTree>
    <p:extLst>
      <p:ext uri="{BB962C8B-B14F-4D97-AF65-F5344CB8AC3E}">
        <p14:creationId xmlns:p14="http://schemas.microsoft.com/office/powerpoint/2010/main" val="14127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39F9C1-5B75-4A15-B467-47D82C849105}"/>
              </a:ext>
            </a:extLst>
          </p:cNvPr>
          <p:cNvSpPr>
            <a:spLocks noGrp="1"/>
          </p:cNvSpPr>
          <p:nvPr>
            <p:ph type="sldNum" sz="quarter" idx="12"/>
          </p:nvPr>
        </p:nvSpPr>
        <p:spPr/>
        <p:txBody>
          <a:bodyPr/>
          <a:lstStyle/>
          <a:p>
            <a:fld id="{7AD0FE45-509C-4BDF-9EDE-64426F8DF3D2}" type="slidenum">
              <a:rPr lang="nl-NL" smtClean="0"/>
              <a:t>13</a:t>
            </a:fld>
            <a:endParaRPr lang="nl-NL"/>
          </a:p>
        </p:txBody>
      </p:sp>
      <p:sp>
        <p:nvSpPr>
          <p:cNvPr id="3" name="Text Placeholder 2">
            <a:extLst>
              <a:ext uri="{FF2B5EF4-FFF2-40B4-BE49-F238E27FC236}">
                <a16:creationId xmlns:a16="http://schemas.microsoft.com/office/drawing/2014/main" id="{17AA6F10-A701-4BC7-8824-A2B49DF7153D}"/>
              </a:ext>
            </a:extLst>
          </p:cNvPr>
          <p:cNvSpPr>
            <a:spLocks noGrp="1"/>
          </p:cNvSpPr>
          <p:nvPr>
            <p:ph type="body" sz="quarter" idx="13"/>
          </p:nvPr>
        </p:nvSpPr>
        <p:spPr>
          <a:xfrm>
            <a:off x="444498" y="474027"/>
            <a:ext cx="11521078" cy="488950"/>
          </a:xfrm>
        </p:spPr>
        <p:txBody>
          <a:bodyPr vert="horz" lIns="0" tIns="0" rIns="0" bIns="0" rtlCol="0" anchor="ctr">
            <a:noAutofit/>
          </a:bodyPr>
          <a:lstStyle/>
          <a:p>
            <a:r>
              <a:rPr lang="en-GB" dirty="0">
                <a:solidFill>
                  <a:srgbClr val="4A4A49"/>
                </a:solidFill>
              </a:rPr>
              <a:t>Compared to 2019, there are also developments in terms of frequency</a:t>
            </a:r>
          </a:p>
        </p:txBody>
      </p:sp>
      <p:graphicFrame>
        <p:nvGraphicFramePr>
          <p:cNvPr id="4" name="Table 7">
            <a:extLst>
              <a:ext uri="{FF2B5EF4-FFF2-40B4-BE49-F238E27FC236}">
                <a16:creationId xmlns:a16="http://schemas.microsoft.com/office/drawing/2014/main" id="{3DADC4C3-37EC-4D6E-AECC-10EB01CDF715}"/>
              </a:ext>
            </a:extLst>
          </p:cNvPr>
          <p:cNvGraphicFramePr>
            <a:graphicFrameLocks noGrp="1"/>
          </p:cNvGraphicFramePr>
          <p:nvPr>
            <p:custDataLst>
              <p:tags r:id="rId1"/>
            </p:custDataLst>
            <p:extLst>
              <p:ext uri="{D42A27DB-BD31-4B8C-83A1-F6EECF244321}">
                <p14:modId xmlns:p14="http://schemas.microsoft.com/office/powerpoint/2010/main" val="1981423559"/>
              </p:ext>
            </p:extLst>
          </p:nvPr>
        </p:nvGraphicFramePr>
        <p:xfrm>
          <a:off x="444498" y="2077139"/>
          <a:ext cx="11151795" cy="4310707"/>
        </p:xfrm>
        <a:graphic>
          <a:graphicData uri="http://schemas.openxmlformats.org/drawingml/2006/table">
            <a:tbl>
              <a:tblPr firstRow="1" bandRow="1">
                <a:tableStyleId>{5C22544A-7EE6-4342-B048-85BDC9FD1C3A}</a:tableStyleId>
              </a:tblPr>
              <a:tblGrid>
                <a:gridCol w="2261380">
                  <a:extLst>
                    <a:ext uri="{9D8B030D-6E8A-4147-A177-3AD203B41FA5}">
                      <a16:colId xmlns:a16="http://schemas.microsoft.com/office/drawing/2014/main" val="2352585572"/>
                    </a:ext>
                  </a:extLst>
                </a:gridCol>
                <a:gridCol w="2416628">
                  <a:extLst>
                    <a:ext uri="{9D8B030D-6E8A-4147-A177-3AD203B41FA5}">
                      <a16:colId xmlns:a16="http://schemas.microsoft.com/office/drawing/2014/main" val="499647699"/>
                    </a:ext>
                  </a:extLst>
                </a:gridCol>
                <a:gridCol w="2230971">
                  <a:extLst>
                    <a:ext uri="{9D8B030D-6E8A-4147-A177-3AD203B41FA5}">
                      <a16:colId xmlns:a16="http://schemas.microsoft.com/office/drawing/2014/main" val="1067288979"/>
                    </a:ext>
                  </a:extLst>
                </a:gridCol>
                <a:gridCol w="530352">
                  <a:extLst>
                    <a:ext uri="{9D8B030D-6E8A-4147-A177-3AD203B41FA5}">
                      <a16:colId xmlns:a16="http://schemas.microsoft.com/office/drawing/2014/main" val="1812799462"/>
                    </a:ext>
                  </a:extLst>
                </a:gridCol>
                <a:gridCol w="530352">
                  <a:extLst>
                    <a:ext uri="{9D8B030D-6E8A-4147-A177-3AD203B41FA5}">
                      <a16:colId xmlns:a16="http://schemas.microsoft.com/office/drawing/2014/main" val="2192113811"/>
                    </a:ext>
                  </a:extLst>
                </a:gridCol>
                <a:gridCol w="530352">
                  <a:extLst>
                    <a:ext uri="{9D8B030D-6E8A-4147-A177-3AD203B41FA5}">
                      <a16:colId xmlns:a16="http://schemas.microsoft.com/office/drawing/2014/main" val="3931290532"/>
                    </a:ext>
                  </a:extLst>
                </a:gridCol>
                <a:gridCol w="530352">
                  <a:extLst>
                    <a:ext uri="{9D8B030D-6E8A-4147-A177-3AD203B41FA5}">
                      <a16:colId xmlns:a16="http://schemas.microsoft.com/office/drawing/2014/main" val="1150430487"/>
                    </a:ext>
                  </a:extLst>
                </a:gridCol>
                <a:gridCol w="530352">
                  <a:extLst>
                    <a:ext uri="{9D8B030D-6E8A-4147-A177-3AD203B41FA5}">
                      <a16:colId xmlns:a16="http://schemas.microsoft.com/office/drawing/2014/main" val="4258088043"/>
                    </a:ext>
                  </a:extLst>
                </a:gridCol>
                <a:gridCol w="530352">
                  <a:extLst>
                    <a:ext uri="{9D8B030D-6E8A-4147-A177-3AD203B41FA5}">
                      <a16:colId xmlns:a16="http://schemas.microsoft.com/office/drawing/2014/main" val="1196213410"/>
                    </a:ext>
                  </a:extLst>
                </a:gridCol>
                <a:gridCol w="530352">
                  <a:extLst>
                    <a:ext uri="{9D8B030D-6E8A-4147-A177-3AD203B41FA5}">
                      <a16:colId xmlns:a16="http://schemas.microsoft.com/office/drawing/2014/main" val="1191457714"/>
                    </a:ext>
                  </a:extLst>
                </a:gridCol>
                <a:gridCol w="530352">
                  <a:extLst>
                    <a:ext uri="{9D8B030D-6E8A-4147-A177-3AD203B41FA5}">
                      <a16:colId xmlns:a16="http://schemas.microsoft.com/office/drawing/2014/main" val="252962116"/>
                    </a:ext>
                  </a:extLst>
                </a:gridCol>
              </a:tblGrid>
              <a:tr h="291805">
                <a:tc>
                  <a:txBody>
                    <a:bodyPr/>
                    <a:lstStyle/>
                    <a:p>
                      <a:pPr marL="0" algn="l" defTabSz="914400" rtl="0" eaLnBrk="1" fontAlgn="b" latinLnBrk="0" hangingPunct="1"/>
                      <a:endParaRPr lang="en-US" sz="1200" b="1" i="0" u="none" strike="noStrike" kern="1200" dirty="0">
                        <a:solidFill>
                          <a:srgbClr val="0A5D7A"/>
                        </a:solidFill>
                        <a:effectLst/>
                        <a:latin typeface="Arial" panose="020B0604020202020204" pitchFamily="34" charset="0"/>
                        <a:ea typeface="+mn-ea"/>
                        <a:cs typeface="Arial" panose="020B0604020202020204" pitchFamily="34" charset="0"/>
                      </a:endParaRP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nl-NL" sz="1200" b="1" i="0" u="none" strike="noStrike" kern="1200" dirty="0">
                          <a:solidFill>
                            <a:srgbClr val="0A5D7A"/>
                          </a:solidFill>
                          <a:effectLst/>
                          <a:latin typeface="Arial" panose="020B0604020202020204" pitchFamily="34" charset="0"/>
                          <a:ea typeface="+mn-ea"/>
                          <a:cs typeface="Arial" panose="020B0604020202020204" pitchFamily="34" charset="0"/>
                        </a:rPr>
                        <a:t>Europe 2021</a:t>
                      </a: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nl-NL" sz="1200" b="1" i="0" u="none" strike="noStrike" kern="1200" dirty="0">
                          <a:solidFill>
                            <a:srgbClr val="0A5D7A"/>
                          </a:solidFill>
                          <a:effectLst/>
                          <a:latin typeface="Arial" panose="020B0604020202020204" pitchFamily="34" charset="0"/>
                          <a:ea typeface="+mn-ea"/>
                          <a:cs typeface="Arial" panose="020B0604020202020204" pitchFamily="34" charset="0"/>
                        </a:rPr>
                        <a:t>Europe 2019</a:t>
                      </a: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nl-NL"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GE</a:t>
                      </a:r>
                      <a:endParaRPr lang="en-GB"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9144" marR="9144" marT="8884"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nl-NL"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UK</a:t>
                      </a:r>
                      <a:endParaRPr lang="en-GB"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9144" marR="9144" marT="8884"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nl-NL"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FR</a:t>
                      </a:r>
                      <a:endParaRPr lang="en-GB"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9144" marR="9144" marT="8884"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nl-NL"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IT</a:t>
                      </a:r>
                      <a:endParaRPr lang="en-GB"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9144" marR="9144" marT="8884"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nl-NL"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SP</a:t>
                      </a:r>
                      <a:endParaRPr lang="en-GB"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9144" marR="9144" marT="8884"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nl-NL"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NL</a:t>
                      </a:r>
                      <a:endParaRPr lang="en-GB"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9144" marR="9144" marT="8884"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nl-NL"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BE</a:t>
                      </a:r>
                      <a:endParaRPr lang="en-GB"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9144" marR="9144" marT="8884"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nl-NL"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PL</a:t>
                      </a:r>
                      <a:endParaRPr lang="en-GB"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9144" marR="9144" marT="8884"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6213781"/>
                  </a:ext>
                </a:extLst>
              </a:tr>
              <a:tr h="291805">
                <a:tc>
                  <a:txBody>
                    <a:bodyPr/>
                    <a:lstStyle/>
                    <a:p>
                      <a:pPr marL="0" algn="l" defTabSz="914400" rtl="0" eaLnBrk="1" fontAlgn="b" latinLnBrk="0" hangingPunct="1"/>
                      <a:endParaRPr lang="en-US" sz="1200" b="1" i="0" u="none" strike="noStrike"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0" marR="0" marT="0"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nl-NL" sz="1050" b="0" i="0" u="none" strike="noStrike" kern="1200" dirty="0">
                          <a:solidFill>
                            <a:srgbClr val="0A5D7A"/>
                          </a:solidFill>
                          <a:effectLst/>
                          <a:latin typeface="Arial" panose="020B0604020202020204" pitchFamily="34" charset="0"/>
                          <a:ea typeface="+mn-ea"/>
                          <a:cs typeface="Arial" panose="020B0604020202020204" pitchFamily="34" charset="0"/>
                        </a:rPr>
                        <a:t>n=952</a:t>
                      </a:r>
                      <a:endParaRPr lang="en-GB" sz="1050" b="0" i="0" u="none" strike="noStrike" kern="1200" dirty="0">
                        <a:solidFill>
                          <a:srgbClr val="0A5D7A"/>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nl-NL" sz="1050" b="0" i="0" u="none" strike="noStrike" kern="1200" dirty="0">
                          <a:solidFill>
                            <a:srgbClr val="0A5D7A"/>
                          </a:solidFill>
                          <a:effectLst/>
                          <a:latin typeface="Arial" panose="020B0604020202020204" pitchFamily="34" charset="0"/>
                          <a:ea typeface="+mn-ea"/>
                          <a:cs typeface="Arial" panose="020B0604020202020204" pitchFamily="34" charset="0"/>
                        </a:rPr>
                        <a:t>n=1200</a:t>
                      </a:r>
                      <a:endParaRPr lang="en-GB" sz="1050" b="0" i="0" u="none" strike="noStrike" kern="1200" dirty="0">
                        <a:solidFill>
                          <a:srgbClr val="0A5D7A"/>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gridSpan="8">
                  <a:txBody>
                    <a:bodyPr/>
                    <a:lstStyle/>
                    <a:p>
                      <a:pPr algn="ctr" fontAlgn="ctr"/>
                      <a:r>
                        <a:rPr lang="en-GB" sz="120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rPr>
                        <a:t>2019 – 2021</a:t>
                      </a:r>
                    </a:p>
                  </a:txBody>
                  <a:tcPr marL="72000" marR="0" marT="8884"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05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72000" marR="0" marT="8884"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05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72000" marR="0" marT="8884"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05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72000" marR="0" marT="8884"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GB" sz="105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72000" marR="0" marT="8884"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05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72000" marR="0" marT="8884"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05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72000" marR="0" marT="8884"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05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72000" marR="0" marT="8884"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0132922"/>
                  </a:ext>
                </a:extLst>
              </a:tr>
              <a:tr h="338827">
                <a:tc>
                  <a:txBody>
                    <a:bodyPr/>
                    <a:lstStyle/>
                    <a:p>
                      <a:pPr algn="l" fontAlgn="ctr"/>
                      <a:r>
                        <a:rPr lang="nl-NL" sz="1200" b="0" i="0" u="none" strike="noStrike" noProof="0" dirty="0">
                          <a:solidFill>
                            <a:srgbClr val="0A5D7A"/>
                          </a:solidFill>
                          <a:effectLst/>
                          <a:latin typeface="Arial" panose="020B0604020202020204" pitchFamily="34" charset="0"/>
                          <a:cs typeface="Arial" panose="020B0604020202020204" pitchFamily="34" charset="0"/>
                        </a:rPr>
                        <a:t>XXX</a:t>
                      </a:r>
                    </a:p>
                  </a:txBody>
                  <a:tcPr marL="108000" marR="1169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200" b="0" i="0" u="none" strike="noStrike" dirty="0">
                        <a:solidFill>
                          <a:srgbClr val="7F7F7F"/>
                        </a:solidFill>
                        <a:effectLst/>
                        <a:latin typeface="Arial" panose="020B0604020202020204" pitchFamily="34" charset="0"/>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0054906"/>
                  </a:ext>
                </a:extLst>
              </a:tr>
              <a:tr h="338827">
                <a:tc>
                  <a:txBody>
                    <a:bodyPr/>
                    <a:lstStyle/>
                    <a:p>
                      <a:pPr algn="l" fontAlgn="ctr"/>
                      <a:r>
                        <a:rPr lang="nl-NL" sz="1200" b="0" i="0" u="none" strike="noStrike" noProof="0" dirty="0">
                          <a:solidFill>
                            <a:srgbClr val="5497BE"/>
                          </a:solidFill>
                          <a:effectLst/>
                          <a:latin typeface="Arial" panose="020B0604020202020204" pitchFamily="34" charset="0"/>
                          <a:cs typeface="Arial" panose="020B0604020202020204" pitchFamily="34" charset="0"/>
                        </a:rPr>
                        <a:t>XXX</a:t>
                      </a:r>
                    </a:p>
                  </a:txBody>
                  <a:tcPr marL="108000" marR="1169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200" b="0" i="0" u="none" strike="noStrike" dirty="0">
                        <a:solidFill>
                          <a:srgbClr val="7F7F7F"/>
                        </a:solidFill>
                        <a:effectLst/>
                        <a:latin typeface="Arial" panose="020B0604020202020204" pitchFamily="34" charset="0"/>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830972"/>
                  </a:ext>
                </a:extLst>
              </a:tr>
              <a:tr h="338827">
                <a:tc>
                  <a:txBody>
                    <a:bodyPr/>
                    <a:lstStyle/>
                    <a:p>
                      <a:pPr algn="l" fontAlgn="ctr"/>
                      <a:r>
                        <a:rPr lang="nl-NL" sz="1200" b="0" i="0" u="none" strike="noStrike" noProof="0" dirty="0">
                          <a:solidFill>
                            <a:srgbClr val="5497BE"/>
                          </a:solidFill>
                          <a:effectLst/>
                          <a:latin typeface="Arial" panose="020B0604020202020204" pitchFamily="34" charset="0"/>
                          <a:cs typeface="Arial" panose="020B0604020202020204" pitchFamily="34" charset="0"/>
                        </a:rPr>
                        <a:t>XXX</a:t>
                      </a:r>
                    </a:p>
                  </a:txBody>
                  <a:tcPr marL="108000" marR="1169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200" b="0" i="0" u="none" strike="noStrike" dirty="0">
                        <a:solidFill>
                          <a:srgbClr val="7F7F7F"/>
                        </a:solidFill>
                        <a:effectLst/>
                        <a:latin typeface="Arial" panose="020B0604020202020204" pitchFamily="34" charset="0"/>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7016518"/>
                  </a:ext>
                </a:extLst>
              </a:tr>
              <a:tr h="338827">
                <a:tc>
                  <a:txBody>
                    <a:bodyPr/>
                    <a:lstStyle/>
                    <a:p>
                      <a:pPr algn="l" fontAlgn="ctr"/>
                      <a:r>
                        <a:rPr lang="nl-NL" sz="1200" b="0" i="0" u="none" strike="noStrike" noProof="0" dirty="0">
                          <a:solidFill>
                            <a:srgbClr val="0A5D7A"/>
                          </a:solidFill>
                          <a:effectLst/>
                          <a:latin typeface="Arial" panose="020B0604020202020204" pitchFamily="34" charset="0"/>
                          <a:cs typeface="Arial" panose="020B0604020202020204" pitchFamily="34" charset="0"/>
                        </a:rPr>
                        <a:t>XXX</a:t>
                      </a:r>
                    </a:p>
                  </a:txBody>
                  <a:tcPr marL="108000" marR="1169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200" b="0" i="0" u="none" strike="noStrike" dirty="0">
                        <a:solidFill>
                          <a:srgbClr val="7F7F7F"/>
                        </a:solidFill>
                        <a:effectLst/>
                        <a:latin typeface="Arial" panose="020B0604020202020204" pitchFamily="34" charset="0"/>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0839078"/>
                  </a:ext>
                </a:extLst>
              </a:tr>
              <a:tr h="33882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nl-NL" sz="1200" b="0" i="0" u="none" strike="noStrike" noProof="0" dirty="0">
                          <a:solidFill>
                            <a:srgbClr val="5497BE"/>
                          </a:solidFill>
                          <a:effectLst/>
                          <a:latin typeface="Arial" panose="020B0604020202020204" pitchFamily="34" charset="0"/>
                          <a:cs typeface="Arial" panose="020B0604020202020204" pitchFamily="34" charset="0"/>
                        </a:rPr>
                        <a:t>XXX</a:t>
                      </a:r>
                    </a:p>
                  </a:txBody>
                  <a:tcPr marL="108000" marR="1169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200" b="0" i="0" u="none" strike="noStrike" dirty="0">
                        <a:solidFill>
                          <a:srgbClr val="7F7F7F"/>
                        </a:solidFill>
                        <a:effectLst/>
                        <a:latin typeface="Arial" panose="020B0604020202020204" pitchFamily="34" charset="0"/>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5442018"/>
                  </a:ext>
                </a:extLst>
              </a:tr>
              <a:tr h="338827">
                <a:tc>
                  <a:txBody>
                    <a:bodyPr/>
                    <a:lstStyle/>
                    <a:p>
                      <a:pPr algn="l" fontAlgn="ctr"/>
                      <a:r>
                        <a:rPr lang="nl-NL" sz="1200" b="0" i="0" u="none" strike="noStrike" noProof="0" dirty="0">
                          <a:solidFill>
                            <a:srgbClr val="5497BE"/>
                          </a:solidFill>
                          <a:effectLst/>
                          <a:latin typeface="Arial" panose="020B0604020202020204" pitchFamily="34" charset="0"/>
                          <a:cs typeface="Arial" panose="020B0604020202020204" pitchFamily="34" charset="0"/>
                        </a:rPr>
                        <a:t>XXX</a:t>
                      </a:r>
                    </a:p>
                  </a:txBody>
                  <a:tcPr marL="108000" marR="1169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200" b="0" i="0" u="none" strike="noStrike" dirty="0">
                        <a:solidFill>
                          <a:srgbClr val="7F7F7F"/>
                        </a:solidFill>
                        <a:effectLst/>
                        <a:latin typeface="Arial" panose="020B0604020202020204" pitchFamily="34" charset="0"/>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3269501"/>
                  </a:ext>
                </a:extLst>
              </a:tr>
              <a:tr h="338827">
                <a:tc>
                  <a:txBody>
                    <a:bodyPr/>
                    <a:lstStyle/>
                    <a:p>
                      <a:pPr algn="l" fontAlgn="ctr"/>
                      <a:r>
                        <a:rPr lang="nl-NL" sz="1200" b="0" i="0" u="none" strike="noStrike" noProof="0" dirty="0">
                          <a:solidFill>
                            <a:srgbClr val="5497BE"/>
                          </a:solidFill>
                          <a:effectLst/>
                          <a:latin typeface="Arial" panose="020B0604020202020204" pitchFamily="34" charset="0"/>
                          <a:cs typeface="Arial" panose="020B0604020202020204" pitchFamily="34" charset="0"/>
                        </a:rPr>
                        <a:t>XXX</a:t>
                      </a:r>
                    </a:p>
                  </a:txBody>
                  <a:tcPr marL="108000" marR="1169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200" b="0" i="0" u="none" strike="noStrike" dirty="0">
                        <a:solidFill>
                          <a:srgbClr val="7F7F7F"/>
                        </a:solidFill>
                        <a:effectLst/>
                        <a:latin typeface="Arial" panose="020B0604020202020204" pitchFamily="34" charset="0"/>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974784"/>
                  </a:ext>
                </a:extLst>
              </a:tr>
              <a:tr h="338827">
                <a:tc>
                  <a:txBody>
                    <a:bodyPr/>
                    <a:lstStyle/>
                    <a:p>
                      <a:pPr algn="l" fontAlgn="ctr"/>
                      <a:r>
                        <a:rPr lang="nl-NL" sz="1200" b="0" i="0" u="none" strike="noStrike" noProof="0" dirty="0">
                          <a:solidFill>
                            <a:srgbClr val="0A5D7A"/>
                          </a:solidFill>
                          <a:effectLst/>
                          <a:latin typeface="Arial" panose="020B0604020202020204" pitchFamily="34" charset="0"/>
                          <a:cs typeface="Arial" panose="020B0604020202020204" pitchFamily="34" charset="0"/>
                        </a:rPr>
                        <a:t>XXX</a:t>
                      </a:r>
                    </a:p>
                  </a:txBody>
                  <a:tcPr marL="108000" marR="1169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200" b="0" i="0" u="none" strike="noStrike" dirty="0">
                        <a:solidFill>
                          <a:srgbClr val="7F7F7F"/>
                        </a:solidFill>
                        <a:effectLst/>
                        <a:latin typeface="Arial" panose="020B0604020202020204" pitchFamily="34" charset="0"/>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5381915"/>
                  </a:ext>
                </a:extLst>
              </a:tr>
              <a:tr h="338827">
                <a:tc>
                  <a:txBody>
                    <a:bodyPr/>
                    <a:lstStyle/>
                    <a:p>
                      <a:pPr algn="l" fontAlgn="ctr"/>
                      <a:r>
                        <a:rPr lang="nl-NL" sz="1200" b="0" i="0" u="none" strike="noStrike" noProof="0" dirty="0">
                          <a:solidFill>
                            <a:srgbClr val="0A5D7A"/>
                          </a:solidFill>
                          <a:effectLst/>
                          <a:latin typeface="Arial" panose="020B0604020202020204" pitchFamily="34" charset="0"/>
                          <a:cs typeface="Arial" panose="020B0604020202020204" pitchFamily="34" charset="0"/>
                        </a:rPr>
                        <a:t>XXX</a:t>
                      </a:r>
                    </a:p>
                  </a:txBody>
                  <a:tcPr marL="108000" marR="1169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200" b="0" i="0" u="none" strike="noStrike" dirty="0">
                        <a:solidFill>
                          <a:srgbClr val="7F7F7F"/>
                        </a:solidFill>
                        <a:effectLst/>
                        <a:latin typeface="Arial" panose="020B0604020202020204" pitchFamily="34" charset="0"/>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48538"/>
                  </a:ext>
                </a:extLst>
              </a:tr>
              <a:tr h="338827">
                <a:tc>
                  <a:txBody>
                    <a:bodyPr/>
                    <a:lstStyle/>
                    <a:p>
                      <a:pPr algn="l" fontAlgn="ctr"/>
                      <a:r>
                        <a:rPr lang="nl-NL" sz="1200" b="0" i="0" u="none" strike="noStrike" noProof="0" dirty="0">
                          <a:solidFill>
                            <a:srgbClr val="5497BE"/>
                          </a:solidFill>
                          <a:effectLst/>
                          <a:latin typeface="Arial" panose="020B0604020202020204" pitchFamily="34" charset="0"/>
                          <a:cs typeface="Arial" panose="020B0604020202020204" pitchFamily="34" charset="0"/>
                        </a:rPr>
                        <a:t>XXX</a:t>
                      </a:r>
                    </a:p>
                  </a:txBody>
                  <a:tcPr marL="108000" marR="1169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200" b="0" i="0" u="none" strike="noStrike" dirty="0">
                        <a:solidFill>
                          <a:srgbClr val="7F7F7F"/>
                        </a:solidFill>
                        <a:effectLst/>
                        <a:latin typeface="Arial" panose="020B0604020202020204" pitchFamily="34" charset="0"/>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56578"/>
                  </a:ext>
                </a:extLst>
              </a:tr>
              <a:tr h="338827">
                <a:tc>
                  <a:txBody>
                    <a:bodyPr/>
                    <a:lstStyle/>
                    <a:p>
                      <a:pPr algn="l" fontAlgn="ctr"/>
                      <a:r>
                        <a:rPr lang="nl-NL" sz="1200" b="0" i="0" u="none" strike="noStrike" noProof="0" dirty="0">
                          <a:solidFill>
                            <a:srgbClr val="0A5D7A"/>
                          </a:solidFill>
                          <a:effectLst/>
                          <a:latin typeface="Arial" panose="020B0604020202020204" pitchFamily="34" charset="0"/>
                          <a:cs typeface="Arial" panose="020B0604020202020204" pitchFamily="34" charset="0"/>
                        </a:rPr>
                        <a:t>XXX</a:t>
                      </a:r>
                    </a:p>
                  </a:txBody>
                  <a:tcPr marL="108000" marR="1169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US" sz="1200" b="0" i="0" u="none" strike="noStrike" kern="1200" dirty="0">
                        <a:solidFill>
                          <a:srgbClr val="7F7F7F"/>
                        </a:solidFill>
                        <a:effectLst/>
                        <a:latin typeface="Arial" panose="020B0604020202020204" pitchFamily="34" charset="0"/>
                        <a:ea typeface="+mn-ea"/>
                        <a:cs typeface="+mn-cs"/>
                      </a:endParaRPr>
                    </a:p>
                  </a:txBody>
                  <a:tcPr marL="7620" marR="7620" marT="7620" marB="0" anchor="b">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5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57F7F"/>
                          </a:solidFill>
                          <a:effectLst/>
                          <a:uLnTx/>
                          <a:uFillTx/>
                          <a:latin typeface="Arial" panose="020B0604020202020204" pitchFamily="34" charset="0"/>
                          <a:ea typeface="+mn-ea"/>
                          <a:cs typeface="+mn-cs"/>
                        </a:rPr>
                        <a:t>50%</a:t>
                      </a: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4217645"/>
                  </a:ext>
                </a:extLst>
              </a:tr>
            </a:tbl>
          </a:graphicData>
        </a:graphic>
      </p:graphicFrame>
      <p:graphicFrame>
        <p:nvGraphicFramePr>
          <p:cNvPr id="5" name="Chart 24">
            <a:extLst>
              <a:ext uri="{FF2B5EF4-FFF2-40B4-BE49-F238E27FC236}">
                <a16:creationId xmlns:a16="http://schemas.microsoft.com/office/drawing/2014/main" id="{8CE79862-1CBF-45C7-9FF7-036251D9CF43}"/>
              </a:ext>
            </a:extLst>
          </p:cNvPr>
          <p:cNvGraphicFramePr/>
          <p:nvPr>
            <p:extLst>
              <p:ext uri="{D42A27DB-BD31-4B8C-83A1-F6EECF244321}">
                <p14:modId xmlns:p14="http://schemas.microsoft.com/office/powerpoint/2010/main" val="2682936111"/>
              </p:ext>
            </p:extLst>
          </p:nvPr>
        </p:nvGraphicFramePr>
        <p:xfrm>
          <a:off x="5130641" y="2685648"/>
          <a:ext cx="2026016" cy="370954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vak 6">
            <a:extLst>
              <a:ext uri="{FF2B5EF4-FFF2-40B4-BE49-F238E27FC236}">
                <a16:creationId xmlns:a16="http://schemas.microsoft.com/office/drawing/2014/main" id="{C1F8590B-50A5-4118-A1D8-025B03CB606A}"/>
              </a:ext>
            </a:extLst>
          </p:cNvPr>
          <p:cNvSpPr txBox="1"/>
          <p:nvPr/>
        </p:nvSpPr>
        <p:spPr>
          <a:xfrm>
            <a:off x="444498" y="1807714"/>
            <a:ext cx="7373621" cy="317365"/>
          </a:xfrm>
          <a:prstGeom prst="rect">
            <a:avLst/>
          </a:prstGeom>
          <a:noFill/>
          <a:ln>
            <a:noFill/>
          </a:ln>
        </p:spPr>
        <p:txBody>
          <a:bodyPr wrap="square" lIns="0" tIns="0" rIns="0" bIns="0" rtlCol="0" anchor="b">
            <a:noAutofit/>
          </a:bodyPr>
          <a:lstStyle/>
          <a:p>
            <a:pPr>
              <a:lnSpc>
                <a:spcPct val="90000"/>
              </a:lnSpc>
            </a:pPr>
            <a:r>
              <a:rPr lang="en-GB" sz="1400" dirty="0">
                <a:solidFill>
                  <a:schemeClr val="tx1">
                    <a:lumMod val="50000"/>
                    <a:lumOff val="50000"/>
                  </a:schemeClr>
                </a:solidFill>
              </a:rPr>
              <a:t>Usage of </a:t>
            </a:r>
            <a:r>
              <a:rPr lang="en-GB" sz="1400" dirty="0">
                <a:solidFill>
                  <a:srgbClr val="0A5D7A"/>
                </a:solidFill>
              </a:rPr>
              <a:t>digital</a:t>
            </a:r>
            <a:r>
              <a:rPr lang="en-GB" sz="1400" dirty="0">
                <a:solidFill>
                  <a:schemeClr val="tx1">
                    <a:lumMod val="50000"/>
                    <a:lumOff val="50000"/>
                  </a:schemeClr>
                </a:solidFill>
              </a:rPr>
              <a:t> and </a:t>
            </a:r>
            <a:r>
              <a:rPr lang="en-GB" sz="1400" dirty="0">
                <a:solidFill>
                  <a:srgbClr val="5497BE"/>
                </a:solidFill>
              </a:rPr>
              <a:t>traditional</a:t>
            </a:r>
            <a:r>
              <a:rPr lang="en-GB" sz="1400" dirty="0">
                <a:solidFill>
                  <a:schemeClr val="tx1">
                    <a:lumMod val="50000"/>
                    <a:lumOff val="50000"/>
                  </a:schemeClr>
                </a:solidFill>
              </a:rPr>
              <a:t> media channels at least once in three months 2019 - 2021</a:t>
            </a:r>
            <a:endParaRPr lang="en-GB" sz="1400" dirty="0">
              <a:solidFill>
                <a:schemeClr val="bg1">
                  <a:lumMod val="50000"/>
                </a:schemeClr>
              </a:solidFill>
            </a:endParaRPr>
          </a:p>
          <a:p>
            <a:pPr algn="l">
              <a:lnSpc>
                <a:spcPct val="90000"/>
              </a:lnSpc>
            </a:pPr>
            <a:r>
              <a:rPr lang="en-GB" sz="1200" dirty="0">
                <a:solidFill>
                  <a:schemeClr val="tx1">
                    <a:lumMod val="50000"/>
                    <a:lumOff val="50000"/>
                  </a:schemeClr>
                </a:solidFill>
              </a:rPr>
              <a:t>% of contractors who make use of [media channel] at least once in three months</a:t>
            </a:r>
          </a:p>
        </p:txBody>
      </p:sp>
      <p:graphicFrame>
        <p:nvGraphicFramePr>
          <p:cNvPr id="18" name="Chart 24">
            <a:extLst>
              <a:ext uri="{FF2B5EF4-FFF2-40B4-BE49-F238E27FC236}">
                <a16:creationId xmlns:a16="http://schemas.microsoft.com/office/drawing/2014/main" id="{E904D24A-DC32-4FEB-87E3-1BE80FC2EED6}"/>
              </a:ext>
            </a:extLst>
          </p:cNvPr>
          <p:cNvGraphicFramePr/>
          <p:nvPr>
            <p:extLst>
              <p:ext uri="{D42A27DB-BD31-4B8C-83A1-F6EECF244321}">
                <p14:modId xmlns:p14="http://schemas.microsoft.com/office/powerpoint/2010/main" val="2994007262"/>
              </p:ext>
            </p:extLst>
          </p:nvPr>
        </p:nvGraphicFramePr>
        <p:xfrm>
          <a:off x="2695351" y="2685648"/>
          <a:ext cx="2026016" cy="3709548"/>
        </p:xfrm>
        <a:graphic>
          <a:graphicData uri="http://schemas.openxmlformats.org/drawingml/2006/chart">
            <c:chart xmlns:c="http://schemas.openxmlformats.org/drawingml/2006/chart" xmlns:r="http://schemas.openxmlformats.org/officeDocument/2006/relationships" r:id="rId4"/>
          </a:graphicData>
        </a:graphic>
      </p:graphicFrame>
      <p:sp>
        <p:nvSpPr>
          <p:cNvPr id="14" name="Tekstvak 13">
            <a:extLst>
              <a:ext uri="{FF2B5EF4-FFF2-40B4-BE49-F238E27FC236}">
                <a16:creationId xmlns:a16="http://schemas.microsoft.com/office/drawing/2014/main" id="{7ED7DB61-5CA6-4560-9568-FCF41B553319}"/>
              </a:ext>
            </a:extLst>
          </p:cNvPr>
          <p:cNvSpPr txBox="1"/>
          <p:nvPr/>
        </p:nvSpPr>
        <p:spPr>
          <a:xfrm>
            <a:off x="388932" y="955154"/>
            <a:ext cx="11803068" cy="307777"/>
          </a:xfrm>
          <a:prstGeom prst="rect">
            <a:avLst/>
          </a:prstGeom>
          <a:noFill/>
        </p:spPr>
        <p:txBody>
          <a:bodyPr wrap="square">
            <a:spAutoFit/>
          </a:bodyPr>
          <a:lstStyle/>
          <a:p>
            <a:r>
              <a:rPr lang="en-GB" sz="1400" dirty="0">
                <a:solidFill>
                  <a:srgbClr val="4A4A49"/>
                </a:solidFill>
              </a:rPr>
              <a:t>In general, there is an increase in frequency of usage of XXX as information source, as well as XXX. However, XXX…</a:t>
            </a:r>
            <a:endParaRPr lang="en-GB" sz="1400" dirty="0"/>
          </a:p>
        </p:txBody>
      </p:sp>
      <p:sp>
        <p:nvSpPr>
          <p:cNvPr id="13" name="Titel 1">
            <a:extLst>
              <a:ext uri="{FF2B5EF4-FFF2-40B4-BE49-F238E27FC236}">
                <a16:creationId xmlns:a16="http://schemas.microsoft.com/office/drawing/2014/main" id="{5AD38171-3622-4319-8350-741999701EE4}"/>
              </a:ext>
            </a:extLst>
          </p:cNvPr>
          <p:cNvSpPr txBox="1">
            <a:spLocks/>
          </p:cNvSpPr>
          <p:nvPr/>
        </p:nvSpPr>
        <p:spPr>
          <a:xfrm>
            <a:off x="388932" y="130037"/>
            <a:ext cx="8032257" cy="342275"/>
          </a:xfrm>
          <a:prstGeom prst="rect">
            <a:avLst/>
          </a:prstGeom>
        </p:spPr>
        <p:txBody>
          <a:bodyPr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algn="l">
              <a:lnSpc>
                <a:spcPct val="90000"/>
              </a:lnSpc>
            </a:pPr>
            <a:r>
              <a:rPr lang="nl-NL" sz="1200" dirty="0"/>
              <a:t>Management</a:t>
            </a:r>
            <a:r>
              <a:rPr lang="nl-NL" sz="1200" b="0" dirty="0"/>
              <a:t> </a:t>
            </a:r>
            <a:r>
              <a:rPr lang="nl-NL" sz="1200" dirty="0"/>
              <a:t>Summary</a:t>
            </a:r>
            <a:r>
              <a:rPr lang="nl-NL" sz="1200" b="0" dirty="0"/>
              <a:t> </a:t>
            </a:r>
            <a:r>
              <a:rPr lang="nl-NL" sz="1200" b="0" dirty="0">
                <a:solidFill>
                  <a:srgbClr val="B9C6CF"/>
                </a:solidFill>
              </a:rPr>
              <a:t>| Profiling Building Contractor | Media </a:t>
            </a:r>
            <a:r>
              <a:rPr lang="nl-NL" sz="1200" b="0" dirty="0" err="1">
                <a:solidFill>
                  <a:srgbClr val="B9C6CF"/>
                </a:solidFill>
              </a:rPr>
              <a:t>Orientation</a:t>
            </a:r>
            <a:endParaRPr lang="nl-NL" sz="1200" b="0" dirty="0">
              <a:solidFill>
                <a:srgbClr val="B9C6CF"/>
              </a:solidFill>
            </a:endParaRPr>
          </a:p>
        </p:txBody>
      </p:sp>
    </p:spTree>
    <p:extLst>
      <p:ext uri="{BB962C8B-B14F-4D97-AF65-F5344CB8AC3E}">
        <p14:creationId xmlns:p14="http://schemas.microsoft.com/office/powerpoint/2010/main" val="3320072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942FBE-0D29-4E15-852F-38537AEB2F9E}"/>
              </a:ext>
            </a:extLst>
          </p:cNvPr>
          <p:cNvSpPr>
            <a:spLocks noGrp="1"/>
          </p:cNvSpPr>
          <p:nvPr>
            <p:ph type="sldNum" sz="quarter" idx="12"/>
          </p:nvPr>
        </p:nvSpPr>
        <p:spPr/>
        <p:txBody>
          <a:bodyPr/>
          <a:lstStyle/>
          <a:p>
            <a:fld id="{7AD0FE45-509C-4BDF-9EDE-64426F8DF3D2}" type="slidenum">
              <a:rPr lang="nl-NL" smtClean="0"/>
              <a:t>14</a:t>
            </a:fld>
            <a:endParaRPr lang="nl-NL"/>
          </a:p>
        </p:txBody>
      </p:sp>
      <p:sp>
        <p:nvSpPr>
          <p:cNvPr id="3" name="Text Placeholder 2">
            <a:extLst>
              <a:ext uri="{FF2B5EF4-FFF2-40B4-BE49-F238E27FC236}">
                <a16:creationId xmlns:a16="http://schemas.microsoft.com/office/drawing/2014/main" id="{1494724E-B2D1-4DB2-964B-DA9B2EC01D1F}"/>
              </a:ext>
            </a:extLst>
          </p:cNvPr>
          <p:cNvSpPr>
            <a:spLocks noGrp="1"/>
          </p:cNvSpPr>
          <p:nvPr>
            <p:ph type="body" sz="quarter" idx="13"/>
          </p:nvPr>
        </p:nvSpPr>
        <p:spPr>
          <a:xfrm>
            <a:off x="416924" y="907915"/>
            <a:ext cx="11283502" cy="488950"/>
          </a:xfrm>
        </p:spPr>
        <p:txBody>
          <a:bodyPr/>
          <a:lstStyle/>
          <a:p>
            <a:r>
              <a:rPr lang="en-US" dirty="0">
                <a:solidFill>
                  <a:srgbClr val="4A4A49"/>
                </a:solidFill>
              </a:rPr>
              <a:t>Digital usage is also seen in the devices they use for social media. Since 2019, there is a slow shift going on from XXX to XXX</a:t>
            </a:r>
            <a:endParaRPr lang="en-US" sz="1400" dirty="0">
              <a:solidFill>
                <a:srgbClr val="4A4A49"/>
              </a:solidFill>
            </a:endParaRPr>
          </a:p>
        </p:txBody>
      </p:sp>
      <p:graphicFrame>
        <p:nvGraphicFramePr>
          <p:cNvPr id="7" name="Tabel 6">
            <a:extLst>
              <a:ext uri="{FF2B5EF4-FFF2-40B4-BE49-F238E27FC236}">
                <a16:creationId xmlns:a16="http://schemas.microsoft.com/office/drawing/2014/main" id="{6A90F322-A26D-49D4-9DE3-01DE6B0EDF05}"/>
              </a:ext>
            </a:extLst>
          </p:cNvPr>
          <p:cNvGraphicFramePr>
            <a:graphicFrameLocks noGrp="1"/>
          </p:cNvGraphicFramePr>
          <p:nvPr/>
        </p:nvGraphicFramePr>
        <p:xfrm>
          <a:off x="3264407" y="5845420"/>
          <a:ext cx="6364221" cy="380999"/>
        </p:xfrm>
        <a:graphic>
          <a:graphicData uri="http://schemas.openxmlformats.org/drawingml/2006/table">
            <a:tbl>
              <a:tblPr firstRow="1" bandRow="1">
                <a:tableStyleId>{5C22544A-7EE6-4342-B048-85BDC9FD1C3A}</a:tableStyleId>
              </a:tblPr>
              <a:tblGrid>
                <a:gridCol w="1243978">
                  <a:extLst>
                    <a:ext uri="{9D8B030D-6E8A-4147-A177-3AD203B41FA5}">
                      <a16:colId xmlns:a16="http://schemas.microsoft.com/office/drawing/2014/main" val="3748720793"/>
                    </a:ext>
                  </a:extLst>
                </a:gridCol>
                <a:gridCol w="1243978">
                  <a:extLst>
                    <a:ext uri="{9D8B030D-6E8A-4147-A177-3AD203B41FA5}">
                      <a16:colId xmlns:a16="http://schemas.microsoft.com/office/drawing/2014/main" val="3496212273"/>
                    </a:ext>
                  </a:extLst>
                </a:gridCol>
                <a:gridCol w="1243978">
                  <a:extLst>
                    <a:ext uri="{9D8B030D-6E8A-4147-A177-3AD203B41FA5}">
                      <a16:colId xmlns:a16="http://schemas.microsoft.com/office/drawing/2014/main" val="1087366393"/>
                    </a:ext>
                  </a:extLst>
                </a:gridCol>
                <a:gridCol w="1388309">
                  <a:extLst>
                    <a:ext uri="{9D8B030D-6E8A-4147-A177-3AD203B41FA5}">
                      <a16:colId xmlns:a16="http://schemas.microsoft.com/office/drawing/2014/main" val="563136376"/>
                    </a:ext>
                  </a:extLst>
                </a:gridCol>
                <a:gridCol w="1243978">
                  <a:extLst>
                    <a:ext uri="{9D8B030D-6E8A-4147-A177-3AD203B41FA5}">
                      <a16:colId xmlns:a16="http://schemas.microsoft.com/office/drawing/2014/main" val="63535233"/>
                    </a:ext>
                  </a:extLst>
                </a:gridCol>
              </a:tblGrid>
              <a:tr h="380999">
                <a:tc>
                  <a:txBody>
                    <a:bodyPr/>
                    <a:lstStyle/>
                    <a:p>
                      <a:pPr algn="ctr"/>
                      <a:r>
                        <a:rPr lang="nl-NL" sz="1100" b="1" dirty="0">
                          <a:solidFill>
                            <a:srgbClr val="0A5D7A"/>
                          </a:solidFill>
                        </a:rPr>
                        <a:t>Desktop</a:t>
                      </a:r>
                      <a:endParaRPr lang="en-GB" sz="1100" b="1" dirty="0">
                        <a:solidFill>
                          <a:srgbClr val="0A5D7A"/>
                        </a:solidFill>
                      </a:endParaRPr>
                    </a:p>
                  </a:txBody>
                  <a:tcPr marL="80346" marR="80346" anchor="ctr">
                    <a:noFill/>
                  </a:tcPr>
                </a:tc>
                <a:tc>
                  <a:txBody>
                    <a:bodyPr/>
                    <a:lstStyle/>
                    <a:p>
                      <a:pPr algn="ctr"/>
                      <a:r>
                        <a:rPr lang="nl-NL" sz="1100" b="1" dirty="0">
                          <a:solidFill>
                            <a:srgbClr val="5497BE"/>
                          </a:solidFill>
                        </a:rPr>
                        <a:t>Laptop</a:t>
                      </a:r>
                      <a:endParaRPr lang="en-GB" sz="1100" b="1" dirty="0">
                        <a:solidFill>
                          <a:srgbClr val="5497BE"/>
                        </a:solidFill>
                      </a:endParaRPr>
                    </a:p>
                  </a:txBody>
                  <a:tcPr marL="80346" marR="80346" anchor="ctr">
                    <a:noFill/>
                  </a:tcPr>
                </a:tc>
                <a:tc>
                  <a:txBody>
                    <a:bodyPr/>
                    <a:lstStyle/>
                    <a:p>
                      <a:pPr algn="ctr"/>
                      <a:r>
                        <a:rPr lang="nl-NL" sz="1100" b="1" dirty="0">
                          <a:solidFill>
                            <a:srgbClr val="8DBDCB"/>
                          </a:solidFill>
                        </a:rPr>
                        <a:t>Tablet</a:t>
                      </a:r>
                      <a:endParaRPr lang="en-GB" sz="1100" b="1" dirty="0">
                        <a:solidFill>
                          <a:srgbClr val="8DBDCB"/>
                        </a:solidFill>
                      </a:endParaRPr>
                    </a:p>
                  </a:txBody>
                  <a:tcPr marL="80346" marR="80346" anchor="ctr">
                    <a:noFill/>
                  </a:tcPr>
                </a:tc>
                <a:tc>
                  <a:txBody>
                    <a:bodyPr/>
                    <a:lstStyle/>
                    <a:p>
                      <a:pPr algn="ctr"/>
                      <a:r>
                        <a:rPr lang="nl-NL" sz="1100" b="1" dirty="0">
                          <a:solidFill>
                            <a:srgbClr val="EF7D00"/>
                          </a:solidFill>
                        </a:rPr>
                        <a:t>Smart Phone</a:t>
                      </a:r>
                      <a:endParaRPr lang="en-GB" sz="1100" b="1" dirty="0">
                        <a:solidFill>
                          <a:srgbClr val="EF7D00"/>
                        </a:solidFill>
                      </a:endParaRPr>
                    </a:p>
                  </a:txBody>
                  <a:tcPr marL="80346" marR="80346" anchor="ctr">
                    <a:noFill/>
                  </a:tcPr>
                </a:tc>
                <a:tc>
                  <a:txBody>
                    <a:bodyPr/>
                    <a:lstStyle/>
                    <a:p>
                      <a:pPr algn="ctr"/>
                      <a:r>
                        <a:rPr lang="nl-NL" sz="1100" b="1" dirty="0">
                          <a:solidFill>
                            <a:schemeClr val="bg1">
                              <a:lumMod val="50000"/>
                            </a:schemeClr>
                          </a:solidFill>
                        </a:rPr>
                        <a:t>Don’t know</a:t>
                      </a:r>
                      <a:endParaRPr lang="en-GB" sz="1100" b="1" dirty="0">
                        <a:solidFill>
                          <a:schemeClr val="bg1">
                            <a:lumMod val="50000"/>
                          </a:schemeClr>
                        </a:solidFill>
                      </a:endParaRPr>
                    </a:p>
                  </a:txBody>
                  <a:tcPr marL="80346" marR="80346" anchor="ctr">
                    <a:noFill/>
                  </a:tcPr>
                </a:tc>
                <a:extLst>
                  <a:ext uri="{0D108BD9-81ED-4DB2-BD59-A6C34878D82A}">
                    <a16:rowId xmlns:a16="http://schemas.microsoft.com/office/drawing/2014/main" val="2155904303"/>
                  </a:ext>
                </a:extLst>
              </a:tr>
            </a:tbl>
          </a:graphicData>
        </a:graphic>
      </p:graphicFrame>
      <p:sp>
        <p:nvSpPr>
          <p:cNvPr id="13" name="Tekstvak 86">
            <a:extLst>
              <a:ext uri="{FF2B5EF4-FFF2-40B4-BE49-F238E27FC236}">
                <a16:creationId xmlns:a16="http://schemas.microsoft.com/office/drawing/2014/main" id="{7CD9A365-63EA-461E-AF75-36567548AB60}"/>
              </a:ext>
            </a:extLst>
          </p:cNvPr>
          <p:cNvSpPr txBox="1"/>
          <p:nvPr/>
        </p:nvSpPr>
        <p:spPr>
          <a:xfrm>
            <a:off x="429356" y="1583020"/>
            <a:ext cx="4872528" cy="426570"/>
          </a:xfrm>
          <a:prstGeom prst="rect">
            <a:avLst/>
          </a:prstGeom>
          <a:noFill/>
        </p:spPr>
        <p:txBody>
          <a:bodyPr wrap="square" lIns="0" tIns="0" rIns="0" bIns="0" rtlCol="0" anchor="ctr">
            <a:noAutofit/>
          </a:bodyPr>
          <a:lstStyle/>
          <a:p>
            <a:pPr>
              <a:lnSpc>
                <a:spcPct val="90000"/>
              </a:lnSpc>
            </a:pPr>
            <a:r>
              <a:rPr lang="en-GB" sz="1200" dirty="0">
                <a:solidFill>
                  <a:schemeClr val="tx1">
                    <a:lumMod val="50000"/>
                    <a:lumOff val="50000"/>
                  </a:schemeClr>
                </a:solidFill>
              </a:rPr>
              <a:t>Which </a:t>
            </a:r>
            <a:r>
              <a:rPr lang="en-GB" sz="1200" b="1" dirty="0">
                <a:solidFill>
                  <a:schemeClr val="tx1">
                    <a:lumMod val="50000"/>
                    <a:lumOff val="50000"/>
                  </a:schemeClr>
                </a:solidFill>
              </a:rPr>
              <a:t>device</a:t>
            </a:r>
            <a:r>
              <a:rPr lang="en-GB" sz="1200" dirty="0">
                <a:solidFill>
                  <a:schemeClr val="tx1">
                    <a:lumMod val="50000"/>
                    <a:lumOff val="50000"/>
                  </a:schemeClr>
                </a:solidFill>
              </a:rPr>
              <a:t> is used the most when searching information on…</a:t>
            </a:r>
            <a:r>
              <a:rPr lang="en-US" sz="1200" dirty="0">
                <a:solidFill>
                  <a:schemeClr val="tx1">
                    <a:lumMod val="50000"/>
                    <a:lumOff val="50000"/>
                  </a:schemeClr>
                </a:solidFill>
              </a:rPr>
              <a:t>?</a:t>
            </a:r>
          </a:p>
        </p:txBody>
      </p:sp>
      <p:cxnSp>
        <p:nvCxnSpPr>
          <p:cNvPr id="17" name="Straight Connector 16">
            <a:extLst>
              <a:ext uri="{FF2B5EF4-FFF2-40B4-BE49-F238E27FC236}">
                <a16:creationId xmlns:a16="http://schemas.microsoft.com/office/drawing/2014/main" id="{A3B1FA7E-35F2-47E7-A12E-1FA8A7395BE8}"/>
              </a:ext>
            </a:extLst>
          </p:cNvPr>
          <p:cNvCxnSpPr/>
          <p:nvPr/>
        </p:nvCxnSpPr>
        <p:spPr>
          <a:xfrm>
            <a:off x="545285" y="3030585"/>
            <a:ext cx="10946921"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9" name="Tabel 13">
            <a:extLst>
              <a:ext uri="{FF2B5EF4-FFF2-40B4-BE49-F238E27FC236}">
                <a16:creationId xmlns:a16="http://schemas.microsoft.com/office/drawing/2014/main" id="{25D85401-1C34-4AED-8EDF-BE792A496A4A}"/>
              </a:ext>
            </a:extLst>
          </p:cNvPr>
          <p:cNvGraphicFramePr>
            <a:graphicFrameLocks noGrp="1"/>
          </p:cNvGraphicFramePr>
          <p:nvPr/>
        </p:nvGraphicFramePr>
        <p:xfrm>
          <a:off x="11599676" y="2738807"/>
          <a:ext cx="545285" cy="2966720"/>
        </p:xfrm>
        <a:graphic>
          <a:graphicData uri="http://schemas.openxmlformats.org/drawingml/2006/table">
            <a:tbl>
              <a:tblPr firstRow="1" bandRow="1">
                <a:tableStyleId>{5C22544A-7EE6-4342-B048-85BDC9FD1C3A}</a:tableStyleId>
              </a:tblPr>
              <a:tblGrid>
                <a:gridCol w="545285">
                  <a:extLst>
                    <a:ext uri="{9D8B030D-6E8A-4147-A177-3AD203B41FA5}">
                      <a16:colId xmlns:a16="http://schemas.microsoft.com/office/drawing/2014/main" val="1287138155"/>
                    </a:ext>
                  </a:extLst>
                </a:gridCol>
              </a:tblGrid>
              <a:tr h="370840">
                <a:tc>
                  <a:txBody>
                    <a:bodyPr/>
                    <a:lstStyle/>
                    <a:p>
                      <a:endParaRPr lang="en-GB"/>
                    </a:p>
                  </a:txBody>
                  <a:tcPr>
                    <a:noFill/>
                  </a:tcPr>
                </a:tc>
                <a:extLst>
                  <a:ext uri="{0D108BD9-81ED-4DB2-BD59-A6C34878D82A}">
                    <a16:rowId xmlns:a16="http://schemas.microsoft.com/office/drawing/2014/main" val="753335522"/>
                  </a:ext>
                </a:extLst>
              </a:tr>
              <a:tr h="370840">
                <a:tc>
                  <a:txBody>
                    <a:bodyPr/>
                    <a:lstStyle/>
                    <a:p>
                      <a:endParaRPr lang="en-GB"/>
                    </a:p>
                  </a:txBody>
                  <a:tcPr>
                    <a:noFill/>
                  </a:tcPr>
                </a:tc>
                <a:extLst>
                  <a:ext uri="{0D108BD9-81ED-4DB2-BD59-A6C34878D82A}">
                    <a16:rowId xmlns:a16="http://schemas.microsoft.com/office/drawing/2014/main" val="188879041"/>
                  </a:ext>
                </a:extLst>
              </a:tr>
              <a:tr h="370840">
                <a:tc>
                  <a:txBody>
                    <a:bodyPr/>
                    <a:lstStyle/>
                    <a:p>
                      <a:endParaRPr lang="en-GB" dirty="0"/>
                    </a:p>
                  </a:txBody>
                  <a:tcPr>
                    <a:noFill/>
                  </a:tcPr>
                </a:tc>
                <a:extLst>
                  <a:ext uri="{0D108BD9-81ED-4DB2-BD59-A6C34878D82A}">
                    <a16:rowId xmlns:a16="http://schemas.microsoft.com/office/drawing/2014/main" val="3332652106"/>
                  </a:ext>
                </a:extLst>
              </a:tr>
              <a:tr h="370840">
                <a:tc>
                  <a:txBody>
                    <a:bodyPr/>
                    <a:lstStyle/>
                    <a:p>
                      <a:endParaRPr lang="en-GB"/>
                    </a:p>
                  </a:txBody>
                  <a:tcPr>
                    <a:noFill/>
                  </a:tcPr>
                </a:tc>
                <a:extLst>
                  <a:ext uri="{0D108BD9-81ED-4DB2-BD59-A6C34878D82A}">
                    <a16:rowId xmlns:a16="http://schemas.microsoft.com/office/drawing/2014/main" val="4003310771"/>
                  </a:ext>
                </a:extLst>
              </a:tr>
              <a:tr h="370840">
                <a:tc>
                  <a:txBody>
                    <a:bodyPr/>
                    <a:lstStyle/>
                    <a:p>
                      <a:endParaRPr lang="en-GB"/>
                    </a:p>
                  </a:txBody>
                  <a:tcPr>
                    <a:noFill/>
                  </a:tcPr>
                </a:tc>
                <a:extLst>
                  <a:ext uri="{0D108BD9-81ED-4DB2-BD59-A6C34878D82A}">
                    <a16:rowId xmlns:a16="http://schemas.microsoft.com/office/drawing/2014/main" val="357645267"/>
                  </a:ext>
                </a:extLst>
              </a:tr>
              <a:tr h="370840">
                <a:tc>
                  <a:txBody>
                    <a:bodyPr/>
                    <a:lstStyle/>
                    <a:p>
                      <a:endParaRPr lang="en-GB" dirty="0"/>
                    </a:p>
                  </a:txBody>
                  <a:tcPr>
                    <a:noFill/>
                  </a:tcPr>
                </a:tc>
                <a:extLst>
                  <a:ext uri="{0D108BD9-81ED-4DB2-BD59-A6C34878D82A}">
                    <a16:rowId xmlns:a16="http://schemas.microsoft.com/office/drawing/2014/main" val="596102933"/>
                  </a:ext>
                </a:extLst>
              </a:tr>
              <a:tr h="370840">
                <a:tc>
                  <a:txBody>
                    <a:bodyPr/>
                    <a:lstStyle/>
                    <a:p>
                      <a:endParaRPr lang="en-GB"/>
                    </a:p>
                  </a:txBody>
                  <a:tcPr>
                    <a:noFill/>
                  </a:tcPr>
                </a:tc>
                <a:extLst>
                  <a:ext uri="{0D108BD9-81ED-4DB2-BD59-A6C34878D82A}">
                    <a16:rowId xmlns:a16="http://schemas.microsoft.com/office/drawing/2014/main" val="609004533"/>
                  </a:ext>
                </a:extLst>
              </a:tr>
              <a:tr h="370840">
                <a:tc>
                  <a:txBody>
                    <a:bodyPr/>
                    <a:lstStyle/>
                    <a:p>
                      <a:endParaRPr lang="en-GB" dirty="0"/>
                    </a:p>
                  </a:txBody>
                  <a:tcPr>
                    <a:noFill/>
                  </a:tcPr>
                </a:tc>
                <a:extLst>
                  <a:ext uri="{0D108BD9-81ED-4DB2-BD59-A6C34878D82A}">
                    <a16:rowId xmlns:a16="http://schemas.microsoft.com/office/drawing/2014/main" val="1980207677"/>
                  </a:ext>
                </a:extLst>
              </a:tr>
            </a:tbl>
          </a:graphicData>
        </a:graphic>
      </p:graphicFrame>
      <p:graphicFrame>
        <p:nvGraphicFramePr>
          <p:cNvPr id="14" name="Grafiek 13">
            <a:extLst>
              <a:ext uri="{FF2B5EF4-FFF2-40B4-BE49-F238E27FC236}">
                <a16:creationId xmlns:a16="http://schemas.microsoft.com/office/drawing/2014/main" id="{CF4BC8B3-4578-40AA-BCA3-CB1C951DA2D0}"/>
              </a:ext>
            </a:extLst>
          </p:cNvPr>
          <p:cNvGraphicFramePr/>
          <p:nvPr>
            <p:extLst>
              <p:ext uri="{D42A27DB-BD31-4B8C-83A1-F6EECF244321}">
                <p14:modId xmlns:p14="http://schemas.microsoft.com/office/powerpoint/2010/main" val="639907514"/>
              </p:ext>
            </p:extLst>
          </p:nvPr>
        </p:nvGraphicFramePr>
        <p:xfrm>
          <a:off x="2161083" y="2586079"/>
          <a:ext cx="4132181" cy="32852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Grafiek 14">
            <a:extLst>
              <a:ext uri="{FF2B5EF4-FFF2-40B4-BE49-F238E27FC236}">
                <a16:creationId xmlns:a16="http://schemas.microsoft.com/office/drawing/2014/main" id="{769066DA-1576-486B-9A62-3C3CC992045A}"/>
              </a:ext>
            </a:extLst>
          </p:cNvPr>
          <p:cNvGraphicFramePr/>
          <p:nvPr>
            <p:extLst>
              <p:ext uri="{D42A27DB-BD31-4B8C-83A1-F6EECF244321}">
                <p14:modId xmlns:p14="http://schemas.microsoft.com/office/powerpoint/2010/main" val="2527295515"/>
              </p:ext>
            </p:extLst>
          </p:nvPr>
        </p:nvGraphicFramePr>
        <p:xfrm>
          <a:off x="5806922" y="2586079"/>
          <a:ext cx="4132181" cy="3285207"/>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1">
            <a:extLst>
              <a:ext uri="{FF2B5EF4-FFF2-40B4-BE49-F238E27FC236}">
                <a16:creationId xmlns:a16="http://schemas.microsoft.com/office/drawing/2014/main" id="{CEDA5A19-DFF5-43EF-9C69-7AAF35A59660}"/>
              </a:ext>
            </a:extLst>
          </p:cNvPr>
          <p:cNvSpPr txBox="1"/>
          <p:nvPr/>
        </p:nvSpPr>
        <p:spPr>
          <a:xfrm>
            <a:off x="3564212" y="2386438"/>
            <a:ext cx="2410630" cy="261497"/>
          </a:xfrm>
          <a:prstGeom prst="rect">
            <a:avLst/>
          </a:prstGeom>
          <a:noFill/>
        </p:spPr>
        <p:txBody>
          <a:bodyPr wrap="none" lIns="0" tIns="0" rIns="0" bIns="0" rtlCol="0" anchor="ctr">
            <a:noAutofit/>
          </a:bodyPr>
          <a:lstStyle/>
          <a:p>
            <a:pPr algn="ctr">
              <a:lnSpc>
                <a:spcPct val="90000"/>
              </a:lnSpc>
            </a:pPr>
            <a:r>
              <a:rPr lang="nl-NL" sz="1400" b="1" dirty="0">
                <a:solidFill>
                  <a:schemeClr val="tx1">
                    <a:lumMod val="65000"/>
                    <a:lumOff val="35000"/>
                  </a:schemeClr>
                </a:solidFill>
              </a:rPr>
              <a:t>Social media 2021</a:t>
            </a:r>
            <a:endParaRPr lang="en-GB" sz="1400" b="1" dirty="0">
              <a:solidFill>
                <a:schemeClr val="tx1">
                  <a:lumMod val="65000"/>
                  <a:lumOff val="35000"/>
                </a:schemeClr>
              </a:solidFill>
            </a:endParaRPr>
          </a:p>
        </p:txBody>
      </p:sp>
      <p:sp>
        <p:nvSpPr>
          <p:cNvPr id="18" name="TextBox 11">
            <a:extLst>
              <a:ext uri="{FF2B5EF4-FFF2-40B4-BE49-F238E27FC236}">
                <a16:creationId xmlns:a16="http://schemas.microsoft.com/office/drawing/2014/main" id="{DF0F304F-1D11-42AD-8404-BF925D0DC49F}"/>
              </a:ext>
            </a:extLst>
          </p:cNvPr>
          <p:cNvSpPr txBox="1"/>
          <p:nvPr/>
        </p:nvSpPr>
        <p:spPr>
          <a:xfrm>
            <a:off x="6998513" y="2386438"/>
            <a:ext cx="2410630" cy="261497"/>
          </a:xfrm>
          <a:prstGeom prst="rect">
            <a:avLst/>
          </a:prstGeom>
          <a:noFill/>
        </p:spPr>
        <p:txBody>
          <a:bodyPr wrap="none" lIns="0" tIns="0" rIns="0" bIns="0" rtlCol="0" anchor="ctr">
            <a:noAutofit/>
          </a:bodyPr>
          <a:lstStyle/>
          <a:p>
            <a:pPr algn="ctr">
              <a:lnSpc>
                <a:spcPct val="90000"/>
              </a:lnSpc>
            </a:pPr>
            <a:r>
              <a:rPr lang="nl-NL" sz="1400" b="1" dirty="0">
                <a:solidFill>
                  <a:schemeClr val="tx1">
                    <a:lumMod val="65000"/>
                    <a:lumOff val="35000"/>
                  </a:schemeClr>
                </a:solidFill>
              </a:rPr>
              <a:t>Social media 2019</a:t>
            </a:r>
            <a:endParaRPr lang="en-GB" sz="1400" b="1" dirty="0">
              <a:solidFill>
                <a:schemeClr val="tx1">
                  <a:lumMod val="65000"/>
                  <a:lumOff val="35000"/>
                </a:schemeClr>
              </a:solidFill>
            </a:endParaRPr>
          </a:p>
        </p:txBody>
      </p:sp>
      <p:sp>
        <p:nvSpPr>
          <p:cNvPr id="20" name="Titel 1">
            <a:extLst>
              <a:ext uri="{FF2B5EF4-FFF2-40B4-BE49-F238E27FC236}">
                <a16:creationId xmlns:a16="http://schemas.microsoft.com/office/drawing/2014/main" id="{86E09C5A-CAF9-4EC8-B620-DB4A3384769E}"/>
              </a:ext>
            </a:extLst>
          </p:cNvPr>
          <p:cNvSpPr txBox="1">
            <a:spLocks/>
          </p:cNvSpPr>
          <p:nvPr/>
        </p:nvSpPr>
        <p:spPr>
          <a:xfrm>
            <a:off x="388932" y="130037"/>
            <a:ext cx="8032257" cy="342275"/>
          </a:xfrm>
          <a:prstGeom prst="rect">
            <a:avLst/>
          </a:prstGeom>
        </p:spPr>
        <p:txBody>
          <a:bodyPr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algn="l">
              <a:lnSpc>
                <a:spcPct val="90000"/>
              </a:lnSpc>
            </a:pPr>
            <a:r>
              <a:rPr lang="nl-NL" sz="1200" dirty="0"/>
              <a:t>Management</a:t>
            </a:r>
            <a:r>
              <a:rPr lang="nl-NL" sz="1200" b="0" dirty="0"/>
              <a:t> </a:t>
            </a:r>
            <a:r>
              <a:rPr lang="nl-NL" sz="1200" dirty="0"/>
              <a:t>Summary</a:t>
            </a:r>
            <a:r>
              <a:rPr lang="nl-NL" sz="1200" b="0" dirty="0"/>
              <a:t> </a:t>
            </a:r>
            <a:r>
              <a:rPr lang="nl-NL" sz="1200" b="0" dirty="0">
                <a:solidFill>
                  <a:srgbClr val="B9C6CF"/>
                </a:solidFill>
              </a:rPr>
              <a:t>| Profiling Building Contractor | Media </a:t>
            </a:r>
            <a:r>
              <a:rPr lang="nl-NL" sz="1200" b="0" dirty="0" err="1">
                <a:solidFill>
                  <a:srgbClr val="B9C6CF"/>
                </a:solidFill>
              </a:rPr>
              <a:t>Orientation</a:t>
            </a:r>
            <a:endParaRPr lang="nl-NL" sz="1200" b="0" dirty="0">
              <a:solidFill>
                <a:srgbClr val="B9C6CF"/>
              </a:solidFill>
            </a:endParaRPr>
          </a:p>
        </p:txBody>
      </p:sp>
    </p:spTree>
    <p:extLst>
      <p:ext uri="{BB962C8B-B14F-4D97-AF65-F5344CB8AC3E}">
        <p14:creationId xmlns:p14="http://schemas.microsoft.com/office/powerpoint/2010/main" val="4240180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39F9C1-5B75-4A15-B467-47D82C849105}"/>
              </a:ext>
            </a:extLst>
          </p:cNvPr>
          <p:cNvSpPr>
            <a:spLocks noGrp="1"/>
          </p:cNvSpPr>
          <p:nvPr>
            <p:ph type="sldNum" sz="quarter" idx="12"/>
          </p:nvPr>
        </p:nvSpPr>
        <p:spPr/>
        <p:txBody>
          <a:bodyPr/>
          <a:lstStyle/>
          <a:p>
            <a:fld id="{7AD0FE45-509C-4BDF-9EDE-64426F8DF3D2}" type="slidenum">
              <a:rPr lang="nl-NL" smtClean="0"/>
              <a:t>15</a:t>
            </a:fld>
            <a:endParaRPr lang="nl-NL"/>
          </a:p>
        </p:txBody>
      </p:sp>
      <p:graphicFrame>
        <p:nvGraphicFramePr>
          <p:cNvPr id="4" name="Table 7">
            <a:extLst>
              <a:ext uri="{FF2B5EF4-FFF2-40B4-BE49-F238E27FC236}">
                <a16:creationId xmlns:a16="http://schemas.microsoft.com/office/drawing/2014/main" id="{3DADC4C3-37EC-4D6E-AECC-10EB01CDF715}"/>
              </a:ext>
            </a:extLst>
          </p:cNvPr>
          <p:cNvGraphicFramePr>
            <a:graphicFrameLocks noGrp="1"/>
          </p:cNvGraphicFramePr>
          <p:nvPr>
            <p:custDataLst>
              <p:tags r:id="rId1"/>
            </p:custDataLst>
            <p:extLst>
              <p:ext uri="{D42A27DB-BD31-4B8C-83A1-F6EECF244321}">
                <p14:modId xmlns:p14="http://schemas.microsoft.com/office/powerpoint/2010/main" val="2727532890"/>
              </p:ext>
            </p:extLst>
          </p:nvPr>
        </p:nvGraphicFramePr>
        <p:xfrm>
          <a:off x="597159" y="2095500"/>
          <a:ext cx="7689594" cy="4324347"/>
        </p:xfrm>
        <a:graphic>
          <a:graphicData uri="http://schemas.openxmlformats.org/drawingml/2006/table">
            <a:tbl>
              <a:tblPr firstRow="1" bandRow="1">
                <a:tableStyleId>{5C22544A-7EE6-4342-B048-85BDC9FD1C3A}</a:tableStyleId>
              </a:tblPr>
              <a:tblGrid>
                <a:gridCol w="2163353">
                  <a:extLst>
                    <a:ext uri="{9D8B030D-6E8A-4147-A177-3AD203B41FA5}">
                      <a16:colId xmlns:a16="http://schemas.microsoft.com/office/drawing/2014/main" val="2352585572"/>
                    </a:ext>
                  </a:extLst>
                </a:gridCol>
                <a:gridCol w="1996576">
                  <a:extLst>
                    <a:ext uri="{9D8B030D-6E8A-4147-A177-3AD203B41FA5}">
                      <a16:colId xmlns:a16="http://schemas.microsoft.com/office/drawing/2014/main" val="499647699"/>
                    </a:ext>
                  </a:extLst>
                </a:gridCol>
                <a:gridCol w="1176555">
                  <a:extLst>
                    <a:ext uri="{9D8B030D-6E8A-4147-A177-3AD203B41FA5}">
                      <a16:colId xmlns:a16="http://schemas.microsoft.com/office/drawing/2014/main" val="1812799462"/>
                    </a:ext>
                  </a:extLst>
                </a:gridCol>
                <a:gridCol w="1176555">
                  <a:extLst>
                    <a:ext uri="{9D8B030D-6E8A-4147-A177-3AD203B41FA5}">
                      <a16:colId xmlns:a16="http://schemas.microsoft.com/office/drawing/2014/main" val="2192113811"/>
                    </a:ext>
                  </a:extLst>
                </a:gridCol>
                <a:gridCol w="1176555">
                  <a:extLst>
                    <a:ext uri="{9D8B030D-6E8A-4147-A177-3AD203B41FA5}">
                      <a16:colId xmlns:a16="http://schemas.microsoft.com/office/drawing/2014/main" val="3931290532"/>
                    </a:ext>
                  </a:extLst>
                </a:gridCol>
              </a:tblGrid>
              <a:tr h="292729">
                <a:tc>
                  <a:txBody>
                    <a:bodyPr/>
                    <a:lstStyle/>
                    <a:p>
                      <a:pPr marL="0" algn="l" defTabSz="914400" rtl="0" eaLnBrk="1" fontAlgn="b" latinLnBrk="0" hangingPunct="1"/>
                      <a:endParaRPr lang="en-US" sz="1200" b="1" i="0" u="none" strike="noStrike" kern="1200" dirty="0">
                        <a:solidFill>
                          <a:srgbClr val="0A5D7A"/>
                        </a:solidFill>
                        <a:effectLst/>
                        <a:latin typeface="Arial" panose="020B0604020202020204" pitchFamily="34" charset="0"/>
                        <a:ea typeface="+mn-ea"/>
                        <a:cs typeface="Arial" panose="020B0604020202020204" pitchFamily="34" charset="0"/>
                      </a:endParaRP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nl-NL" sz="1200" b="1" i="0" u="none" strike="noStrike" kern="1200" dirty="0">
                          <a:solidFill>
                            <a:srgbClr val="0A5D7A"/>
                          </a:solidFill>
                          <a:effectLst/>
                          <a:latin typeface="Arial" panose="020B0604020202020204" pitchFamily="34" charset="0"/>
                          <a:ea typeface="+mn-ea"/>
                          <a:cs typeface="Arial" panose="020B0604020202020204" pitchFamily="34" charset="0"/>
                        </a:rPr>
                        <a:t>Europe</a:t>
                      </a: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nl-NL"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Generation Y</a:t>
                      </a:r>
                      <a:endParaRPr lang="en-GB"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72000" marR="0" marT="8884"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nl-NL"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Generation X</a:t>
                      </a:r>
                      <a:endParaRPr lang="en-GB"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72000" marR="0" marT="8884"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nl-NL"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Baby boomers</a:t>
                      </a:r>
                      <a:endParaRPr lang="en-GB"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72000" marR="0" marT="8884"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6213781"/>
                  </a:ext>
                </a:extLst>
              </a:tr>
              <a:tr h="292729">
                <a:tc>
                  <a:txBody>
                    <a:bodyPr/>
                    <a:lstStyle/>
                    <a:p>
                      <a:pPr marL="0" algn="l" defTabSz="914400" rtl="0" eaLnBrk="1" fontAlgn="b" latinLnBrk="0" hangingPunct="1"/>
                      <a:endParaRPr lang="en-US" sz="1200" b="1" i="0" u="none" strike="noStrike" kern="1200" dirty="0">
                        <a:solidFill>
                          <a:schemeClr val="bg1">
                            <a:lumMod val="50000"/>
                          </a:schemeClr>
                        </a:solidFill>
                        <a:effectLst/>
                        <a:latin typeface="Arial" panose="020B0604020202020204" pitchFamily="34" charset="0"/>
                        <a:ea typeface="+mn-ea"/>
                        <a:cs typeface="Arial" panose="020B0604020202020204" pitchFamily="34" charset="0"/>
                      </a:endParaRPr>
                    </a:p>
                  </a:txBody>
                  <a:tcPr marL="0" marR="0" marT="0"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nl-NL" sz="1050" b="0" i="0" u="none" strike="noStrike" kern="1200" dirty="0">
                          <a:solidFill>
                            <a:srgbClr val="0A5D7A"/>
                          </a:solidFill>
                          <a:effectLst/>
                          <a:latin typeface="Arial" panose="020B0604020202020204" pitchFamily="34" charset="0"/>
                          <a:ea typeface="+mn-ea"/>
                          <a:cs typeface="Arial" panose="020B0604020202020204" pitchFamily="34" charset="0"/>
                        </a:rPr>
                        <a:t>n=952</a:t>
                      </a:r>
                      <a:endParaRPr lang="en-GB" sz="1050" b="0" i="0" u="none" strike="noStrike" kern="1200" dirty="0">
                        <a:solidFill>
                          <a:srgbClr val="0A5D7A"/>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nl-NL" sz="1050" b="0" i="0" u="none" strike="noStrike" kern="1200" dirty="0">
                          <a:solidFill>
                            <a:srgbClr val="7F7F7F"/>
                          </a:solidFill>
                          <a:effectLst/>
                          <a:latin typeface="Arial" panose="020B0604020202020204" pitchFamily="34" charset="0"/>
                          <a:ea typeface="+mn-ea"/>
                          <a:cs typeface="Arial" panose="020B0604020202020204" pitchFamily="34" charset="0"/>
                        </a:rPr>
                        <a:t>n=197</a:t>
                      </a:r>
                      <a:endParaRPr lang="en-GB" sz="1050" b="0" i="0" u="none" strike="noStrike" kern="1200" dirty="0">
                        <a:solidFill>
                          <a:srgbClr val="7F7F7F"/>
                        </a:solidFill>
                        <a:effectLst/>
                        <a:latin typeface="Arial" panose="020B0604020202020204" pitchFamily="34" charset="0"/>
                        <a:ea typeface="+mn-ea"/>
                        <a:cs typeface="Arial" panose="020B0604020202020204" pitchFamily="34" charset="0"/>
                      </a:endParaRPr>
                    </a:p>
                  </a:txBody>
                  <a:tcPr marL="72000" marR="0" marT="8884"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nl-NL" sz="1050" b="0" i="0" u="none" strike="noStrike" kern="1200" dirty="0">
                          <a:solidFill>
                            <a:srgbClr val="7F7F7F"/>
                          </a:solidFill>
                          <a:effectLst/>
                          <a:latin typeface="Arial" panose="020B0604020202020204" pitchFamily="34" charset="0"/>
                          <a:ea typeface="+mn-ea"/>
                          <a:cs typeface="Arial" panose="020B0604020202020204" pitchFamily="34" charset="0"/>
                        </a:rPr>
                        <a:t>n=456</a:t>
                      </a:r>
                      <a:endParaRPr lang="en-GB" sz="1050" b="0" i="0" u="none" strike="noStrike" kern="1200" dirty="0">
                        <a:solidFill>
                          <a:srgbClr val="7F7F7F"/>
                        </a:solidFill>
                        <a:effectLst/>
                        <a:latin typeface="Arial" panose="020B0604020202020204" pitchFamily="34" charset="0"/>
                        <a:ea typeface="+mn-ea"/>
                        <a:cs typeface="Arial" panose="020B0604020202020204" pitchFamily="34" charset="0"/>
                      </a:endParaRPr>
                    </a:p>
                  </a:txBody>
                  <a:tcPr marL="72000" marR="0" marT="8884"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nl-NL" sz="1050" b="0" i="0" u="none" strike="noStrike" kern="1200" dirty="0">
                          <a:solidFill>
                            <a:srgbClr val="7F7F7F"/>
                          </a:solidFill>
                          <a:effectLst/>
                          <a:latin typeface="Arial" panose="020B0604020202020204" pitchFamily="34" charset="0"/>
                          <a:ea typeface="+mn-ea"/>
                          <a:cs typeface="Arial" panose="020B0604020202020204" pitchFamily="34" charset="0"/>
                        </a:rPr>
                        <a:t>n=242</a:t>
                      </a:r>
                      <a:endParaRPr lang="en-GB" sz="1050" b="0" i="0" u="none" strike="noStrike" kern="1200" dirty="0">
                        <a:solidFill>
                          <a:srgbClr val="7F7F7F"/>
                        </a:solidFill>
                        <a:effectLst/>
                        <a:latin typeface="Arial" panose="020B0604020202020204" pitchFamily="34" charset="0"/>
                        <a:ea typeface="+mn-ea"/>
                        <a:cs typeface="Arial" panose="020B0604020202020204" pitchFamily="34" charset="0"/>
                      </a:endParaRPr>
                    </a:p>
                  </a:txBody>
                  <a:tcPr marL="72000" marR="0" marT="8884"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0132922"/>
                  </a:ext>
                </a:extLst>
              </a:tr>
              <a:tr h="339899">
                <a:tc>
                  <a:txBody>
                    <a:bodyPr/>
                    <a:lstStyle/>
                    <a:p>
                      <a:pPr algn="l" fontAlgn="ctr"/>
                      <a:r>
                        <a:rPr lang="nl-NL" sz="1200" b="0" i="0" u="none" strike="noStrike" noProof="0" dirty="0">
                          <a:solidFill>
                            <a:srgbClr val="0A5D7A"/>
                          </a:solidFill>
                          <a:effectLst/>
                          <a:latin typeface="Arial" panose="020B0604020202020204" pitchFamily="34" charset="0"/>
                          <a:cs typeface="Arial" panose="020B0604020202020204" pitchFamily="34" charset="0"/>
                        </a:rPr>
                        <a:t>XXX</a:t>
                      </a:r>
                    </a:p>
                  </a:txBody>
                  <a:tcPr marL="108000" marR="1169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rPr>
                        <a:t>50%</a:t>
                      </a: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0054906"/>
                  </a:ext>
                </a:extLst>
              </a:tr>
              <a:tr h="339899">
                <a:tc>
                  <a:txBody>
                    <a:bodyPr/>
                    <a:lstStyle/>
                    <a:p>
                      <a:pPr algn="l" fontAlgn="ctr"/>
                      <a:r>
                        <a:rPr lang="nl-NL" sz="1200" b="0" i="0" u="none" strike="noStrike" noProof="0" dirty="0">
                          <a:solidFill>
                            <a:srgbClr val="5497BE"/>
                          </a:solidFill>
                          <a:effectLst/>
                          <a:latin typeface="Arial" panose="020B0604020202020204" pitchFamily="34" charset="0"/>
                          <a:cs typeface="Arial" panose="020B0604020202020204" pitchFamily="34" charset="0"/>
                        </a:rPr>
                        <a:t>XXX</a:t>
                      </a:r>
                    </a:p>
                  </a:txBody>
                  <a:tcPr marL="108000" marR="1169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830972"/>
                  </a:ext>
                </a:extLst>
              </a:tr>
              <a:tr h="339899">
                <a:tc>
                  <a:txBody>
                    <a:bodyPr/>
                    <a:lstStyle/>
                    <a:p>
                      <a:pPr algn="l" fontAlgn="ctr"/>
                      <a:r>
                        <a:rPr lang="nl-NL" sz="1200" b="0" i="0" u="none" strike="noStrike" noProof="0" dirty="0">
                          <a:solidFill>
                            <a:srgbClr val="5497BE"/>
                          </a:solidFill>
                          <a:effectLst/>
                          <a:latin typeface="Arial" panose="020B0604020202020204" pitchFamily="34" charset="0"/>
                          <a:cs typeface="Arial" panose="020B0604020202020204" pitchFamily="34" charset="0"/>
                        </a:rPr>
                        <a:t>XXX</a:t>
                      </a:r>
                    </a:p>
                  </a:txBody>
                  <a:tcPr marL="108000" marR="1169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7016518"/>
                  </a:ext>
                </a:extLst>
              </a:tr>
              <a:tr h="339899">
                <a:tc>
                  <a:txBody>
                    <a:bodyPr/>
                    <a:lstStyle/>
                    <a:p>
                      <a:pPr algn="l" fontAlgn="ctr"/>
                      <a:r>
                        <a:rPr lang="nl-NL" sz="1200" b="0" i="0" u="none" strike="noStrike" noProof="0" dirty="0">
                          <a:solidFill>
                            <a:srgbClr val="0A5D7A"/>
                          </a:solidFill>
                          <a:effectLst/>
                          <a:latin typeface="Arial" panose="020B0604020202020204" pitchFamily="34" charset="0"/>
                          <a:cs typeface="Arial" panose="020B0604020202020204" pitchFamily="34" charset="0"/>
                        </a:rPr>
                        <a:t>XXX</a:t>
                      </a:r>
                    </a:p>
                  </a:txBody>
                  <a:tcPr marL="108000" marR="1169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0839078"/>
                  </a:ext>
                </a:extLst>
              </a:tr>
              <a:tr h="33989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nl-NL" sz="1200" b="0" i="0" u="none" strike="noStrike" noProof="0" dirty="0">
                          <a:solidFill>
                            <a:srgbClr val="5497BE"/>
                          </a:solidFill>
                          <a:effectLst/>
                          <a:latin typeface="Arial" panose="020B0604020202020204" pitchFamily="34" charset="0"/>
                          <a:cs typeface="Arial" panose="020B0604020202020204" pitchFamily="34" charset="0"/>
                        </a:rPr>
                        <a:t>XXX</a:t>
                      </a:r>
                    </a:p>
                  </a:txBody>
                  <a:tcPr marL="108000" marR="1169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5442018"/>
                  </a:ext>
                </a:extLst>
              </a:tr>
              <a:tr h="339899">
                <a:tc>
                  <a:txBody>
                    <a:bodyPr/>
                    <a:lstStyle/>
                    <a:p>
                      <a:pPr algn="l" fontAlgn="ctr"/>
                      <a:r>
                        <a:rPr lang="nl-NL" sz="1200" b="0" i="0" u="none" strike="noStrike" noProof="0" dirty="0">
                          <a:solidFill>
                            <a:srgbClr val="5497BE"/>
                          </a:solidFill>
                          <a:effectLst/>
                          <a:latin typeface="Arial" panose="020B0604020202020204" pitchFamily="34" charset="0"/>
                          <a:cs typeface="Arial" panose="020B0604020202020204" pitchFamily="34" charset="0"/>
                        </a:rPr>
                        <a:t>XXX</a:t>
                      </a:r>
                    </a:p>
                  </a:txBody>
                  <a:tcPr marL="108000" marR="1169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3269501"/>
                  </a:ext>
                </a:extLst>
              </a:tr>
              <a:tr h="339899">
                <a:tc>
                  <a:txBody>
                    <a:bodyPr/>
                    <a:lstStyle/>
                    <a:p>
                      <a:pPr algn="l" fontAlgn="ctr"/>
                      <a:r>
                        <a:rPr lang="nl-NL" sz="1200" b="0" i="0" u="none" strike="noStrike" noProof="0" dirty="0">
                          <a:solidFill>
                            <a:srgbClr val="5497BE"/>
                          </a:solidFill>
                          <a:effectLst/>
                          <a:latin typeface="Arial" panose="020B0604020202020204" pitchFamily="34" charset="0"/>
                          <a:cs typeface="Arial" panose="020B0604020202020204" pitchFamily="34" charset="0"/>
                        </a:rPr>
                        <a:t>XXX</a:t>
                      </a:r>
                    </a:p>
                  </a:txBody>
                  <a:tcPr marL="108000" marR="1169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974784"/>
                  </a:ext>
                </a:extLst>
              </a:tr>
              <a:tr h="339899">
                <a:tc>
                  <a:txBody>
                    <a:bodyPr/>
                    <a:lstStyle/>
                    <a:p>
                      <a:pPr algn="l" fontAlgn="ctr"/>
                      <a:r>
                        <a:rPr lang="nl-NL" sz="1200" b="0" i="0" u="none" strike="noStrike" noProof="0" dirty="0">
                          <a:solidFill>
                            <a:srgbClr val="0A5D7A"/>
                          </a:solidFill>
                          <a:effectLst/>
                          <a:latin typeface="Arial" panose="020B0604020202020204" pitchFamily="34" charset="0"/>
                          <a:cs typeface="Arial" panose="020B0604020202020204" pitchFamily="34" charset="0"/>
                        </a:rPr>
                        <a:t>XXX</a:t>
                      </a:r>
                    </a:p>
                  </a:txBody>
                  <a:tcPr marL="108000" marR="1169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5381915"/>
                  </a:ext>
                </a:extLst>
              </a:tr>
              <a:tr h="339899">
                <a:tc>
                  <a:txBody>
                    <a:bodyPr/>
                    <a:lstStyle/>
                    <a:p>
                      <a:pPr algn="l" fontAlgn="ctr"/>
                      <a:r>
                        <a:rPr lang="nl-NL" sz="1200" b="0" i="0" u="none" strike="noStrike" noProof="0" dirty="0">
                          <a:solidFill>
                            <a:srgbClr val="0A5D7A"/>
                          </a:solidFill>
                          <a:effectLst/>
                          <a:latin typeface="Arial" panose="020B0604020202020204" pitchFamily="34" charset="0"/>
                          <a:cs typeface="Arial" panose="020B0604020202020204" pitchFamily="34" charset="0"/>
                        </a:rPr>
                        <a:t>XXX</a:t>
                      </a:r>
                    </a:p>
                  </a:txBody>
                  <a:tcPr marL="108000" marR="1169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48538"/>
                  </a:ext>
                </a:extLst>
              </a:tr>
              <a:tr h="339899">
                <a:tc>
                  <a:txBody>
                    <a:bodyPr/>
                    <a:lstStyle/>
                    <a:p>
                      <a:pPr algn="l" fontAlgn="ctr"/>
                      <a:r>
                        <a:rPr lang="nl-NL" sz="1200" b="0" i="0" u="none" strike="noStrike" noProof="0" dirty="0">
                          <a:solidFill>
                            <a:srgbClr val="5497BE"/>
                          </a:solidFill>
                          <a:effectLst/>
                          <a:latin typeface="Arial" panose="020B0604020202020204" pitchFamily="34" charset="0"/>
                          <a:cs typeface="Arial" panose="020B0604020202020204" pitchFamily="34" charset="0"/>
                        </a:rPr>
                        <a:t>XXX</a:t>
                      </a:r>
                    </a:p>
                  </a:txBody>
                  <a:tcPr marL="108000" marR="1169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56578"/>
                  </a:ext>
                </a:extLst>
              </a:tr>
              <a:tr h="339899">
                <a:tc>
                  <a:txBody>
                    <a:bodyPr/>
                    <a:lstStyle/>
                    <a:p>
                      <a:pPr algn="l" fontAlgn="ctr"/>
                      <a:r>
                        <a:rPr lang="nl-NL" sz="1200" b="0" i="0" u="none" strike="noStrike" noProof="0" dirty="0">
                          <a:solidFill>
                            <a:srgbClr val="0A5D7A"/>
                          </a:solidFill>
                          <a:effectLst/>
                          <a:latin typeface="Arial" panose="020B0604020202020204" pitchFamily="34" charset="0"/>
                          <a:cs typeface="Arial" panose="020B0604020202020204" pitchFamily="34" charset="0"/>
                        </a:rPr>
                        <a:t>XXX</a:t>
                      </a:r>
                    </a:p>
                  </a:txBody>
                  <a:tcPr marL="108000" marR="1169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rPr>
                        <a:t>50%</a:t>
                      </a:r>
                    </a:p>
                  </a:txBody>
                  <a:tcPr marL="7620" marR="7620" marT="762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4217645"/>
                  </a:ext>
                </a:extLst>
              </a:tr>
            </a:tbl>
          </a:graphicData>
        </a:graphic>
      </p:graphicFrame>
      <p:sp>
        <p:nvSpPr>
          <p:cNvPr id="9" name="Text Placeholder 8">
            <a:extLst>
              <a:ext uri="{FF2B5EF4-FFF2-40B4-BE49-F238E27FC236}">
                <a16:creationId xmlns:a16="http://schemas.microsoft.com/office/drawing/2014/main" id="{A832B026-8CE1-4006-B787-5CACBA37FDB4}"/>
              </a:ext>
            </a:extLst>
          </p:cNvPr>
          <p:cNvSpPr>
            <a:spLocks noGrp="1"/>
          </p:cNvSpPr>
          <p:nvPr>
            <p:ph type="body" sz="quarter" idx="13"/>
          </p:nvPr>
        </p:nvSpPr>
        <p:spPr>
          <a:xfrm>
            <a:off x="444500" y="521271"/>
            <a:ext cx="11634290" cy="861774"/>
          </a:xfrm>
        </p:spPr>
        <p:txBody>
          <a:bodyPr>
            <a:noAutofit/>
          </a:bodyPr>
          <a:lstStyle/>
          <a:p>
            <a:r>
              <a:rPr lang="en-US" dirty="0">
                <a:solidFill>
                  <a:srgbClr val="4A4A49"/>
                </a:solidFill>
              </a:rPr>
              <a:t>There are no big differences in media usage of generations, however.</a:t>
            </a:r>
          </a:p>
          <a:p>
            <a:r>
              <a:rPr lang="en-US" sz="1400" dirty="0">
                <a:solidFill>
                  <a:srgbClr val="4A4A49"/>
                </a:solidFill>
              </a:rPr>
              <a:t>Although XXX tends to use more XXX for work purposes than XXX. </a:t>
            </a:r>
          </a:p>
        </p:txBody>
      </p:sp>
      <p:sp>
        <p:nvSpPr>
          <p:cNvPr id="13" name="Tekstvak 6">
            <a:extLst>
              <a:ext uri="{FF2B5EF4-FFF2-40B4-BE49-F238E27FC236}">
                <a16:creationId xmlns:a16="http://schemas.microsoft.com/office/drawing/2014/main" id="{92EBB7CE-1C10-4916-85BA-6B744C2A9D6B}"/>
              </a:ext>
            </a:extLst>
          </p:cNvPr>
          <p:cNvSpPr txBox="1"/>
          <p:nvPr/>
        </p:nvSpPr>
        <p:spPr>
          <a:xfrm>
            <a:off x="444500" y="1729176"/>
            <a:ext cx="4005580" cy="317365"/>
          </a:xfrm>
          <a:prstGeom prst="rect">
            <a:avLst/>
          </a:prstGeom>
          <a:noFill/>
          <a:ln>
            <a:noFill/>
          </a:ln>
        </p:spPr>
        <p:txBody>
          <a:bodyPr wrap="square" lIns="0" tIns="0" rIns="0" bIns="0" rtlCol="0" anchor="b">
            <a:noAutofit/>
          </a:bodyPr>
          <a:lstStyle/>
          <a:p>
            <a:pPr>
              <a:lnSpc>
                <a:spcPct val="90000"/>
              </a:lnSpc>
            </a:pPr>
            <a:r>
              <a:rPr lang="en-GB" sz="1400" dirty="0">
                <a:solidFill>
                  <a:schemeClr val="tx1">
                    <a:lumMod val="50000"/>
                    <a:lumOff val="50000"/>
                  </a:schemeClr>
                </a:solidFill>
              </a:rPr>
              <a:t>Usage of </a:t>
            </a:r>
            <a:r>
              <a:rPr lang="en-GB" sz="1400" dirty="0">
                <a:solidFill>
                  <a:srgbClr val="0A5D7A"/>
                </a:solidFill>
              </a:rPr>
              <a:t>digital</a:t>
            </a:r>
            <a:r>
              <a:rPr lang="en-GB" sz="1400" dirty="0">
                <a:solidFill>
                  <a:schemeClr val="tx1">
                    <a:lumMod val="50000"/>
                    <a:lumOff val="50000"/>
                  </a:schemeClr>
                </a:solidFill>
              </a:rPr>
              <a:t> and </a:t>
            </a:r>
            <a:r>
              <a:rPr lang="en-GB" sz="1400" dirty="0">
                <a:solidFill>
                  <a:srgbClr val="5497BE"/>
                </a:solidFill>
              </a:rPr>
              <a:t>traditional</a:t>
            </a:r>
            <a:r>
              <a:rPr lang="en-GB" sz="1400" dirty="0">
                <a:solidFill>
                  <a:schemeClr val="tx1">
                    <a:lumMod val="50000"/>
                    <a:lumOff val="50000"/>
                  </a:schemeClr>
                </a:solidFill>
              </a:rPr>
              <a:t> media channels</a:t>
            </a:r>
            <a:endParaRPr lang="en-GB" sz="1400" dirty="0">
              <a:solidFill>
                <a:schemeClr val="bg1">
                  <a:lumMod val="50000"/>
                </a:schemeClr>
              </a:solidFill>
            </a:endParaRPr>
          </a:p>
          <a:p>
            <a:pPr algn="l">
              <a:lnSpc>
                <a:spcPct val="90000"/>
              </a:lnSpc>
            </a:pPr>
            <a:r>
              <a:rPr lang="en-GB" sz="1200" dirty="0">
                <a:solidFill>
                  <a:schemeClr val="tx1">
                    <a:lumMod val="50000"/>
                    <a:lumOff val="50000"/>
                  </a:schemeClr>
                </a:solidFill>
              </a:rPr>
              <a:t>% of contractors who make use of [media channel]</a:t>
            </a:r>
          </a:p>
        </p:txBody>
      </p:sp>
      <p:graphicFrame>
        <p:nvGraphicFramePr>
          <p:cNvPr id="16" name="Chart 24">
            <a:extLst>
              <a:ext uri="{FF2B5EF4-FFF2-40B4-BE49-F238E27FC236}">
                <a16:creationId xmlns:a16="http://schemas.microsoft.com/office/drawing/2014/main" id="{383762DF-A1D0-4CCD-9CD4-481927FA15A0}"/>
              </a:ext>
            </a:extLst>
          </p:cNvPr>
          <p:cNvGraphicFramePr/>
          <p:nvPr>
            <p:extLst>
              <p:ext uri="{D42A27DB-BD31-4B8C-83A1-F6EECF244321}">
                <p14:modId xmlns:p14="http://schemas.microsoft.com/office/powerpoint/2010/main" val="1657891353"/>
              </p:ext>
            </p:extLst>
          </p:nvPr>
        </p:nvGraphicFramePr>
        <p:xfrm>
          <a:off x="2769996" y="2696659"/>
          <a:ext cx="2026016" cy="3709548"/>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el 1">
            <a:extLst>
              <a:ext uri="{FF2B5EF4-FFF2-40B4-BE49-F238E27FC236}">
                <a16:creationId xmlns:a16="http://schemas.microsoft.com/office/drawing/2014/main" id="{972865CD-6515-4398-9360-EDAD952AA2A9}"/>
              </a:ext>
            </a:extLst>
          </p:cNvPr>
          <p:cNvSpPr txBox="1">
            <a:spLocks/>
          </p:cNvSpPr>
          <p:nvPr/>
        </p:nvSpPr>
        <p:spPr>
          <a:xfrm>
            <a:off x="388932" y="130037"/>
            <a:ext cx="8032257" cy="342275"/>
          </a:xfrm>
          <a:prstGeom prst="rect">
            <a:avLst/>
          </a:prstGeom>
        </p:spPr>
        <p:txBody>
          <a:bodyPr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algn="l">
              <a:lnSpc>
                <a:spcPct val="90000"/>
              </a:lnSpc>
            </a:pPr>
            <a:r>
              <a:rPr lang="nl-NL" sz="1200" dirty="0"/>
              <a:t>Management</a:t>
            </a:r>
            <a:r>
              <a:rPr lang="nl-NL" sz="1200" b="0" dirty="0"/>
              <a:t> </a:t>
            </a:r>
            <a:r>
              <a:rPr lang="nl-NL" sz="1200" dirty="0"/>
              <a:t>Summary</a:t>
            </a:r>
            <a:r>
              <a:rPr lang="nl-NL" sz="1200" b="0" dirty="0"/>
              <a:t> </a:t>
            </a:r>
            <a:r>
              <a:rPr lang="nl-NL" sz="1200" b="0" dirty="0">
                <a:solidFill>
                  <a:srgbClr val="B9C6CF"/>
                </a:solidFill>
              </a:rPr>
              <a:t>| Profiling Building Contractor | Media </a:t>
            </a:r>
            <a:r>
              <a:rPr lang="nl-NL" sz="1200" b="0" dirty="0" err="1">
                <a:solidFill>
                  <a:srgbClr val="B9C6CF"/>
                </a:solidFill>
              </a:rPr>
              <a:t>Orientation</a:t>
            </a:r>
            <a:endParaRPr lang="nl-NL" sz="1200" b="0" dirty="0">
              <a:solidFill>
                <a:srgbClr val="B9C6CF"/>
              </a:solidFill>
            </a:endParaRPr>
          </a:p>
        </p:txBody>
      </p:sp>
    </p:spTree>
    <p:extLst>
      <p:ext uri="{BB962C8B-B14F-4D97-AF65-F5344CB8AC3E}">
        <p14:creationId xmlns:p14="http://schemas.microsoft.com/office/powerpoint/2010/main" val="2298321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3C899100-3BC1-4328-B984-EC2F09277CA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D0FE45-509C-4BDF-9EDE-64426F8DF3D2}" type="slidenum">
              <a:rPr kumimoji="0" lang="nl-NL" sz="800" b="1" i="0" u="none" strike="noStrike" kern="1200" cap="none" spc="0" normalizeH="0" baseline="0" noProof="0" smtClean="0">
                <a:ln>
                  <a:noFill/>
                </a:ln>
                <a:solidFill>
                  <a:srgbClr val="B9C6C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nl-NL" sz="800" b="1" i="0" u="none" strike="noStrike" kern="1200" cap="none" spc="0" normalizeH="0" baseline="0" noProof="0">
              <a:ln>
                <a:noFill/>
              </a:ln>
              <a:solidFill>
                <a:srgbClr val="B9C6CF"/>
              </a:solidFill>
              <a:effectLst/>
              <a:uLnTx/>
              <a:uFillTx/>
              <a:latin typeface="Arial" panose="020B0604020202020204"/>
              <a:ea typeface="+mn-ea"/>
              <a:cs typeface="+mn-cs"/>
            </a:endParaRPr>
          </a:p>
        </p:txBody>
      </p:sp>
      <p:graphicFrame>
        <p:nvGraphicFramePr>
          <p:cNvPr id="3" name="Tabel 3">
            <a:extLst>
              <a:ext uri="{FF2B5EF4-FFF2-40B4-BE49-F238E27FC236}">
                <a16:creationId xmlns:a16="http://schemas.microsoft.com/office/drawing/2014/main" id="{D358C468-9E01-4802-85B4-20E327605C5F}"/>
              </a:ext>
            </a:extLst>
          </p:cNvPr>
          <p:cNvGraphicFramePr>
            <a:graphicFrameLocks noGrp="1"/>
          </p:cNvGraphicFramePr>
          <p:nvPr>
            <p:extLst>
              <p:ext uri="{D42A27DB-BD31-4B8C-83A1-F6EECF244321}">
                <p14:modId xmlns:p14="http://schemas.microsoft.com/office/powerpoint/2010/main" val="24225894"/>
              </p:ext>
            </p:extLst>
          </p:nvPr>
        </p:nvGraphicFramePr>
        <p:xfrm>
          <a:off x="452846" y="2289948"/>
          <a:ext cx="9523257" cy="4068493"/>
        </p:xfrm>
        <a:graphic>
          <a:graphicData uri="http://schemas.openxmlformats.org/drawingml/2006/table">
            <a:tbl>
              <a:tblPr firstRow="1" bandRow="1">
                <a:tableStyleId>{5C22544A-7EE6-4342-B048-85BDC9FD1C3A}</a:tableStyleId>
              </a:tblPr>
              <a:tblGrid>
                <a:gridCol w="5141542">
                  <a:extLst>
                    <a:ext uri="{9D8B030D-6E8A-4147-A177-3AD203B41FA5}">
                      <a16:colId xmlns:a16="http://schemas.microsoft.com/office/drawing/2014/main" val="1317857323"/>
                    </a:ext>
                  </a:extLst>
                </a:gridCol>
                <a:gridCol w="1242933">
                  <a:extLst>
                    <a:ext uri="{9D8B030D-6E8A-4147-A177-3AD203B41FA5}">
                      <a16:colId xmlns:a16="http://schemas.microsoft.com/office/drawing/2014/main" val="862176400"/>
                    </a:ext>
                  </a:extLst>
                </a:gridCol>
                <a:gridCol w="1826765">
                  <a:extLst>
                    <a:ext uri="{9D8B030D-6E8A-4147-A177-3AD203B41FA5}">
                      <a16:colId xmlns:a16="http://schemas.microsoft.com/office/drawing/2014/main" val="1763641066"/>
                    </a:ext>
                  </a:extLst>
                </a:gridCol>
                <a:gridCol w="1312017">
                  <a:extLst>
                    <a:ext uri="{9D8B030D-6E8A-4147-A177-3AD203B41FA5}">
                      <a16:colId xmlns:a16="http://schemas.microsoft.com/office/drawing/2014/main" val="623816594"/>
                    </a:ext>
                  </a:extLst>
                </a:gridCol>
              </a:tblGrid>
              <a:tr h="502333">
                <a:tc>
                  <a:txBody>
                    <a:bodyPr/>
                    <a:lstStyle/>
                    <a:p>
                      <a:pPr marL="0" marR="0" lvl="0" indent="0" algn="l" defTabSz="914400" rtl="0" eaLnBrk="1" fontAlgn="auto" latinLnBrk="0" hangingPunct="1">
                        <a:lnSpc>
                          <a:spcPts val="1500"/>
                        </a:lnSpc>
                        <a:spcBef>
                          <a:spcPts val="400"/>
                        </a:spcBef>
                        <a:spcAft>
                          <a:spcPts val="400"/>
                        </a:spcAft>
                        <a:buClrTx/>
                        <a:buSzTx/>
                        <a:buFontTx/>
                        <a:buNone/>
                        <a:tabLst/>
                        <a:defRPr/>
                      </a:pPr>
                      <a:r>
                        <a:rPr kumimoji="0" lang="nl-NL" sz="1200" b="1"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rPr>
                        <a:t>Media </a:t>
                      </a:r>
                      <a:r>
                        <a:rPr kumimoji="0" lang="nl-NL" sz="1200" b="1" i="0" u="none" strike="noStrike" kern="1200" cap="none" spc="0" normalizeH="0" baseline="0" noProof="0" dirty="0" err="1">
                          <a:ln>
                            <a:noFill/>
                          </a:ln>
                          <a:solidFill>
                            <a:srgbClr val="7F7F7F"/>
                          </a:solidFill>
                          <a:effectLst/>
                          <a:uLnTx/>
                          <a:uFillTx/>
                          <a:latin typeface="Arial" panose="020B0604020202020204" pitchFamily="34" charset="0"/>
                          <a:ea typeface="+mn-ea"/>
                          <a:cs typeface="Arial" panose="020B0604020202020204" pitchFamily="34" charset="0"/>
                        </a:rPr>
                        <a:t>channel</a:t>
                      </a:r>
                      <a:endParaRPr kumimoji="0" lang="nl-NL" sz="1200" b="1"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nl-NL" sz="1100" b="1" dirty="0" err="1">
                          <a:solidFill>
                            <a:srgbClr val="009970"/>
                          </a:solidFill>
                          <a:latin typeface="Arial" panose="020B0604020202020204" pitchFamily="34" charset="0"/>
                          <a:cs typeface="Arial" panose="020B0604020202020204" pitchFamily="34" charset="0"/>
                        </a:rPr>
                        <a:t>Increase</a:t>
                      </a:r>
                      <a:endParaRPr lang="en-GB" sz="1100" b="1" dirty="0">
                        <a:solidFill>
                          <a:srgbClr val="00997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rgbClr val="757F7F"/>
                          </a:solidFill>
                          <a:latin typeface="Arial" panose="020B0604020202020204" pitchFamily="34" charset="0"/>
                          <a:cs typeface="Arial" panose="020B0604020202020204" pitchFamily="34" charset="0"/>
                        </a:rPr>
                        <a:t>Remain the same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GB" sz="1100" b="1" kern="1200" dirty="0">
                          <a:solidFill>
                            <a:srgbClr val="EF7D00"/>
                          </a:solidFill>
                          <a:latin typeface="Arial" panose="020B0604020202020204" pitchFamily="34" charset="0"/>
                          <a:ea typeface="+mn-ea"/>
                          <a:cs typeface="Arial" panose="020B0604020202020204" pitchFamily="34" charset="0"/>
                        </a:rPr>
                        <a:t>Decrease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3360367"/>
                  </a:ext>
                </a:extLst>
              </a:tr>
              <a:tr h="238124">
                <a:tc>
                  <a:txBody>
                    <a:bodyPr/>
                    <a:lstStyle/>
                    <a:p>
                      <a:pPr algn="l" fontAlgn="ctr"/>
                      <a:r>
                        <a:rPr lang="nl-NL" sz="1200" b="0" i="0" u="none" strike="noStrike" noProof="0" dirty="0">
                          <a:solidFill>
                            <a:srgbClr val="0A5D7A"/>
                          </a:solidFill>
                          <a:effectLst/>
                          <a:latin typeface="Arial" panose="020B0604020202020204" pitchFamily="34" charset="0"/>
                          <a:cs typeface="Arial" panose="020B0604020202020204" pitchFamily="34" charset="0"/>
                        </a:rPr>
                        <a:t>XXX</a:t>
                      </a:r>
                    </a:p>
                  </a:txBody>
                  <a:tcPr marL="108000" marR="1169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765949248"/>
                  </a:ext>
                </a:extLst>
              </a:tr>
              <a:tr h="238124">
                <a:tc>
                  <a:txBody>
                    <a:bodyPr/>
                    <a:lstStyle/>
                    <a:p>
                      <a:pPr algn="l" fontAlgn="ctr"/>
                      <a:r>
                        <a:rPr lang="nl-NL" sz="1200" b="0" i="0" u="none" strike="noStrike" noProof="0" dirty="0">
                          <a:solidFill>
                            <a:srgbClr val="5497BE"/>
                          </a:solidFill>
                          <a:effectLst/>
                          <a:latin typeface="Arial" panose="020B0604020202020204" pitchFamily="34" charset="0"/>
                          <a:cs typeface="Arial" panose="020B0604020202020204" pitchFamily="34" charset="0"/>
                        </a:rPr>
                        <a:t>XXX</a:t>
                      </a:r>
                    </a:p>
                  </a:txBody>
                  <a:tcPr marL="108000" marR="1169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46261731"/>
                  </a:ext>
                </a:extLst>
              </a:tr>
              <a:tr h="238124">
                <a:tc>
                  <a:txBody>
                    <a:bodyPr/>
                    <a:lstStyle/>
                    <a:p>
                      <a:pPr algn="l" fontAlgn="ctr"/>
                      <a:r>
                        <a:rPr lang="nl-NL" sz="1200" b="0" i="0" u="none" strike="noStrike" noProof="0" dirty="0">
                          <a:solidFill>
                            <a:srgbClr val="5497BE"/>
                          </a:solidFill>
                          <a:effectLst/>
                          <a:latin typeface="Arial" panose="020B0604020202020204" pitchFamily="34" charset="0"/>
                          <a:cs typeface="Arial" panose="020B0604020202020204" pitchFamily="34" charset="0"/>
                        </a:rPr>
                        <a:t>XXX</a:t>
                      </a:r>
                    </a:p>
                  </a:txBody>
                  <a:tcPr marL="108000" marR="1169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77290044"/>
                  </a:ext>
                </a:extLst>
              </a:tr>
              <a:tr h="238124">
                <a:tc>
                  <a:txBody>
                    <a:bodyPr/>
                    <a:lstStyle/>
                    <a:p>
                      <a:pPr algn="l" fontAlgn="ctr"/>
                      <a:r>
                        <a:rPr lang="nl-NL" sz="1200" b="0" i="0" u="none" strike="noStrike" noProof="0" dirty="0">
                          <a:solidFill>
                            <a:srgbClr val="0A5D7A"/>
                          </a:solidFill>
                          <a:effectLst/>
                          <a:latin typeface="Arial" panose="020B0604020202020204" pitchFamily="34" charset="0"/>
                          <a:cs typeface="Arial" panose="020B0604020202020204" pitchFamily="34" charset="0"/>
                        </a:rPr>
                        <a:t>XXX</a:t>
                      </a:r>
                    </a:p>
                  </a:txBody>
                  <a:tcPr marL="108000" marR="1169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3648024"/>
                  </a:ext>
                </a:extLst>
              </a:tr>
              <a:tr h="23812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nl-NL" sz="1200" b="0" i="0" u="none" strike="noStrike" noProof="0" dirty="0">
                          <a:solidFill>
                            <a:srgbClr val="5497BE"/>
                          </a:solidFill>
                          <a:effectLst/>
                          <a:latin typeface="Arial" panose="020B0604020202020204" pitchFamily="34" charset="0"/>
                          <a:cs typeface="Arial" panose="020B0604020202020204" pitchFamily="34" charset="0"/>
                        </a:rPr>
                        <a:t>XXX</a:t>
                      </a:r>
                    </a:p>
                  </a:txBody>
                  <a:tcPr marL="108000" marR="1169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88793757"/>
                  </a:ext>
                </a:extLst>
              </a:tr>
              <a:tr h="238124">
                <a:tc>
                  <a:txBody>
                    <a:bodyPr/>
                    <a:lstStyle/>
                    <a:p>
                      <a:pPr algn="l" fontAlgn="ctr"/>
                      <a:r>
                        <a:rPr lang="nl-NL" sz="1200" b="0" i="0" u="none" strike="noStrike" noProof="0" dirty="0">
                          <a:solidFill>
                            <a:srgbClr val="5497BE"/>
                          </a:solidFill>
                          <a:effectLst/>
                          <a:latin typeface="Arial" panose="020B0604020202020204" pitchFamily="34" charset="0"/>
                          <a:cs typeface="Arial" panose="020B0604020202020204" pitchFamily="34" charset="0"/>
                        </a:rPr>
                        <a:t>XXX</a:t>
                      </a:r>
                    </a:p>
                  </a:txBody>
                  <a:tcPr marL="108000" marR="1169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7588947"/>
                  </a:ext>
                </a:extLst>
              </a:tr>
              <a:tr h="238124">
                <a:tc>
                  <a:txBody>
                    <a:bodyPr/>
                    <a:lstStyle/>
                    <a:p>
                      <a:pPr algn="l" fontAlgn="ctr"/>
                      <a:r>
                        <a:rPr lang="nl-NL" sz="1200" b="0" i="0" u="none" strike="noStrike" noProof="0" dirty="0">
                          <a:solidFill>
                            <a:srgbClr val="5497BE"/>
                          </a:solidFill>
                          <a:effectLst/>
                          <a:latin typeface="Arial" panose="020B0604020202020204" pitchFamily="34" charset="0"/>
                          <a:cs typeface="Arial" panose="020B0604020202020204" pitchFamily="34" charset="0"/>
                        </a:rPr>
                        <a:t>XXX</a:t>
                      </a:r>
                    </a:p>
                  </a:txBody>
                  <a:tcPr marL="108000" marR="1169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999108741"/>
                  </a:ext>
                </a:extLst>
              </a:tr>
              <a:tr h="238124">
                <a:tc>
                  <a:txBody>
                    <a:bodyPr/>
                    <a:lstStyle/>
                    <a:p>
                      <a:pPr algn="l" fontAlgn="ctr"/>
                      <a:r>
                        <a:rPr lang="nl-NL" sz="1200" b="0" i="0" u="none" strike="noStrike" noProof="0" dirty="0">
                          <a:solidFill>
                            <a:srgbClr val="0A5D7A"/>
                          </a:solidFill>
                          <a:effectLst/>
                          <a:latin typeface="Arial" panose="020B0604020202020204" pitchFamily="34" charset="0"/>
                          <a:cs typeface="Arial" panose="020B0604020202020204" pitchFamily="34" charset="0"/>
                        </a:rPr>
                        <a:t>XXX</a:t>
                      </a:r>
                    </a:p>
                  </a:txBody>
                  <a:tcPr marL="108000" marR="1169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56189344"/>
                  </a:ext>
                </a:extLst>
              </a:tr>
              <a:tr h="238124">
                <a:tc>
                  <a:txBody>
                    <a:bodyPr/>
                    <a:lstStyle/>
                    <a:p>
                      <a:pPr algn="l" fontAlgn="ctr"/>
                      <a:r>
                        <a:rPr lang="nl-NL" sz="1200" b="0" i="0" u="none" strike="noStrike" noProof="0" dirty="0">
                          <a:solidFill>
                            <a:srgbClr val="0A5D7A"/>
                          </a:solidFill>
                          <a:effectLst/>
                          <a:latin typeface="Arial" panose="020B0604020202020204" pitchFamily="34" charset="0"/>
                          <a:cs typeface="Arial" panose="020B0604020202020204" pitchFamily="34" charset="0"/>
                        </a:rPr>
                        <a:t>XXX</a:t>
                      </a:r>
                    </a:p>
                  </a:txBody>
                  <a:tcPr marL="108000" marR="1169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26402967"/>
                  </a:ext>
                </a:extLst>
              </a:tr>
              <a:tr h="238124">
                <a:tc>
                  <a:txBody>
                    <a:bodyPr/>
                    <a:lstStyle/>
                    <a:p>
                      <a:pPr algn="l" fontAlgn="ctr"/>
                      <a:r>
                        <a:rPr lang="nl-NL" sz="1200" b="0" i="0" u="none" strike="noStrike" noProof="0" dirty="0">
                          <a:solidFill>
                            <a:srgbClr val="5497BE"/>
                          </a:solidFill>
                          <a:effectLst/>
                          <a:latin typeface="Arial" panose="020B0604020202020204" pitchFamily="34" charset="0"/>
                          <a:cs typeface="Arial" panose="020B0604020202020204" pitchFamily="34" charset="0"/>
                        </a:rPr>
                        <a:t>XXX</a:t>
                      </a:r>
                    </a:p>
                  </a:txBody>
                  <a:tcPr marL="108000" marR="1169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70232258"/>
                  </a:ext>
                </a:extLst>
              </a:tr>
              <a:tr h="238124">
                <a:tc>
                  <a:txBody>
                    <a:bodyPr/>
                    <a:lstStyle/>
                    <a:p>
                      <a:pPr algn="l" fontAlgn="ctr"/>
                      <a:r>
                        <a:rPr lang="nl-NL" sz="1200" b="0" i="0" u="none" strike="noStrike" noProof="0" dirty="0">
                          <a:solidFill>
                            <a:srgbClr val="0A5D7A"/>
                          </a:solidFill>
                          <a:effectLst/>
                          <a:latin typeface="Arial" panose="020B0604020202020204" pitchFamily="34" charset="0"/>
                          <a:cs typeface="Arial" panose="020B0604020202020204" pitchFamily="34" charset="0"/>
                        </a:rPr>
                        <a:t>XXX</a:t>
                      </a:r>
                    </a:p>
                  </a:txBody>
                  <a:tcPr marL="108000" marR="1169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073929064"/>
                  </a:ext>
                </a:extLst>
              </a:tr>
              <a:tr h="238124">
                <a:tc>
                  <a:txBody>
                    <a:bodyPr/>
                    <a:lstStyle/>
                    <a:p>
                      <a:pPr algn="l" fontAlgn="ctr"/>
                      <a:r>
                        <a:rPr lang="nl-NL" sz="1200" b="0" i="0" u="none" strike="noStrike" noProof="0" dirty="0">
                          <a:solidFill>
                            <a:srgbClr val="0A5D7A"/>
                          </a:solidFill>
                          <a:effectLst/>
                          <a:latin typeface="Arial" panose="020B0604020202020204" pitchFamily="34" charset="0"/>
                          <a:cs typeface="Arial" panose="020B0604020202020204" pitchFamily="34" charset="0"/>
                        </a:rPr>
                        <a:t>XXX</a:t>
                      </a:r>
                    </a:p>
                  </a:txBody>
                  <a:tcPr marL="108000" marR="1169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16965152"/>
                  </a:ext>
                </a:extLst>
              </a:tr>
              <a:tr h="238124">
                <a:tc>
                  <a:txBody>
                    <a:bodyPr/>
                    <a:lstStyle/>
                    <a:p>
                      <a:pPr algn="l" fontAlgn="ctr"/>
                      <a:r>
                        <a:rPr lang="nl-NL" sz="1200" b="0" i="0" u="none" strike="noStrike" noProof="0" dirty="0">
                          <a:solidFill>
                            <a:srgbClr val="5497BE"/>
                          </a:solidFill>
                          <a:effectLst/>
                          <a:latin typeface="Arial" panose="020B0604020202020204" pitchFamily="34" charset="0"/>
                          <a:cs typeface="Arial" panose="020B0604020202020204" pitchFamily="34" charset="0"/>
                        </a:rPr>
                        <a:t>XXX</a:t>
                      </a:r>
                    </a:p>
                  </a:txBody>
                  <a:tcPr marL="108000" marR="1169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rPr>
                        <a:t>50%</a:t>
                      </a:r>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rPr>
                        <a:t>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128941817"/>
                  </a:ext>
                </a:extLst>
              </a:tr>
            </a:tbl>
          </a:graphicData>
        </a:graphic>
      </p:graphicFrame>
      <p:sp>
        <p:nvSpPr>
          <p:cNvPr id="8" name="Text Placeholder 33">
            <a:extLst>
              <a:ext uri="{FF2B5EF4-FFF2-40B4-BE49-F238E27FC236}">
                <a16:creationId xmlns:a16="http://schemas.microsoft.com/office/drawing/2014/main" id="{27252E7E-9199-4AA1-9563-4275C3E8332F}"/>
              </a:ext>
            </a:extLst>
          </p:cNvPr>
          <p:cNvSpPr>
            <a:spLocks noGrp="1"/>
          </p:cNvSpPr>
          <p:nvPr>
            <p:ph type="body" sz="quarter" idx="13"/>
          </p:nvPr>
        </p:nvSpPr>
        <p:spPr>
          <a:xfrm>
            <a:off x="452846" y="472312"/>
            <a:ext cx="11634289" cy="488950"/>
          </a:xfrm>
        </p:spPr>
        <p:txBody>
          <a:bodyPr/>
          <a:lstStyle/>
          <a:p>
            <a:r>
              <a:rPr lang="en-GB" dirty="0">
                <a:solidFill>
                  <a:srgbClr val="4A4A49"/>
                </a:solidFill>
              </a:rPr>
              <a:t>European contractors expect that some traditional media channels will XXX in the future, while XXX will increase</a:t>
            </a:r>
          </a:p>
        </p:txBody>
      </p:sp>
      <p:sp>
        <p:nvSpPr>
          <p:cNvPr id="14" name="Tekstvak 6">
            <a:extLst>
              <a:ext uri="{FF2B5EF4-FFF2-40B4-BE49-F238E27FC236}">
                <a16:creationId xmlns:a16="http://schemas.microsoft.com/office/drawing/2014/main" id="{AF69011F-C1D1-42D5-8D29-D09EBFB56B1A}"/>
              </a:ext>
            </a:extLst>
          </p:cNvPr>
          <p:cNvSpPr txBox="1"/>
          <p:nvPr/>
        </p:nvSpPr>
        <p:spPr>
          <a:xfrm>
            <a:off x="481822" y="1804037"/>
            <a:ext cx="6422831" cy="317365"/>
          </a:xfrm>
          <a:prstGeom prst="rect">
            <a:avLst/>
          </a:prstGeom>
          <a:noFill/>
          <a:ln>
            <a:noFill/>
          </a:ln>
        </p:spPr>
        <p:txBody>
          <a:bodyPr wrap="square" lIns="0" tIns="0" rIns="0" bIns="0" rtlCol="0" anchor="b">
            <a:noAutofit/>
          </a:bodyPr>
          <a:lstStyle/>
          <a:p>
            <a:pPr>
              <a:lnSpc>
                <a:spcPct val="90000"/>
              </a:lnSpc>
            </a:pPr>
            <a:r>
              <a:rPr lang="en-GB" sz="1400" dirty="0">
                <a:solidFill>
                  <a:schemeClr val="tx1">
                    <a:lumMod val="50000"/>
                    <a:lumOff val="50000"/>
                  </a:schemeClr>
                </a:solidFill>
              </a:rPr>
              <a:t>Usage expectations of </a:t>
            </a:r>
            <a:r>
              <a:rPr lang="en-GB" sz="1400" dirty="0">
                <a:solidFill>
                  <a:srgbClr val="0A5D7A"/>
                </a:solidFill>
              </a:rPr>
              <a:t>digital</a:t>
            </a:r>
            <a:r>
              <a:rPr lang="en-GB" sz="1400" dirty="0">
                <a:solidFill>
                  <a:schemeClr val="tx1">
                    <a:lumMod val="50000"/>
                    <a:lumOff val="50000"/>
                  </a:schemeClr>
                </a:solidFill>
              </a:rPr>
              <a:t> and </a:t>
            </a:r>
            <a:r>
              <a:rPr lang="en-GB" sz="1400" dirty="0">
                <a:solidFill>
                  <a:srgbClr val="5497BE"/>
                </a:solidFill>
              </a:rPr>
              <a:t>traditional</a:t>
            </a:r>
            <a:r>
              <a:rPr lang="en-GB" sz="1400" dirty="0">
                <a:solidFill>
                  <a:schemeClr val="tx1">
                    <a:lumMod val="50000"/>
                    <a:lumOff val="50000"/>
                  </a:schemeClr>
                </a:solidFill>
              </a:rPr>
              <a:t> media channels 2021</a:t>
            </a:r>
            <a:endParaRPr lang="en-GB" sz="1400" dirty="0">
              <a:solidFill>
                <a:schemeClr val="bg1">
                  <a:lumMod val="50000"/>
                </a:schemeClr>
              </a:solidFill>
            </a:endParaRPr>
          </a:p>
          <a:p>
            <a:pPr algn="l">
              <a:lnSpc>
                <a:spcPct val="90000"/>
              </a:lnSpc>
            </a:pPr>
            <a:r>
              <a:rPr lang="en-GB" sz="1200" dirty="0">
                <a:solidFill>
                  <a:schemeClr val="tx1">
                    <a:lumMod val="50000"/>
                    <a:lumOff val="50000"/>
                  </a:schemeClr>
                </a:solidFill>
              </a:rPr>
              <a:t>% of contractors who believe usage of [media channel] will increase, decrease or remain the same in the upcoming 3 years</a:t>
            </a:r>
          </a:p>
        </p:txBody>
      </p:sp>
      <p:sp>
        <p:nvSpPr>
          <p:cNvPr id="7" name="Titel 1">
            <a:extLst>
              <a:ext uri="{FF2B5EF4-FFF2-40B4-BE49-F238E27FC236}">
                <a16:creationId xmlns:a16="http://schemas.microsoft.com/office/drawing/2014/main" id="{AAEF2F5B-256F-408D-9DF5-EE7C35FD9A2A}"/>
              </a:ext>
            </a:extLst>
          </p:cNvPr>
          <p:cNvSpPr txBox="1">
            <a:spLocks/>
          </p:cNvSpPr>
          <p:nvPr/>
        </p:nvSpPr>
        <p:spPr>
          <a:xfrm>
            <a:off x="388932" y="130037"/>
            <a:ext cx="8032257" cy="342275"/>
          </a:xfrm>
          <a:prstGeom prst="rect">
            <a:avLst/>
          </a:prstGeom>
        </p:spPr>
        <p:txBody>
          <a:bodyPr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algn="l">
              <a:lnSpc>
                <a:spcPct val="90000"/>
              </a:lnSpc>
            </a:pPr>
            <a:r>
              <a:rPr lang="nl-NL" sz="1200" dirty="0"/>
              <a:t>Management Summary </a:t>
            </a:r>
            <a:r>
              <a:rPr lang="nl-NL" sz="1200" b="0" dirty="0">
                <a:solidFill>
                  <a:srgbClr val="B9C6CF"/>
                </a:solidFill>
              </a:rPr>
              <a:t>| Profiling Building Contractor | Media </a:t>
            </a:r>
            <a:r>
              <a:rPr lang="nl-NL" sz="1200" b="0" dirty="0" err="1">
                <a:solidFill>
                  <a:srgbClr val="B9C6CF"/>
                </a:solidFill>
              </a:rPr>
              <a:t>Orientation</a:t>
            </a:r>
            <a:endParaRPr lang="nl-NL" sz="1200" b="0" dirty="0">
              <a:solidFill>
                <a:srgbClr val="B9C6CF"/>
              </a:solidFill>
            </a:endParaRPr>
          </a:p>
        </p:txBody>
      </p:sp>
    </p:spTree>
    <p:extLst>
      <p:ext uri="{BB962C8B-B14F-4D97-AF65-F5344CB8AC3E}">
        <p14:creationId xmlns:p14="http://schemas.microsoft.com/office/powerpoint/2010/main" val="46207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8B6A59DA-317F-4809-BB1E-CE72F61943E6}"/>
              </a:ext>
            </a:extLst>
          </p:cNvPr>
          <p:cNvSpPr>
            <a:spLocks noGrp="1"/>
          </p:cNvSpPr>
          <p:nvPr>
            <p:ph type="body" sz="quarter" idx="13"/>
          </p:nvPr>
        </p:nvSpPr>
        <p:spPr/>
        <p:txBody>
          <a:bodyPr/>
          <a:lstStyle/>
          <a:p>
            <a:r>
              <a:rPr lang="en-GB" dirty="0"/>
              <a:t>Index</a:t>
            </a:r>
          </a:p>
        </p:txBody>
      </p:sp>
      <p:pic>
        <p:nvPicPr>
          <p:cNvPr id="5" name="Picture Placeholder 10">
            <a:extLst>
              <a:ext uri="{FF2B5EF4-FFF2-40B4-BE49-F238E27FC236}">
                <a16:creationId xmlns:a16="http://schemas.microsoft.com/office/drawing/2014/main" id="{51F05061-F330-4935-B782-A44E74F0BC89}"/>
              </a:ext>
            </a:extLst>
          </p:cNvPr>
          <p:cNvPicPr>
            <a:picLocks noGrp="1" noChangeAspect="1"/>
          </p:cNvPicPr>
          <p:nvPr>
            <p:ph type="pic" sz="quarter" idx="10"/>
          </p:nvPr>
        </p:nvPicPr>
        <p:blipFill>
          <a:blip r:embed="rId2">
            <a:extLst>
              <a:ext uri="{BEBA8EAE-BF5A-486C-A8C5-ECC9F3942E4B}">
                <a14:imgProps xmlns:a14="http://schemas.microsoft.com/office/drawing/2010/main">
                  <a14:imgLayer r:embed="rId3">
                    <a14:imgEffect>
                      <a14:saturation sat="0"/>
                    </a14:imgEffect>
                    <a14:imgEffect>
                      <a14:brightnessContrast contrast="20000"/>
                    </a14:imgEffect>
                  </a14:imgLayer>
                </a14:imgProps>
              </a:ext>
            </a:extLst>
          </a:blip>
          <a:srcRect l="24522" r="24522"/>
          <a:stretch>
            <a:fillRect/>
          </a:stretch>
        </p:blipFill>
        <p:spPr>
          <a:xfrm>
            <a:off x="7381875" y="0"/>
            <a:ext cx="4810125" cy="6858000"/>
          </a:xfrm>
          <a:prstGeom prst="rect">
            <a:avLst/>
          </a:prstGeom>
        </p:spPr>
      </p:pic>
      <p:graphicFrame>
        <p:nvGraphicFramePr>
          <p:cNvPr id="7" name="Tabel 3">
            <a:extLst>
              <a:ext uri="{FF2B5EF4-FFF2-40B4-BE49-F238E27FC236}">
                <a16:creationId xmlns:a16="http://schemas.microsoft.com/office/drawing/2014/main" id="{B6B27F8F-32E0-4380-8887-3068062ACD46}"/>
              </a:ext>
            </a:extLst>
          </p:cNvPr>
          <p:cNvGraphicFramePr>
            <a:graphicFrameLocks noGrp="1"/>
          </p:cNvGraphicFramePr>
          <p:nvPr>
            <p:extLst>
              <p:ext uri="{D42A27DB-BD31-4B8C-83A1-F6EECF244321}">
                <p14:modId xmlns:p14="http://schemas.microsoft.com/office/powerpoint/2010/main" val="3373241907"/>
              </p:ext>
            </p:extLst>
          </p:nvPr>
        </p:nvGraphicFramePr>
        <p:xfrm>
          <a:off x="471438" y="1882105"/>
          <a:ext cx="4126688" cy="1244271"/>
        </p:xfrm>
        <a:graphic>
          <a:graphicData uri="http://schemas.openxmlformats.org/drawingml/2006/table">
            <a:tbl>
              <a:tblPr firstRow="1" bandRow="1">
                <a:tableStyleId>{2D5ABB26-0587-4C30-8999-92F81FD0307C}</a:tableStyleId>
              </a:tblPr>
              <a:tblGrid>
                <a:gridCol w="4126688">
                  <a:extLst>
                    <a:ext uri="{9D8B030D-6E8A-4147-A177-3AD203B41FA5}">
                      <a16:colId xmlns:a16="http://schemas.microsoft.com/office/drawing/2014/main" val="329270630"/>
                    </a:ext>
                  </a:extLst>
                </a:gridCol>
              </a:tblGrid>
              <a:tr h="414757">
                <a:tc>
                  <a:txBody>
                    <a:bodyPr/>
                    <a:lstStyle/>
                    <a:p>
                      <a:pPr algn="r"/>
                      <a:r>
                        <a:rPr lang="en-GB" sz="1400" b="0" noProof="0" dirty="0">
                          <a:solidFill>
                            <a:schemeClr val="bg1"/>
                          </a:solidFill>
                        </a:rPr>
                        <a:t>Management Summary</a:t>
                      </a: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extLst>
                  <a:ext uri="{0D108BD9-81ED-4DB2-BD59-A6C34878D82A}">
                    <a16:rowId xmlns:a16="http://schemas.microsoft.com/office/drawing/2014/main" val="3991562291"/>
                  </a:ext>
                </a:extLst>
              </a:tr>
              <a:tr h="414757">
                <a:tc>
                  <a:txBody>
                    <a:bodyPr/>
                    <a:lstStyle/>
                    <a:p>
                      <a:pPr algn="r"/>
                      <a:r>
                        <a:rPr lang="en-GB" sz="1400" b="0" noProof="0" dirty="0">
                          <a:solidFill>
                            <a:schemeClr val="bg1"/>
                          </a:solidFill>
                        </a:rPr>
                        <a:t>Profiling the Building Contractor</a:t>
                      </a: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5D7A"/>
                    </a:solidFill>
                  </a:tcPr>
                </a:tc>
                <a:extLst>
                  <a:ext uri="{0D108BD9-81ED-4DB2-BD59-A6C34878D82A}">
                    <a16:rowId xmlns:a16="http://schemas.microsoft.com/office/drawing/2014/main" val="3086487121"/>
                  </a:ext>
                </a:extLst>
              </a:tr>
              <a:tr h="414757">
                <a:tc>
                  <a:txBody>
                    <a:bodyPr/>
                    <a:lstStyle/>
                    <a:p>
                      <a:pPr marL="0" indent="0" algn="r">
                        <a:buFont typeface="Arial" panose="020B0604020202020204" pitchFamily="34" charset="0"/>
                        <a:buNone/>
                      </a:pPr>
                      <a:r>
                        <a:rPr lang="en-US" sz="1400" noProof="0" dirty="0">
                          <a:solidFill>
                            <a:schemeClr val="bg1"/>
                          </a:solidFill>
                        </a:rPr>
                        <a:t>Media orientation</a:t>
                      </a:r>
                      <a:endParaRPr lang="en-GB" sz="1400" noProof="0" dirty="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extLst>
                  <a:ext uri="{0D108BD9-81ED-4DB2-BD59-A6C34878D82A}">
                    <a16:rowId xmlns:a16="http://schemas.microsoft.com/office/drawing/2014/main" val="997324286"/>
                  </a:ext>
                </a:extLst>
              </a:tr>
            </a:tbl>
          </a:graphicData>
        </a:graphic>
      </p:graphicFrame>
    </p:spTree>
    <p:extLst>
      <p:ext uri="{BB962C8B-B14F-4D97-AF65-F5344CB8AC3E}">
        <p14:creationId xmlns:p14="http://schemas.microsoft.com/office/powerpoint/2010/main" val="1076833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4F4BEA-AA6C-443B-96E0-F21B8C763D1D}"/>
              </a:ext>
            </a:extLst>
          </p:cNvPr>
          <p:cNvSpPr>
            <a:spLocks noGrp="1"/>
          </p:cNvSpPr>
          <p:nvPr>
            <p:ph type="sldNum" sz="quarter" idx="12"/>
          </p:nvPr>
        </p:nvSpPr>
        <p:spPr/>
        <p:txBody>
          <a:bodyPr/>
          <a:lstStyle/>
          <a:p>
            <a:fld id="{7AD0FE45-509C-4BDF-9EDE-64426F8DF3D2}" type="slidenum">
              <a:rPr lang="nl-NL" smtClean="0"/>
              <a:t>18</a:t>
            </a:fld>
            <a:endParaRPr lang="nl-NL"/>
          </a:p>
        </p:txBody>
      </p:sp>
      <p:sp>
        <p:nvSpPr>
          <p:cNvPr id="3" name="Text Placeholder 2">
            <a:extLst>
              <a:ext uri="{FF2B5EF4-FFF2-40B4-BE49-F238E27FC236}">
                <a16:creationId xmlns:a16="http://schemas.microsoft.com/office/drawing/2014/main" id="{A5C7EF7C-4051-460D-9DAE-93A059543094}"/>
              </a:ext>
            </a:extLst>
          </p:cNvPr>
          <p:cNvSpPr>
            <a:spLocks noGrp="1"/>
          </p:cNvSpPr>
          <p:nvPr>
            <p:ph type="body" sz="quarter" idx="13"/>
          </p:nvPr>
        </p:nvSpPr>
        <p:spPr>
          <a:xfrm>
            <a:off x="437144" y="748987"/>
            <a:ext cx="10793770" cy="488950"/>
          </a:xfrm>
        </p:spPr>
        <p:txBody>
          <a:bodyPr/>
          <a:lstStyle/>
          <a:p>
            <a:r>
              <a:rPr lang="nl-NL" dirty="0"/>
              <a:t>Background characteristics</a:t>
            </a:r>
            <a:endParaRPr lang="en-GB" dirty="0"/>
          </a:p>
        </p:txBody>
      </p:sp>
      <p:sp>
        <p:nvSpPr>
          <p:cNvPr id="58" name="Text Placeholder 57">
            <a:extLst>
              <a:ext uri="{FF2B5EF4-FFF2-40B4-BE49-F238E27FC236}">
                <a16:creationId xmlns:a16="http://schemas.microsoft.com/office/drawing/2014/main" id="{675D616C-86B3-4151-BA0B-4B4342F7B525}"/>
              </a:ext>
            </a:extLst>
          </p:cNvPr>
          <p:cNvSpPr>
            <a:spLocks noGrp="1"/>
          </p:cNvSpPr>
          <p:nvPr>
            <p:ph type="body" sz="quarter" idx="15"/>
          </p:nvPr>
        </p:nvSpPr>
        <p:spPr>
          <a:xfrm>
            <a:off x="444500" y="0"/>
            <a:ext cx="10793771" cy="552450"/>
          </a:xfrm>
        </p:spPr>
        <p:txBody>
          <a:bodyPr tIns="108000"/>
          <a:lstStyle/>
          <a:p>
            <a:r>
              <a:rPr lang="nl-NL" dirty="0">
                <a:solidFill>
                  <a:srgbClr val="B9C6CF"/>
                </a:solidFill>
              </a:rPr>
              <a:t>Management Summary | </a:t>
            </a:r>
            <a:r>
              <a:rPr lang="nl-NL" b="1" dirty="0" err="1">
                <a:solidFill>
                  <a:srgbClr val="4A4A49"/>
                </a:solidFill>
              </a:rPr>
              <a:t>Profiling</a:t>
            </a:r>
            <a:r>
              <a:rPr lang="nl-NL" b="1" dirty="0">
                <a:solidFill>
                  <a:srgbClr val="4A4A49"/>
                </a:solidFill>
              </a:rPr>
              <a:t> </a:t>
            </a:r>
            <a:r>
              <a:rPr lang="nl-NL" b="1" dirty="0" err="1">
                <a:solidFill>
                  <a:srgbClr val="4A4A49"/>
                </a:solidFill>
              </a:rPr>
              <a:t>the</a:t>
            </a:r>
            <a:r>
              <a:rPr lang="nl-NL" b="1" dirty="0">
                <a:solidFill>
                  <a:srgbClr val="4A4A49"/>
                </a:solidFill>
              </a:rPr>
              <a:t> Building Contractor</a:t>
            </a:r>
            <a:r>
              <a:rPr lang="nl-NL" dirty="0">
                <a:solidFill>
                  <a:srgbClr val="B9C6CF"/>
                </a:solidFill>
              </a:rPr>
              <a:t>| </a:t>
            </a:r>
            <a:r>
              <a:rPr lang="nl-NL" sz="1200" dirty="0">
                <a:solidFill>
                  <a:srgbClr val="B9C6CF"/>
                </a:solidFill>
              </a:rPr>
              <a:t>Media </a:t>
            </a:r>
            <a:r>
              <a:rPr lang="nl-NL" sz="1200" dirty="0" err="1">
                <a:solidFill>
                  <a:srgbClr val="B9C6CF"/>
                </a:solidFill>
              </a:rPr>
              <a:t>Orientation</a:t>
            </a:r>
            <a:r>
              <a:rPr lang="nl-NL" sz="1200" dirty="0">
                <a:solidFill>
                  <a:srgbClr val="B9C6CF"/>
                </a:solidFill>
              </a:rPr>
              <a:t> </a:t>
            </a:r>
          </a:p>
          <a:p>
            <a:r>
              <a:rPr lang="nl-NL" b="1" dirty="0">
                <a:solidFill>
                  <a:srgbClr val="4A4A49"/>
                </a:solidFill>
              </a:rPr>
              <a:t>Germany</a:t>
            </a:r>
            <a:r>
              <a:rPr lang="nl-NL" dirty="0">
                <a:solidFill>
                  <a:schemeClr val="bg1">
                    <a:lumMod val="65000"/>
                  </a:schemeClr>
                </a:solidFill>
              </a:rPr>
              <a:t> </a:t>
            </a:r>
            <a:r>
              <a:rPr lang="nl-NL" dirty="0">
                <a:solidFill>
                  <a:srgbClr val="B9C6CF"/>
                </a:solidFill>
              </a:rPr>
              <a:t>| United Kingdom | France | Italy | Spain | Netherlands | Belgium | Poland </a:t>
            </a:r>
          </a:p>
        </p:txBody>
      </p:sp>
      <p:pic>
        <p:nvPicPr>
          <p:cNvPr id="4" name="Afbeelding 11">
            <a:extLst>
              <a:ext uri="{FF2B5EF4-FFF2-40B4-BE49-F238E27FC236}">
                <a16:creationId xmlns:a16="http://schemas.microsoft.com/office/drawing/2014/main" id="{982F2797-284B-4DAA-89DE-70C699F9FC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2984" y="2080671"/>
            <a:ext cx="4191352" cy="3143514"/>
          </a:xfrm>
          <a:prstGeom prst="rect">
            <a:avLst/>
          </a:prstGeom>
        </p:spPr>
      </p:pic>
      <p:sp>
        <p:nvSpPr>
          <p:cNvPr id="5" name="TextBox 4">
            <a:extLst>
              <a:ext uri="{FF2B5EF4-FFF2-40B4-BE49-F238E27FC236}">
                <a16:creationId xmlns:a16="http://schemas.microsoft.com/office/drawing/2014/main" id="{9D4060FB-6AEC-48AE-A536-C51DB1A48F2C}"/>
              </a:ext>
            </a:extLst>
          </p:cNvPr>
          <p:cNvSpPr txBox="1"/>
          <p:nvPr/>
        </p:nvSpPr>
        <p:spPr>
          <a:xfrm>
            <a:off x="8354610" y="3644690"/>
            <a:ext cx="2770359" cy="426570"/>
          </a:xfrm>
          <a:prstGeom prst="rect">
            <a:avLst/>
          </a:prstGeom>
          <a:noFill/>
        </p:spPr>
        <p:txBody>
          <a:bodyPr wrap="square" lIns="0" tIns="0" rIns="0" bIns="0" rtlCol="0" anchor="ctr">
            <a:noAutofit/>
          </a:bodyPr>
          <a:lstStyle/>
          <a:p>
            <a:pPr algn="ctr">
              <a:lnSpc>
                <a:spcPct val="90000"/>
              </a:lnSpc>
              <a:defRPr/>
            </a:pPr>
            <a:r>
              <a:rPr lang="en-GB" sz="1400" b="1" dirty="0">
                <a:solidFill>
                  <a:schemeClr val="bg1"/>
                </a:solidFill>
              </a:rPr>
              <a:t>GERMANY</a:t>
            </a:r>
          </a:p>
        </p:txBody>
      </p:sp>
      <p:grpSp>
        <p:nvGrpSpPr>
          <p:cNvPr id="6" name="Groep 66">
            <a:extLst>
              <a:ext uri="{FF2B5EF4-FFF2-40B4-BE49-F238E27FC236}">
                <a16:creationId xmlns:a16="http://schemas.microsoft.com/office/drawing/2014/main" id="{6ACBFC3B-75E6-4313-9E61-1B323C4C5312}"/>
              </a:ext>
            </a:extLst>
          </p:cNvPr>
          <p:cNvGrpSpPr>
            <a:grpSpLocks noChangeAspect="1"/>
          </p:cNvGrpSpPr>
          <p:nvPr/>
        </p:nvGrpSpPr>
        <p:grpSpPr>
          <a:xfrm>
            <a:off x="1239408" y="2495807"/>
            <a:ext cx="264056" cy="304679"/>
            <a:chOff x="5029193" y="3867150"/>
            <a:chExt cx="371475" cy="428625"/>
          </a:xfrm>
          <a:solidFill>
            <a:srgbClr val="0A5D7A"/>
          </a:solidFill>
        </p:grpSpPr>
        <p:sp>
          <p:nvSpPr>
            <p:cNvPr id="7" name="Freeform 381">
              <a:extLst>
                <a:ext uri="{FF2B5EF4-FFF2-40B4-BE49-F238E27FC236}">
                  <a16:creationId xmlns:a16="http://schemas.microsoft.com/office/drawing/2014/main" id="{20B3BB8A-434D-4E19-A3D4-BD6C1EEEE641}"/>
                </a:ext>
              </a:extLst>
            </p:cNvPr>
            <p:cNvSpPr>
              <a:spLocks noEditPoints="1"/>
            </p:cNvSpPr>
            <p:nvPr/>
          </p:nvSpPr>
          <p:spPr bwMode="auto">
            <a:xfrm>
              <a:off x="5143493" y="3892550"/>
              <a:ext cx="141288" cy="403225"/>
            </a:xfrm>
            <a:custGeom>
              <a:avLst/>
              <a:gdLst>
                <a:gd name="T0" fmla="*/ 15 w 89"/>
                <a:gd name="T1" fmla="*/ 76 h 254"/>
                <a:gd name="T2" fmla="*/ 11 w 89"/>
                <a:gd name="T3" fmla="*/ 80 h 254"/>
                <a:gd name="T4" fmla="*/ 10 w 89"/>
                <a:gd name="T5" fmla="*/ 86 h 254"/>
                <a:gd name="T6" fmla="*/ 22 w 89"/>
                <a:gd name="T7" fmla="*/ 145 h 254"/>
                <a:gd name="T8" fmla="*/ 22 w 89"/>
                <a:gd name="T9" fmla="*/ 238 h 254"/>
                <a:gd name="T10" fmla="*/ 24 w 89"/>
                <a:gd name="T11" fmla="*/ 242 h 254"/>
                <a:gd name="T12" fmla="*/ 34 w 89"/>
                <a:gd name="T13" fmla="*/ 243 h 254"/>
                <a:gd name="T14" fmla="*/ 38 w 89"/>
                <a:gd name="T15" fmla="*/ 241 h 254"/>
                <a:gd name="T16" fmla="*/ 39 w 89"/>
                <a:gd name="T17" fmla="*/ 173 h 254"/>
                <a:gd name="T18" fmla="*/ 39 w 89"/>
                <a:gd name="T19" fmla="*/ 162 h 254"/>
                <a:gd name="T20" fmla="*/ 41 w 89"/>
                <a:gd name="T21" fmla="*/ 157 h 254"/>
                <a:gd name="T22" fmla="*/ 48 w 89"/>
                <a:gd name="T23" fmla="*/ 157 h 254"/>
                <a:gd name="T24" fmla="*/ 51 w 89"/>
                <a:gd name="T25" fmla="*/ 162 h 254"/>
                <a:gd name="T26" fmla="*/ 51 w 89"/>
                <a:gd name="T27" fmla="*/ 173 h 254"/>
                <a:gd name="T28" fmla="*/ 52 w 89"/>
                <a:gd name="T29" fmla="*/ 241 h 254"/>
                <a:gd name="T30" fmla="*/ 56 w 89"/>
                <a:gd name="T31" fmla="*/ 243 h 254"/>
                <a:gd name="T32" fmla="*/ 64 w 89"/>
                <a:gd name="T33" fmla="*/ 242 h 254"/>
                <a:gd name="T34" fmla="*/ 66 w 89"/>
                <a:gd name="T35" fmla="*/ 238 h 254"/>
                <a:gd name="T36" fmla="*/ 66 w 89"/>
                <a:gd name="T37" fmla="*/ 145 h 254"/>
                <a:gd name="T38" fmla="*/ 78 w 89"/>
                <a:gd name="T39" fmla="*/ 86 h 254"/>
                <a:gd name="T40" fmla="*/ 77 w 89"/>
                <a:gd name="T41" fmla="*/ 80 h 254"/>
                <a:gd name="T42" fmla="*/ 73 w 89"/>
                <a:gd name="T43" fmla="*/ 76 h 254"/>
                <a:gd name="T44" fmla="*/ 49 w 89"/>
                <a:gd name="T45" fmla="*/ 64 h 254"/>
                <a:gd name="T46" fmla="*/ 49 w 89"/>
                <a:gd name="T47" fmla="*/ 99 h 254"/>
                <a:gd name="T48" fmla="*/ 44 w 89"/>
                <a:gd name="T49" fmla="*/ 102 h 254"/>
                <a:gd name="T50" fmla="*/ 39 w 89"/>
                <a:gd name="T51" fmla="*/ 99 h 254"/>
                <a:gd name="T52" fmla="*/ 39 w 89"/>
                <a:gd name="T53" fmla="*/ 64 h 254"/>
                <a:gd name="T54" fmla="*/ 44 w 89"/>
                <a:gd name="T55" fmla="*/ 10 h 254"/>
                <a:gd name="T56" fmla="*/ 26 w 89"/>
                <a:gd name="T57" fmla="*/ 21 h 254"/>
                <a:gd name="T58" fmla="*/ 26 w 89"/>
                <a:gd name="T59" fmla="*/ 43 h 254"/>
                <a:gd name="T60" fmla="*/ 44 w 89"/>
                <a:gd name="T61" fmla="*/ 54 h 254"/>
                <a:gd name="T62" fmla="*/ 62 w 89"/>
                <a:gd name="T63" fmla="*/ 43 h 254"/>
                <a:gd name="T64" fmla="*/ 62 w 89"/>
                <a:gd name="T65" fmla="*/ 21 h 254"/>
                <a:gd name="T66" fmla="*/ 44 w 89"/>
                <a:gd name="T67" fmla="*/ 10 h 254"/>
                <a:gd name="T68" fmla="*/ 57 w 89"/>
                <a:gd name="T69" fmla="*/ 1 h 254"/>
                <a:gd name="T70" fmla="*/ 74 w 89"/>
                <a:gd name="T71" fmla="*/ 20 h 254"/>
                <a:gd name="T72" fmla="*/ 73 w 89"/>
                <a:gd name="T73" fmla="*/ 46 h 254"/>
                <a:gd name="T74" fmla="*/ 79 w 89"/>
                <a:gd name="T75" fmla="*/ 67 h 254"/>
                <a:gd name="T76" fmla="*/ 89 w 89"/>
                <a:gd name="T77" fmla="*/ 80 h 254"/>
                <a:gd name="T78" fmla="*/ 79 w 89"/>
                <a:gd name="T79" fmla="*/ 136 h 254"/>
                <a:gd name="T80" fmla="*/ 78 w 89"/>
                <a:gd name="T81" fmla="*/ 147 h 254"/>
                <a:gd name="T82" fmla="*/ 77 w 89"/>
                <a:gd name="T83" fmla="*/ 157 h 254"/>
                <a:gd name="T84" fmla="*/ 76 w 89"/>
                <a:gd name="T85" fmla="*/ 243 h 254"/>
                <a:gd name="T86" fmla="*/ 70 w 89"/>
                <a:gd name="T87" fmla="*/ 251 h 254"/>
                <a:gd name="T88" fmla="*/ 61 w 89"/>
                <a:gd name="T89" fmla="*/ 254 h 254"/>
                <a:gd name="T90" fmla="*/ 52 w 89"/>
                <a:gd name="T91" fmla="*/ 254 h 254"/>
                <a:gd name="T92" fmla="*/ 45 w 89"/>
                <a:gd name="T93" fmla="*/ 250 h 254"/>
                <a:gd name="T94" fmla="*/ 38 w 89"/>
                <a:gd name="T95" fmla="*/ 254 h 254"/>
                <a:gd name="T96" fmla="*/ 27 w 89"/>
                <a:gd name="T97" fmla="*/ 254 h 254"/>
                <a:gd name="T98" fmla="*/ 18 w 89"/>
                <a:gd name="T99" fmla="*/ 251 h 254"/>
                <a:gd name="T100" fmla="*/ 13 w 89"/>
                <a:gd name="T101" fmla="*/ 243 h 254"/>
                <a:gd name="T102" fmla="*/ 11 w 89"/>
                <a:gd name="T103" fmla="*/ 157 h 254"/>
                <a:gd name="T104" fmla="*/ 11 w 89"/>
                <a:gd name="T105" fmla="*/ 147 h 254"/>
                <a:gd name="T106" fmla="*/ 9 w 89"/>
                <a:gd name="T107" fmla="*/ 136 h 254"/>
                <a:gd name="T108" fmla="*/ 0 w 89"/>
                <a:gd name="T109" fmla="*/ 80 h 254"/>
                <a:gd name="T110" fmla="*/ 9 w 89"/>
                <a:gd name="T111" fmla="*/ 67 h 254"/>
                <a:gd name="T112" fmla="*/ 15 w 89"/>
                <a:gd name="T113" fmla="*/ 46 h 254"/>
                <a:gd name="T114" fmla="*/ 14 w 89"/>
                <a:gd name="T115" fmla="*/ 20 h 254"/>
                <a:gd name="T116" fmla="*/ 31 w 89"/>
                <a:gd name="T117"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 h="254">
                  <a:moveTo>
                    <a:pt x="35" y="63"/>
                  </a:moveTo>
                  <a:lnTo>
                    <a:pt x="15" y="76"/>
                  </a:lnTo>
                  <a:lnTo>
                    <a:pt x="13" y="77"/>
                  </a:lnTo>
                  <a:lnTo>
                    <a:pt x="11" y="80"/>
                  </a:lnTo>
                  <a:lnTo>
                    <a:pt x="10" y="84"/>
                  </a:lnTo>
                  <a:lnTo>
                    <a:pt x="10" y="86"/>
                  </a:lnTo>
                  <a:lnTo>
                    <a:pt x="21" y="133"/>
                  </a:lnTo>
                  <a:lnTo>
                    <a:pt x="22" y="145"/>
                  </a:lnTo>
                  <a:lnTo>
                    <a:pt x="22" y="157"/>
                  </a:lnTo>
                  <a:lnTo>
                    <a:pt x="22" y="238"/>
                  </a:lnTo>
                  <a:lnTo>
                    <a:pt x="23" y="241"/>
                  </a:lnTo>
                  <a:lnTo>
                    <a:pt x="24" y="242"/>
                  </a:lnTo>
                  <a:lnTo>
                    <a:pt x="27" y="243"/>
                  </a:lnTo>
                  <a:lnTo>
                    <a:pt x="34" y="243"/>
                  </a:lnTo>
                  <a:lnTo>
                    <a:pt x="36" y="242"/>
                  </a:lnTo>
                  <a:lnTo>
                    <a:pt x="38" y="241"/>
                  </a:lnTo>
                  <a:lnTo>
                    <a:pt x="39" y="238"/>
                  </a:lnTo>
                  <a:lnTo>
                    <a:pt x="39" y="173"/>
                  </a:lnTo>
                  <a:lnTo>
                    <a:pt x="39" y="167"/>
                  </a:lnTo>
                  <a:lnTo>
                    <a:pt x="39" y="162"/>
                  </a:lnTo>
                  <a:lnTo>
                    <a:pt x="40" y="160"/>
                  </a:lnTo>
                  <a:lnTo>
                    <a:pt x="41" y="157"/>
                  </a:lnTo>
                  <a:lnTo>
                    <a:pt x="45" y="157"/>
                  </a:lnTo>
                  <a:lnTo>
                    <a:pt x="48" y="157"/>
                  </a:lnTo>
                  <a:lnTo>
                    <a:pt x="49" y="160"/>
                  </a:lnTo>
                  <a:lnTo>
                    <a:pt x="51" y="162"/>
                  </a:lnTo>
                  <a:lnTo>
                    <a:pt x="51" y="167"/>
                  </a:lnTo>
                  <a:lnTo>
                    <a:pt x="51" y="173"/>
                  </a:lnTo>
                  <a:lnTo>
                    <a:pt x="51" y="238"/>
                  </a:lnTo>
                  <a:lnTo>
                    <a:pt x="52" y="241"/>
                  </a:lnTo>
                  <a:lnTo>
                    <a:pt x="53" y="242"/>
                  </a:lnTo>
                  <a:lnTo>
                    <a:pt x="56" y="243"/>
                  </a:lnTo>
                  <a:lnTo>
                    <a:pt x="61" y="243"/>
                  </a:lnTo>
                  <a:lnTo>
                    <a:pt x="64" y="242"/>
                  </a:lnTo>
                  <a:lnTo>
                    <a:pt x="65" y="241"/>
                  </a:lnTo>
                  <a:lnTo>
                    <a:pt x="66" y="238"/>
                  </a:lnTo>
                  <a:lnTo>
                    <a:pt x="66" y="157"/>
                  </a:lnTo>
                  <a:lnTo>
                    <a:pt x="66" y="145"/>
                  </a:lnTo>
                  <a:lnTo>
                    <a:pt x="69" y="133"/>
                  </a:lnTo>
                  <a:lnTo>
                    <a:pt x="78" y="86"/>
                  </a:lnTo>
                  <a:lnTo>
                    <a:pt x="78" y="84"/>
                  </a:lnTo>
                  <a:lnTo>
                    <a:pt x="77" y="80"/>
                  </a:lnTo>
                  <a:lnTo>
                    <a:pt x="76" y="77"/>
                  </a:lnTo>
                  <a:lnTo>
                    <a:pt x="73" y="76"/>
                  </a:lnTo>
                  <a:lnTo>
                    <a:pt x="53" y="63"/>
                  </a:lnTo>
                  <a:lnTo>
                    <a:pt x="49" y="64"/>
                  </a:lnTo>
                  <a:lnTo>
                    <a:pt x="49" y="97"/>
                  </a:lnTo>
                  <a:lnTo>
                    <a:pt x="49" y="99"/>
                  </a:lnTo>
                  <a:lnTo>
                    <a:pt x="47" y="101"/>
                  </a:lnTo>
                  <a:lnTo>
                    <a:pt x="44" y="102"/>
                  </a:lnTo>
                  <a:lnTo>
                    <a:pt x="41" y="101"/>
                  </a:lnTo>
                  <a:lnTo>
                    <a:pt x="39" y="99"/>
                  </a:lnTo>
                  <a:lnTo>
                    <a:pt x="39" y="97"/>
                  </a:lnTo>
                  <a:lnTo>
                    <a:pt x="39" y="64"/>
                  </a:lnTo>
                  <a:lnTo>
                    <a:pt x="35" y="63"/>
                  </a:lnTo>
                  <a:close/>
                  <a:moveTo>
                    <a:pt x="44" y="10"/>
                  </a:moveTo>
                  <a:lnTo>
                    <a:pt x="34" y="13"/>
                  </a:lnTo>
                  <a:lnTo>
                    <a:pt x="26" y="21"/>
                  </a:lnTo>
                  <a:lnTo>
                    <a:pt x="23" y="31"/>
                  </a:lnTo>
                  <a:lnTo>
                    <a:pt x="26" y="43"/>
                  </a:lnTo>
                  <a:lnTo>
                    <a:pt x="34" y="50"/>
                  </a:lnTo>
                  <a:lnTo>
                    <a:pt x="44" y="54"/>
                  </a:lnTo>
                  <a:lnTo>
                    <a:pt x="55" y="50"/>
                  </a:lnTo>
                  <a:lnTo>
                    <a:pt x="62" y="43"/>
                  </a:lnTo>
                  <a:lnTo>
                    <a:pt x="66" y="31"/>
                  </a:lnTo>
                  <a:lnTo>
                    <a:pt x="62" y="21"/>
                  </a:lnTo>
                  <a:lnTo>
                    <a:pt x="55" y="13"/>
                  </a:lnTo>
                  <a:lnTo>
                    <a:pt x="44" y="10"/>
                  </a:lnTo>
                  <a:close/>
                  <a:moveTo>
                    <a:pt x="44" y="0"/>
                  </a:moveTo>
                  <a:lnTo>
                    <a:pt x="57" y="1"/>
                  </a:lnTo>
                  <a:lnTo>
                    <a:pt x="68" y="9"/>
                  </a:lnTo>
                  <a:lnTo>
                    <a:pt x="74" y="20"/>
                  </a:lnTo>
                  <a:lnTo>
                    <a:pt x="77" y="31"/>
                  </a:lnTo>
                  <a:lnTo>
                    <a:pt x="73" y="46"/>
                  </a:lnTo>
                  <a:lnTo>
                    <a:pt x="65" y="56"/>
                  </a:lnTo>
                  <a:lnTo>
                    <a:pt x="79" y="67"/>
                  </a:lnTo>
                  <a:lnTo>
                    <a:pt x="85" y="72"/>
                  </a:lnTo>
                  <a:lnTo>
                    <a:pt x="89" y="80"/>
                  </a:lnTo>
                  <a:lnTo>
                    <a:pt x="89" y="89"/>
                  </a:lnTo>
                  <a:lnTo>
                    <a:pt x="79" y="136"/>
                  </a:lnTo>
                  <a:lnTo>
                    <a:pt x="78" y="141"/>
                  </a:lnTo>
                  <a:lnTo>
                    <a:pt x="78" y="147"/>
                  </a:lnTo>
                  <a:lnTo>
                    <a:pt x="77" y="152"/>
                  </a:lnTo>
                  <a:lnTo>
                    <a:pt x="77" y="157"/>
                  </a:lnTo>
                  <a:lnTo>
                    <a:pt x="77" y="238"/>
                  </a:lnTo>
                  <a:lnTo>
                    <a:pt x="76" y="243"/>
                  </a:lnTo>
                  <a:lnTo>
                    <a:pt x="74" y="247"/>
                  </a:lnTo>
                  <a:lnTo>
                    <a:pt x="70" y="251"/>
                  </a:lnTo>
                  <a:lnTo>
                    <a:pt x="66" y="254"/>
                  </a:lnTo>
                  <a:lnTo>
                    <a:pt x="61" y="254"/>
                  </a:lnTo>
                  <a:lnTo>
                    <a:pt x="56" y="254"/>
                  </a:lnTo>
                  <a:lnTo>
                    <a:pt x="52" y="254"/>
                  </a:lnTo>
                  <a:lnTo>
                    <a:pt x="48" y="253"/>
                  </a:lnTo>
                  <a:lnTo>
                    <a:pt x="45" y="250"/>
                  </a:lnTo>
                  <a:lnTo>
                    <a:pt x="41" y="253"/>
                  </a:lnTo>
                  <a:lnTo>
                    <a:pt x="38" y="254"/>
                  </a:lnTo>
                  <a:lnTo>
                    <a:pt x="34" y="254"/>
                  </a:lnTo>
                  <a:lnTo>
                    <a:pt x="27" y="254"/>
                  </a:lnTo>
                  <a:lnTo>
                    <a:pt x="22" y="254"/>
                  </a:lnTo>
                  <a:lnTo>
                    <a:pt x="18" y="251"/>
                  </a:lnTo>
                  <a:lnTo>
                    <a:pt x="14" y="247"/>
                  </a:lnTo>
                  <a:lnTo>
                    <a:pt x="13" y="243"/>
                  </a:lnTo>
                  <a:lnTo>
                    <a:pt x="11" y="238"/>
                  </a:lnTo>
                  <a:lnTo>
                    <a:pt x="11" y="157"/>
                  </a:lnTo>
                  <a:lnTo>
                    <a:pt x="11" y="152"/>
                  </a:lnTo>
                  <a:lnTo>
                    <a:pt x="11" y="147"/>
                  </a:lnTo>
                  <a:lnTo>
                    <a:pt x="10" y="141"/>
                  </a:lnTo>
                  <a:lnTo>
                    <a:pt x="9" y="136"/>
                  </a:lnTo>
                  <a:lnTo>
                    <a:pt x="0" y="89"/>
                  </a:lnTo>
                  <a:lnTo>
                    <a:pt x="0" y="80"/>
                  </a:lnTo>
                  <a:lnTo>
                    <a:pt x="4" y="72"/>
                  </a:lnTo>
                  <a:lnTo>
                    <a:pt x="9" y="67"/>
                  </a:lnTo>
                  <a:lnTo>
                    <a:pt x="23" y="56"/>
                  </a:lnTo>
                  <a:lnTo>
                    <a:pt x="15" y="46"/>
                  </a:lnTo>
                  <a:lnTo>
                    <a:pt x="11" y="31"/>
                  </a:lnTo>
                  <a:lnTo>
                    <a:pt x="14" y="20"/>
                  </a:lnTo>
                  <a:lnTo>
                    <a:pt x="22" y="9"/>
                  </a:lnTo>
                  <a:lnTo>
                    <a:pt x="31" y="1"/>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dirty="0"/>
            </a:p>
          </p:txBody>
        </p:sp>
        <p:sp>
          <p:nvSpPr>
            <p:cNvPr id="8" name="Freeform 382">
              <a:extLst>
                <a:ext uri="{FF2B5EF4-FFF2-40B4-BE49-F238E27FC236}">
                  <a16:creationId xmlns:a16="http://schemas.microsoft.com/office/drawing/2014/main" id="{81F44778-D88E-4B79-9E89-86BF7F9D36B3}"/>
                </a:ext>
              </a:extLst>
            </p:cNvPr>
            <p:cNvSpPr>
              <a:spLocks noEditPoints="1"/>
            </p:cNvSpPr>
            <p:nvPr/>
          </p:nvSpPr>
          <p:spPr bwMode="auto">
            <a:xfrm>
              <a:off x="5029193" y="3867150"/>
              <a:ext cx="125413" cy="373063"/>
            </a:xfrm>
            <a:custGeom>
              <a:avLst/>
              <a:gdLst>
                <a:gd name="T0" fmla="*/ 35 w 79"/>
                <a:gd name="T1" fmla="*/ 12 h 235"/>
                <a:gd name="T2" fmla="*/ 24 w 79"/>
                <a:gd name="T3" fmla="*/ 19 h 235"/>
                <a:gd name="T4" fmla="*/ 22 w 79"/>
                <a:gd name="T5" fmla="*/ 30 h 235"/>
                <a:gd name="T6" fmla="*/ 24 w 79"/>
                <a:gd name="T7" fmla="*/ 42 h 235"/>
                <a:gd name="T8" fmla="*/ 35 w 79"/>
                <a:gd name="T9" fmla="*/ 49 h 235"/>
                <a:gd name="T10" fmla="*/ 47 w 79"/>
                <a:gd name="T11" fmla="*/ 49 h 235"/>
                <a:gd name="T12" fmla="*/ 56 w 79"/>
                <a:gd name="T13" fmla="*/ 42 h 235"/>
                <a:gd name="T14" fmla="*/ 60 w 79"/>
                <a:gd name="T15" fmla="*/ 30 h 235"/>
                <a:gd name="T16" fmla="*/ 56 w 79"/>
                <a:gd name="T17" fmla="*/ 19 h 235"/>
                <a:gd name="T18" fmla="*/ 47 w 79"/>
                <a:gd name="T19" fmla="*/ 12 h 235"/>
                <a:gd name="T20" fmla="*/ 40 w 79"/>
                <a:gd name="T21" fmla="*/ 0 h 235"/>
                <a:gd name="T22" fmla="*/ 61 w 79"/>
                <a:gd name="T23" fmla="*/ 9 h 235"/>
                <a:gd name="T24" fmla="*/ 70 w 79"/>
                <a:gd name="T25" fmla="*/ 30 h 235"/>
                <a:gd name="T26" fmla="*/ 60 w 79"/>
                <a:gd name="T27" fmla="*/ 53 h 235"/>
                <a:gd name="T28" fmla="*/ 76 w 79"/>
                <a:gd name="T29" fmla="*/ 63 h 235"/>
                <a:gd name="T30" fmla="*/ 79 w 79"/>
                <a:gd name="T31" fmla="*/ 71 h 235"/>
                <a:gd name="T32" fmla="*/ 70 w 79"/>
                <a:gd name="T33" fmla="*/ 77 h 235"/>
                <a:gd name="T34" fmla="*/ 68 w 79"/>
                <a:gd name="T35" fmla="*/ 72 h 235"/>
                <a:gd name="T36" fmla="*/ 49 w 79"/>
                <a:gd name="T37" fmla="*/ 59 h 235"/>
                <a:gd name="T38" fmla="*/ 45 w 79"/>
                <a:gd name="T39" fmla="*/ 89 h 235"/>
                <a:gd name="T40" fmla="*/ 43 w 79"/>
                <a:gd name="T41" fmla="*/ 94 h 235"/>
                <a:gd name="T42" fmla="*/ 38 w 79"/>
                <a:gd name="T43" fmla="*/ 94 h 235"/>
                <a:gd name="T44" fmla="*/ 35 w 79"/>
                <a:gd name="T45" fmla="*/ 89 h 235"/>
                <a:gd name="T46" fmla="*/ 31 w 79"/>
                <a:gd name="T47" fmla="*/ 59 h 235"/>
                <a:gd name="T48" fmla="*/ 13 w 79"/>
                <a:gd name="T49" fmla="*/ 72 h 235"/>
                <a:gd name="T50" fmla="*/ 10 w 79"/>
                <a:gd name="T51" fmla="*/ 79 h 235"/>
                <a:gd name="T52" fmla="*/ 18 w 79"/>
                <a:gd name="T53" fmla="*/ 123 h 235"/>
                <a:gd name="T54" fmla="*/ 21 w 79"/>
                <a:gd name="T55" fmla="*/ 146 h 235"/>
                <a:gd name="T56" fmla="*/ 22 w 79"/>
                <a:gd name="T57" fmla="*/ 220 h 235"/>
                <a:gd name="T58" fmla="*/ 26 w 79"/>
                <a:gd name="T59" fmla="*/ 223 h 235"/>
                <a:gd name="T60" fmla="*/ 32 w 79"/>
                <a:gd name="T61" fmla="*/ 223 h 235"/>
                <a:gd name="T62" fmla="*/ 35 w 79"/>
                <a:gd name="T63" fmla="*/ 218 h 235"/>
                <a:gd name="T64" fmla="*/ 35 w 79"/>
                <a:gd name="T65" fmla="*/ 155 h 235"/>
                <a:gd name="T66" fmla="*/ 36 w 79"/>
                <a:gd name="T67" fmla="*/ 147 h 235"/>
                <a:gd name="T68" fmla="*/ 41 w 79"/>
                <a:gd name="T69" fmla="*/ 144 h 235"/>
                <a:gd name="T70" fmla="*/ 45 w 79"/>
                <a:gd name="T71" fmla="*/ 147 h 235"/>
                <a:gd name="T72" fmla="*/ 47 w 79"/>
                <a:gd name="T73" fmla="*/ 155 h 235"/>
                <a:gd name="T74" fmla="*/ 47 w 79"/>
                <a:gd name="T75" fmla="*/ 218 h 235"/>
                <a:gd name="T76" fmla="*/ 49 w 79"/>
                <a:gd name="T77" fmla="*/ 223 h 235"/>
                <a:gd name="T78" fmla="*/ 55 w 79"/>
                <a:gd name="T79" fmla="*/ 223 h 235"/>
                <a:gd name="T80" fmla="*/ 60 w 79"/>
                <a:gd name="T81" fmla="*/ 220 h 235"/>
                <a:gd name="T82" fmla="*/ 60 w 79"/>
                <a:gd name="T83" fmla="*/ 146 h 235"/>
                <a:gd name="T84" fmla="*/ 62 w 79"/>
                <a:gd name="T85" fmla="*/ 123 h 235"/>
                <a:gd name="T86" fmla="*/ 70 w 79"/>
                <a:gd name="T87" fmla="*/ 155 h 235"/>
                <a:gd name="T88" fmla="*/ 70 w 79"/>
                <a:gd name="T89" fmla="*/ 218 h 235"/>
                <a:gd name="T90" fmla="*/ 68 w 79"/>
                <a:gd name="T91" fmla="*/ 228 h 235"/>
                <a:gd name="T92" fmla="*/ 60 w 79"/>
                <a:gd name="T93" fmla="*/ 233 h 235"/>
                <a:gd name="T94" fmla="*/ 52 w 79"/>
                <a:gd name="T95" fmla="*/ 235 h 235"/>
                <a:gd name="T96" fmla="*/ 44 w 79"/>
                <a:gd name="T97" fmla="*/ 232 h 235"/>
                <a:gd name="T98" fmla="*/ 38 w 79"/>
                <a:gd name="T99" fmla="*/ 232 h 235"/>
                <a:gd name="T100" fmla="*/ 30 w 79"/>
                <a:gd name="T101" fmla="*/ 235 h 235"/>
                <a:gd name="T102" fmla="*/ 21 w 79"/>
                <a:gd name="T103" fmla="*/ 233 h 235"/>
                <a:gd name="T104" fmla="*/ 13 w 79"/>
                <a:gd name="T105" fmla="*/ 228 h 235"/>
                <a:gd name="T106" fmla="*/ 10 w 79"/>
                <a:gd name="T107" fmla="*/ 218 h 235"/>
                <a:gd name="T108" fmla="*/ 10 w 79"/>
                <a:gd name="T109" fmla="*/ 140 h 235"/>
                <a:gd name="T110" fmla="*/ 9 w 79"/>
                <a:gd name="T111" fmla="*/ 130 h 235"/>
                <a:gd name="T112" fmla="*/ 0 w 79"/>
                <a:gd name="T113" fmla="*/ 83 h 235"/>
                <a:gd name="T114" fmla="*/ 4 w 79"/>
                <a:gd name="T115" fmla="*/ 67 h 235"/>
                <a:gd name="T116" fmla="*/ 21 w 79"/>
                <a:gd name="T117" fmla="*/ 53 h 235"/>
                <a:gd name="T118" fmla="*/ 10 w 79"/>
                <a:gd name="T119" fmla="*/ 30 h 235"/>
                <a:gd name="T120" fmla="*/ 19 w 79"/>
                <a:gd name="T121" fmla="*/ 9 h 235"/>
                <a:gd name="T122" fmla="*/ 40 w 79"/>
                <a:gd name="T1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 h="235">
                  <a:moveTo>
                    <a:pt x="40" y="11"/>
                  </a:moveTo>
                  <a:lnTo>
                    <a:pt x="35" y="12"/>
                  </a:lnTo>
                  <a:lnTo>
                    <a:pt x="30" y="15"/>
                  </a:lnTo>
                  <a:lnTo>
                    <a:pt x="24" y="19"/>
                  </a:lnTo>
                  <a:lnTo>
                    <a:pt x="22" y="24"/>
                  </a:lnTo>
                  <a:lnTo>
                    <a:pt x="22" y="30"/>
                  </a:lnTo>
                  <a:lnTo>
                    <a:pt x="22" y="37"/>
                  </a:lnTo>
                  <a:lnTo>
                    <a:pt x="24" y="42"/>
                  </a:lnTo>
                  <a:lnTo>
                    <a:pt x="30" y="46"/>
                  </a:lnTo>
                  <a:lnTo>
                    <a:pt x="35" y="49"/>
                  </a:lnTo>
                  <a:lnTo>
                    <a:pt x="40" y="50"/>
                  </a:lnTo>
                  <a:lnTo>
                    <a:pt x="47" y="49"/>
                  </a:lnTo>
                  <a:lnTo>
                    <a:pt x="52" y="46"/>
                  </a:lnTo>
                  <a:lnTo>
                    <a:pt x="56" y="42"/>
                  </a:lnTo>
                  <a:lnTo>
                    <a:pt x="59" y="37"/>
                  </a:lnTo>
                  <a:lnTo>
                    <a:pt x="60" y="30"/>
                  </a:lnTo>
                  <a:lnTo>
                    <a:pt x="59" y="24"/>
                  </a:lnTo>
                  <a:lnTo>
                    <a:pt x="56" y="19"/>
                  </a:lnTo>
                  <a:lnTo>
                    <a:pt x="52" y="15"/>
                  </a:lnTo>
                  <a:lnTo>
                    <a:pt x="47" y="12"/>
                  </a:lnTo>
                  <a:lnTo>
                    <a:pt x="40" y="11"/>
                  </a:lnTo>
                  <a:close/>
                  <a:moveTo>
                    <a:pt x="40" y="0"/>
                  </a:moveTo>
                  <a:lnTo>
                    <a:pt x="52" y="3"/>
                  </a:lnTo>
                  <a:lnTo>
                    <a:pt x="61" y="9"/>
                  </a:lnTo>
                  <a:lnTo>
                    <a:pt x="68" y="19"/>
                  </a:lnTo>
                  <a:lnTo>
                    <a:pt x="70" y="30"/>
                  </a:lnTo>
                  <a:lnTo>
                    <a:pt x="68" y="43"/>
                  </a:lnTo>
                  <a:lnTo>
                    <a:pt x="60" y="53"/>
                  </a:lnTo>
                  <a:lnTo>
                    <a:pt x="72" y="62"/>
                  </a:lnTo>
                  <a:lnTo>
                    <a:pt x="76" y="63"/>
                  </a:lnTo>
                  <a:lnTo>
                    <a:pt x="77" y="67"/>
                  </a:lnTo>
                  <a:lnTo>
                    <a:pt x="79" y="71"/>
                  </a:lnTo>
                  <a:lnTo>
                    <a:pt x="76" y="74"/>
                  </a:lnTo>
                  <a:lnTo>
                    <a:pt x="70" y="77"/>
                  </a:lnTo>
                  <a:lnTo>
                    <a:pt x="69" y="75"/>
                  </a:lnTo>
                  <a:lnTo>
                    <a:pt x="68" y="72"/>
                  </a:lnTo>
                  <a:lnTo>
                    <a:pt x="66" y="70"/>
                  </a:lnTo>
                  <a:lnTo>
                    <a:pt x="49" y="59"/>
                  </a:lnTo>
                  <a:lnTo>
                    <a:pt x="45" y="59"/>
                  </a:lnTo>
                  <a:lnTo>
                    <a:pt x="45" y="89"/>
                  </a:lnTo>
                  <a:lnTo>
                    <a:pt x="45" y="92"/>
                  </a:lnTo>
                  <a:lnTo>
                    <a:pt x="43" y="94"/>
                  </a:lnTo>
                  <a:lnTo>
                    <a:pt x="40" y="94"/>
                  </a:lnTo>
                  <a:lnTo>
                    <a:pt x="38" y="94"/>
                  </a:lnTo>
                  <a:lnTo>
                    <a:pt x="36" y="92"/>
                  </a:lnTo>
                  <a:lnTo>
                    <a:pt x="35" y="89"/>
                  </a:lnTo>
                  <a:lnTo>
                    <a:pt x="35" y="59"/>
                  </a:lnTo>
                  <a:lnTo>
                    <a:pt x="31" y="59"/>
                  </a:lnTo>
                  <a:lnTo>
                    <a:pt x="15" y="70"/>
                  </a:lnTo>
                  <a:lnTo>
                    <a:pt x="13" y="72"/>
                  </a:lnTo>
                  <a:lnTo>
                    <a:pt x="11" y="75"/>
                  </a:lnTo>
                  <a:lnTo>
                    <a:pt x="10" y="79"/>
                  </a:lnTo>
                  <a:lnTo>
                    <a:pt x="10" y="81"/>
                  </a:lnTo>
                  <a:lnTo>
                    <a:pt x="18" y="123"/>
                  </a:lnTo>
                  <a:lnTo>
                    <a:pt x="21" y="134"/>
                  </a:lnTo>
                  <a:lnTo>
                    <a:pt x="21" y="146"/>
                  </a:lnTo>
                  <a:lnTo>
                    <a:pt x="21" y="218"/>
                  </a:lnTo>
                  <a:lnTo>
                    <a:pt x="22" y="220"/>
                  </a:lnTo>
                  <a:lnTo>
                    <a:pt x="23" y="223"/>
                  </a:lnTo>
                  <a:lnTo>
                    <a:pt x="26" y="223"/>
                  </a:lnTo>
                  <a:lnTo>
                    <a:pt x="30" y="223"/>
                  </a:lnTo>
                  <a:lnTo>
                    <a:pt x="32" y="223"/>
                  </a:lnTo>
                  <a:lnTo>
                    <a:pt x="35" y="220"/>
                  </a:lnTo>
                  <a:lnTo>
                    <a:pt x="35" y="218"/>
                  </a:lnTo>
                  <a:lnTo>
                    <a:pt x="35" y="161"/>
                  </a:lnTo>
                  <a:lnTo>
                    <a:pt x="35" y="155"/>
                  </a:lnTo>
                  <a:lnTo>
                    <a:pt x="36" y="151"/>
                  </a:lnTo>
                  <a:lnTo>
                    <a:pt x="36" y="147"/>
                  </a:lnTo>
                  <a:lnTo>
                    <a:pt x="39" y="146"/>
                  </a:lnTo>
                  <a:lnTo>
                    <a:pt x="41" y="144"/>
                  </a:lnTo>
                  <a:lnTo>
                    <a:pt x="44" y="146"/>
                  </a:lnTo>
                  <a:lnTo>
                    <a:pt x="45" y="147"/>
                  </a:lnTo>
                  <a:lnTo>
                    <a:pt x="47" y="151"/>
                  </a:lnTo>
                  <a:lnTo>
                    <a:pt x="47" y="155"/>
                  </a:lnTo>
                  <a:lnTo>
                    <a:pt x="47" y="161"/>
                  </a:lnTo>
                  <a:lnTo>
                    <a:pt x="47" y="218"/>
                  </a:lnTo>
                  <a:lnTo>
                    <a:pt x="48" y="220"/>
                  </a:lnTo>
                  <a:lnTo>
                    <a:pt x="49" y="223"/>
                  </a:lnTo>
                  <a:lnTo>
                    <a:pt x="52" y="223"/>
                  </a:lnTo>
                  <a:lnTo>
                    <a:pt x="55" y="223"/>
                  </a:lnTo>
                  <a:lnTo>
                    <a:pt x="57" y="223"/>
                  </a:lnTo>
                  <a:lnTo>
                    <a:pt x="60" y="220"/>
                  </a:lnTo>
                  <a:lnTo>
                    <a:pt x="60" y="218"/>
                  </a:lnTo>
                  <a:lnTo>
                    <a:pt x="60" y="146"/>
                  </a:lnTo>
                  <a:lnTo>
                    <a:pt x="61" y="134"/>
                  </a:lnTo>
                  <a:lnTo>
                    <a:pt x="62" y="123"/>
                  </a:lnTo>
                  <a:lnTo>
                    <a:pt x="64" y="118"/>
                  </a:lnTo>
                  <a:lnTo>
                    <a:pt x="70" y="155"/>
                  </a:lnTo>
                  <a:lnTo>
                    <a:pt x="70" y="155"/>
                  </a:lnTo>
                  <a:lnTo>
                    <a:pt x="70" y="218"/>
                  </a:lnTo>
                  <a:lnTo>
                    <a:pt x="70" y="223"/>
                  </a:lnTo>
                  <a:lnTo>
                    <a:pt x="68" y="228"/>
                  </a:lnTo>
                  <a:lnTo>
                    <a:pt x="64" y="231"/>
                  </a:lnTo>
                  <a:lnTo>
                    <a:pt x="60" y="233"/>
                  </a:lnTo>
                  <a:lnTo>
                    <a:pt x="55" y="235"/>
                  </a:lnTo>
                  <a:lnTo>
                    <a:pt x="52" y="235"/>
                  </a:lnTo>
                  <a:lnTo>
                    <a:pt x="48" y="233"/>
                  </a:lnTo>
                  <a:lnTo>
                    <a:pt x="44" y="232"/>
                  </a:lnTo>
                  <a:lnTo>
                    <a:pt x="41" y="229"/>
                  </a:lnTo>
                  <a:lnTo>
                    <a:pt x="38" y="232"/>
                  </a:lnTo>
                  <a:lnTo>
                    <a:pt x="34" y="233"/>
                  </a:lnTo>
                  <a:lnTo>
                    <a:pt x="30" y="235"/>
                  </a:lnTo>
                  <a:lnTo>
                    <a:pt x="26" y="235"/>
                  </a:lnTo>
                  <a:lnTo>
                    <a:pt x="21" y="233"/>
                  </a:lnTo>
                  <a:lnTo>
                    <a:pt x="17" y="231"/>
                  </a:lnTo>
                  <a:lnTo>
                    <a:pt x="13" y="228"/>
                  </a:lnTo>
                  <a:lnTo>
                    <a:pt x="11" y="223"/>
                  </a:lnTo>
                  <a:lnTo>
                    <a:pt x="10" y="218"/>
                  </a:lnTo>
                  <a:lnTo>
                    <a:pt x="10" y="146"/>
                  </a:lnTo>
                  <a:lnTo>
                    <a:pt x="10" y="140"/>
                  </a:lnTo>
                  <a:lnTo>
                    <a:pt x="9" y="135"/>
                  </a:lnTo>
                  <a:lnTo>
                    <a:pt x="9" y="130"/>
                  </a:lnTo>
                  <a:lnTo>
                    <a:pt x="7" y="125"/>
                  </a:lnTo>
                  <a:lnTo>
                    <a:pt x="0" y="83"/>
                  </a:lnTo>
                  <a:lnTo>
                    <a:pt x="0" y="75"/>
                  </a:lnTo>
                  <a:lnTo>
                    <a:pt x="4" y="67"/>
                  </a:lnTo>
                  <a:lnTo>
                    <a:pt x="9" y="62"/>
                  </a:lnTo>
                  <a:lnTo>
                    <a:pt x="21" y="53"/>
                  </a:lnTo>
                  <a:lnTo>
                    <a:pt x="13" y="43"/>
                  </a:lnTo>
                  <a:lnTo>
                    <a:pt x="10" y="30"/>
                  </a:lnTo>
                  <a:lnTo>
                    <a:pt x="13" y="19"/>
                  </a:lnTo>
                  <a:lnTo>
                    <a:pt x="19" y="9"/>
                  </a:lnTo>
                  <a:lnTo>
                    <a:pt x="28" y="3"/>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dirty="0"/>
            </a:p>
          </p:txBody>
        </p:sp>
        <p:sp>
          <p:nvSpPr>
            <p:cNvPr id="9" name="Freeform 383">
              <a:extLst>
                <a:ext uri="{FF2B5EF4-FFF2-40B4-BE49-F238E27FC236}">
                  <a16:creationId xmlns:a16="http://schemas.microsoft.com/office/drawing/2014/main" id="{305A90F3-5522-442E-B266-BAF5318E9303}"/>
                </a:ext>
              </a:extLst>
            </p:cNvPr>
            <p:cNvSpPr>
              <a:spLocks noEditPoints="1"/>
            </p:cNvSpPr>
            <p:nvPr/>
          </p:nvSpPr>
          <p:spPr bwMode="auto">
            <a:xfrm>
              <a:off x="5273668" y="3867150"/>
              <a:ext cx="127000" cy="373063"/>
            </a:xfrm>
            <a:custGeom>
              <a:avLst/>
              <a:gdLst>
                <a:gd name="T0" fmla="*/ 33 w 80"/>
                <a:gd name="T1" fmla="*/ 12 h 235"/>
                <a:gd name="T2" fmla="*/ 24 w 80"/>
                <a:gd name="T3" fmla="*/ 19 h 235"/>
                <a:gd name="T4" fmla="*/ 20 w 80"/>
                <a:gd name="T5" fmla="*/ 30 h 235"/>
                <a:gd name="T6" fmla="*/ 24 w 80"/>
                <a:gd name="T7" fmla="*/ 42 h 235"/>
                <a:gd name="T8" fmla="*/ 33 w 80"/>
                <a:gd name="T9" fmla="*/ 49 h 235"/>
                <a:gd name="T10" fmla="*/ 45 w 80"/>
                <a:gd name="T11" fmla="*/ 49 h 235"/>
                <a:gd name="T12" fmla="*/ 54 w 80"/>
                <a:gd name="T13" fmla="*/ 42 h 235"/>
                <a:gd name="T14" fmla="*/ 58 w 80"/>
                <a:gd name="T15" fmla="*/ 30 h 235"/>
                <a:gd name="T16" fmla="*/ 54 w 80"/>
                <a:gd name="T17" fmla="*/ 19 h 235"/>
                <a:gd name="T18" fmla="*/ 45 w 80"/>
                <a:gd name="T19" fmla="*/ 12 h 235"/>
                <a:gd name="T20" fmla="*/ 39 w 80"/>
                <a:gd name="T21" fmla="*/ 0 h 235"/>
                <a:gd name="T22" fmla="*/ 60 w 80"/>
                <a:gd name="T23" fmla="*/ 9 h 235"/>
                <a:gd name="T24" fmla="*/ 68 w 80"/>
                <a:gd name="T25" fmla="*/ 30 h 235"/>
                <a:gd name="T26" fmla="*/ 58 w 80"/>
                <a:gd name="T27" fmla="*/ 53 h 235"/>
                <a:gd name="T28" fmla="*/ 76 w 80"/>
                <a:gd name="T29" fmla="*/ 67 h 235"/>
                <a:gd name="T30" fmla="*/ 80 w 80"/>
                <a:gd name="T31" fmla="*/ 83 h 235"/>
                <a:gd name="T32" fmla="*/ 71 w 80"/>
                <a:gd name="T33" fmla="*/ 130 h 235"/>
                <a:gd name="T34" fmla="*/ 69 w 80"/>
                <a:gd name="T35" fmla="*/ 140 h 235"/>
                <a:gd name="T36" fmla="*/ 69 w 80"/>
                <a:gd name="T37" fmla="*/ 218 h 235"/>
                <a:gd name="T38" fmla="*/ 66 w 80"/>
                <a:gd name="T39" fmla="*/ 228 h 235"/>
                <a:gd name="T40" fmla="*/ 58 w 80"/>
                <a:gd name="T41" fmla="*/ 233 h 235"/>
                <a:gd name="T42" fmla="*/ 50 w 80"/>
                <a:gd name="T43" fmla="*/ 235 h 235"/>
                <a:gd name="T44" fmla="*/ 42 w 80"/>
                <a:gd name="T45" fmla="*/ 232 h 235"/>
                <a:gd name="T46" fmla="*/ 35 w 80"/>
                <a:gd name="T47" fmla="*/ 232 h 235"/>
                <a:gd name="T48" fmla="*/ 26 w 80"/>
                <a:gd name="T49" fmla="*/ 235 h 235"/>
                <a:gd name="T50" fmla="*/ 20 w 80"/>
                <a:gd name="T51" fmla="*/ 233 h 235"/>
                <a:gd name="T52" fmla="*/ 12 w 80"/>
                <a:gd name="T53" fmla="*/ 228 h 235"/>
                <a:gd name="T54" fmla="*/ 8 w 80"/>
                <a:gd name="T55" fmla="*/ 218 h 235"/>
                <a:gd name="T56" fmla="*/ 8 w 80"/>
                <a:gd name="T57" fmla="*/ 155 h 235"/>
                <a:gd name="T58" fmla="*/ 17 w 80"/>
                <a:gd name="T59" fmla="*/ 123 h 235"/>
                <a:gd name="T60" fmla="*/ 20 w 80"/>
                <a:gd name="T61" fmla="*/ 146 h 235"/>
                <a:gd name="T62" fmla="*/ 20 w 80"/>
                <a:gd name="T63" fmla="*/ 220 h 235"/>
                <a:gd name="T64" fmla="*/ 25 w 80"/>
                <a:gd name="T65" fmla="*/ 223 h 235"/>
                <a:gd name="T66" fmla="*/ 30 w 80"/>
                <a:gd name="T67" fmla="*/ 223 h 235"/>
                <a:gd name="T68" fmla="*/ 33 w 80"/>
                <a:gd name="T69" fmla="*/ 218 h 235"/>
                <a:gd name="T70" fmla="*/ 33 w 80"/>
                <a:gd name="T71" fmla="*/ 155 h 235"/>
                <a:gd name="T72" fmla="*/ 34 w 80"/>
                <a:gd name="T73" fmla="*/ 147 h 235"/>
                <a:gd name="T74" fmla="*/ 38 w 80"/>
                <a:gd name="T75" fmla="*/ 144 h 235"/>
                <a:gd name="T76" fmla="*/ 43 w 80"/>
                <a:gd name="T77" fmla="*/ 147 h 235"/>
                <a:gd name="T78" fmla="*/ 43 w 80"/>
                <a:gd name="T79" fmla="*/ 155 h 235"/>
                <a:gd name="T80" fmla="*/ 43 w 80"/>
                <a:gd name="T81" fmla="*/ 218 h 235"/>
                <a:gd name="T82" fmla="*/ 47 w 80"/>
                <a:gd name="T83" fmla="*/ 223 h 235"/>
                <a:gd name="T84" fmla="*/ 52 w 80"/>
                <a:gd name="T85" fmla="*/ 223 h 235"/>
                <a:gd name="T86" fmla="*/ 58 w 80"/>
                <a:gd name="T87" fmla="*/ 220 h 235"/>
                <a:gd name="T88" fmla="*/ 59 w 80"/>
                <a:gd name="T89" fmla="*/ 146 h 235"/>
                <a:gd name="T90" fmla="*/ 60 w 80"/>
                <a:gd name="T91" fmla="*/ 123 h 235"/>
                <a:gd name="T92" fmla="*/ 69 w 80"/>
                <a:gd name="T93" fmla="*/ 79 h 235"/>
                <a:gd name="T94" fmla="*/ 67 w 80"/>
                <a:gd name="T95" fmla="*/ 72 h 235"/>
                <a:gd name="T96" fmla="*/ 47 w 80"/>
                <a:gd name="T97" fmla="*/ 59 h 235"/>
                <a:gd name="T98" fmla="*/ 45 w 80"/>
                <a:gd name="T99" fmla="*/ 89 h 235"/>
                <a:gd name="T100" fmla="*/ 42 w 80"/>
                <a:gd name="T101" fmla="*/ 94 h 235"/>
                <a:gd name="T102" fmla="*/ 35 w 80"/>
                <a:gd name="T103" fmla="*/ 94 h 235"/>
                <a:gd name="T104" fmla="*/ 33 w 80"/>
                <a:gd name="T105" fmla="*/ 89 h 235"/>
                <a:gd name="T106" fmla="*/ 30 w 80"/>
                <a:gd name="T107" fmla="*/ 59 h 235"/>
                <a:gd name="T108" fmla="*/ 11 w 80"/>
                <a:gd name="T109" fmla="*/ 72 h 235"/>
                <a:gd name="T110" fmla="*/ 9 w 80"/>
                <a:gd name="T111" fmla="*/ 77 h 235"/>
                <a:gd name="T112" fmla="*/ 0 w 80"/>
                <a:gd name="T113" fmla="*/ 71 h 235"/>
                <a:gd name="T114" fmla="*/ 4 w 80"/>
                <a:gd name="T115" fmla="*/ 63 h 235"/>
                <a:gd name="T116" fmla="*/ 20 w 80"/>
                <a:gd name="T117" fmla="*/ 53 h 235"/>
                <a:gd name="T118" fmla="*/ 9 w 80"/>
                <a:gd name="T119" fmla="*/ 30 h 235"/>
                <a:gd name="T120" fmla="*/ 17 w 80"/>
                <a:gd name="T121" fmla="*/ 9 h 235"/>
                <a:gd name="T122" fmla="*/ 39 w 80"/>
                <a:gd name="T1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 h="235">
                  <a:moveTo>
                    <a:pt x="39" y="11"/>
                  </a:moveTo>
                  <a:lnTo>
                    <a:pt x="33" y="12"/>
                  </a:lnTo>
                  <a:lnTo>
                    <a:pt x="28" y="15"/>
                  </a:lnTo>
                  <a:lnTo>
                    <a:pt x="24" y="19"/>
                  </a:lnTo>
                  <a:lnTo>
                    <a:pt x="21" y="24"/>
                  </a:lnTo>
                  <a:lnTo>
                    <a:pt x="20" y="30"/>
                  </a:lnTo>
                  <a:lnTo>
                    <a:pt x="21" y="37"/>
                  </a:lnTo>
                  <a:lnTo>
                    <a:pt x="24" y="42"/>
                  </a:lnTo>
                  <a:lnTo>
                    <a:pt x="28" y="46"/>
                  </a:lnTo>
                  <a:lnTo>
                    <a:pt x="33" y="49"/>
                  </a:lnTo>
                  <a:lnTo>
                    <a:pt x="39" y="50"/>
                  </a:lnTo>
                  <a:lnTo>
                    <a:pt x="45" y="49"/>
                  </a:lnTo>
                  <a:lnTo>
                    <a:pt x="50" y="46"/>
                  </a:lnTo>
                  <a:lnTo>
                    <a:pt x="54" y="42"/>
                  </a:lnTo>
                  <a:lnTo>
                    <a:pt x="56" y="37"/>
                  </a:lnTo>
                  <a:lnTo>
                    <a:pt x="58" y="30"/>
                  </a:lnTo>
                  <a:lnTo>
                    <a:pt x="56" y="24"/>
                  </a:lnTo>
                  <a:lnTo>
                    <a:pt x="54" y="19"/>
                  </a:lnTo>
                  <a:lnTo>
                    <a:pt x="50" y="15"/>
                  </a:lnTo>
                  <a:lnTo>
                    <a:pt x="45" y="12"/>
                  </a:lnTo>
                  <a:lnTo>
                    <a:pt x="39" y="11"/>
                  </a:lnTo>
                  <a:close/>
                  <a:moveTo>
                    <a:pt x="39" y="0"/>
                  </a:moveTo>
                  <a:lnTo>
                    <a:pt x="50" y="3"/>
                  </a:lnTo>
                  <a:lnTo>
                    <a:pt x="60" y="9"/>
                  </a:lnTo>
                  <a:lnTo>
                    <a:pt x="67" y="19"/>
                  </a:lnTo>
                  <a:lnTo>
                    <a:pt x="68" y="30"/>
                  </a:lnTo>
                  <a:lnTo>
                    <a:pt x="66" y="43"/>
                  </a:lnTo>
                  <a:lnTo>
                    <a:pt x="58" y="53"/>
                  </a:lnTo>
                  <a:lnTo>
                    <a:pt x="71" y="62"/>
                  </a:lnTo>
                  <a:lnTo>
                    <a:pt x="76" y="67"/>
                  </a:lnTo>
                  <a:lnTo>
                    <a:pt x="80" y="75"/>
                  </a:lnTo>
                  <a:lnTo>
                    <a:pt x="80" y="83"/>
                  </a:lnTo>
                  <a:lnTo>
                    <a:pt x="71" y="125"/>
                  </a:lnTo>
                  <a:lnTo>
                    <a:pt x="71" y="130"/>
                  </a:lnTo>
                  <a:lnTo>
                    <a:pt x="69" y="135"/>
                  </a:lnTo>
                  <a:lnTo>
                    <a:pt x="69" y="140"/>
                  </a:lnTo>
                  <a:lnTo>
                    <a:pt x="69" y="146"/>
                  </a:lnTo>
                  <a:lnTo>
                    <a:pt x="69" y="218"/>
                  </a:lnTo>
                  <a:lnTo>
                    <a:pt x="68" y="223"/>
                  </a:lnTo>
                  <a:lnTo>
                    <a:pt x="66" y="228"/>
                  </a:lnTo>
                  <a:lnTo>
                    <a:pt x="63" y="231"/>
                  </a:lnTo>
                  <a:lnTo>
                    <a:pt x="58" y="233"/>
                  </a:lnTo>
                  <a:lnTo>
                    <a:pt x="52" y="235"/>
                  </a:lnTo>
                  <a:lnTo>
                    <a:pt x="50" y="235"/>
                  </a:lnTo>
                  <a:lnTo>
                    <a:pt x="46" y="233"/>
                  </a:lnTo>
                  <a:lnTo>
                    <a:pt x="42" y="232"/>
                  </a:lnTo>
                  <a:lnTo>
                    <a:pt x="38" y="229"/>
                  </a:lnTo>
                  <a:lnTo>
                    <a:pt x="35" y="232"/>
                  </a:lnTo>
                  <a:lnTo>
                    <a:pt x="31" y="233"/>
                  </a:lnTo>
                  <a:lnTo>
                    <a:pt x="26" y="235"/>
                  </a:lnTo>
                  <a:lnTo>
                    <a:pt x="25" y="235"/>
                  </a:lnTo>
                  <a:lnTo>
                    <a:pt x="20" y="233"/>
                  </a:lnTo>
                  <a:lnTo>
                    <a:pt x="14" y="231"/>
                  </a:lnTo>
                  <a:lnTo>
                    <a:pt x="12" y="228"/>
                  </a:lnTo>
                  <a:lnTo>
                    <a:pt x="9" y="223"/>
                  </a:lnTo>
                  <a:lnTo>
                    <a:pt x="8" y="218"/>
                  </a:lnTo>
                  <a:lnTo>
                    <a:pt x="8" y="155"/>
                  </a:lnTo>
                  <a:lnTo>
                    <a:pt x="8" y="155"/>
                  </a:lnTo>
                  <a:lnTo>
                    <a:pt x="16" y="118"/>
                  </a:lnTo>
                  <a:lnTo>
                    <a:pt x="17" y="123"/>
                  </a:lnTo>
                  <a:lnTo>
                    <a:pt x="18" y="134"/>
                  </a:lnTo>
                  <a:lnTo>
                    <a:pt x="20" y="146"/>
                  </a:lnTo>
                  <a:lnTo>
                    <a:pt x="20" y="218"/>
                  </a:lnTo>
                  <a:lnTo>
                    <a:pt x="20" y="220"/>
                  </a:lnTo>
                  <a:lnTo>
                    <a:pt x="22" y="223"/>
                  </a:lnTo>
                  <a:lnTo>
                    <a:pt x="25" y="223"/>
                  </a:lnTo>
                  <a:lnTo>
                    <a:pt x="26" y="223"/>
                  </a:lnTo>
                  <a:lnTo>
                    <a:pt x="30" y="223"/>
                  </a:lnTo>
                  <a:lnTo>
                    <a:pt x="31" y="220"/>
                  </a:lnTo>
                  <a:lnTo>
                    <a:pt x="33" y="218"/>
                  </a:lnTo>
                  <a:lnTo>
                    <a:pt x="33" y="161"/>
                  </a:lnTo>
                  <a:lnTo>
                    <a:pt x="33" y="155"/>
                  </a:lnTo>
                  <a:lnTo>
                    <a:pt x="33" y="151"/>
                  </a:lnTo>
                  <a:lnTo>
                    <a:pt x="34" y="147"/>
                  </a:lnTo>
                  <a:lnTo>
                    <a:pt x="35" y="146"/>
                  </a:lnTo>
                  <a:lnTo>
                    <a:pt x="38" y="144"/>
                  </a:lnTo>
                  <a:lnTo>
                    <a:pt x="41" y="146"/>
                  </a:lnTo>
                  <a:lnTo>
                    <a:pt x="43" y="147"/>
                  </a:lnTo>
                  <a:lnTo>
                    <a:pt x="43" y="151"/>
                  </a:lnTo>
                  <a:lnTo>
                    <a:pt x="43" y="155"/>
                  </a:lnTo>
                  <a:lnTo>
                    <a:pt x="43" y="161"/>
                  </a:lnTo>
                  <a:lnTo>
                    <a:pt x="43" y="218"/>
                  </a:lnTo>
                  <a:lnTo>
                    <a:pt x="45" y="220"/>
                  </a:lnTo>
                  <a:lnTo>
                    <a:pt x="47" y="223"/>
                  </a:lnTo>
                  <a:lnTo>
                    <a:pt x="50" y="223"/>
                  </a:lnTo>
                  <a:lnTo>
                    <a:pt x="52" y="223"/>
                  </a:lnTo>
                  <a:lnTo>
                    <a:pt x="56" y="223"/>
                  </a:lnTo>
                  <a:lnTo>
                    <a:pt x="58" y="220"/>
                  </a:lnTo>
                  <a:lnTo>
                    <a:pt x="59" y="218"/>
                  </a:lnTo>
                  <a:lnTo>
                    <a:pt x="59" y="146"/>
                  </a:lnTo>
                  <a:lnTo>
                    <a:pt x="59" y="134"/>
                  </a:lnTo>
                  <a:lnTo>
                    <a:pt x="60" y="123"/>
                  </a:lnTo>
                  <a:lnTo>
                    <a:pt x="69" y="81"/>
                  </a:lnTo>
                  <a:lnTo>
                    <a:pt x="69" y="79"/>
                  </a:lnTo>
                  <a:lnTo>
                    <a:pt x="68" y="75"/>
                  </a:lnTo>
                  <a:lnTo>
                    <a:pt x="67" y="72"/>
                  </a:lnTo>
                  <a:lnTo>
                    <a:pt x="64" y="70"/>
                  </a:lnTo>
                  <a:lnTo>
                    <a:pt x="47" y="59"/>
                  </a:lnTo>
                  <a:lnTo>
                    <a:pt x="45" y="59"/>
                  </a:lnTo>
                  <a:lnTo>
                    <a:pt x="45" y="89"/>
                  </a:lnTo>
                  <a:lnTo>
                    <a:pt x="43" y="92"/>
                  </a:lnTo>
                  <a:lnTo>
                    <a:pt x="42" y="94"/>
                  </a:lnTo>
                  <a:lnTo>
                    <a:pt x="39" y="94"/>
                  </a:lnTo>
                  <a:lnTo>
                    <a:pt x="35" y="94"/>
                  </a:lnTo>
                  <a:lnTo>
                    <a:pt x="34" y="92"/>
                  </a:lnTo>
                  <a:lnTo>
                    <a:pt x="33" y="89"/>
                  </a:lnTo>
                  <a:lnTo>
                    <a:pt x="33" y="59"/>
                  </a:lnTo>
                  <a:lnTo>
                    <a:pt x="30" y="59"/>
                  </a:lnTo>
                  <a:lnTo>
                    <a:pt x="13" y="70"/>
                  </a:lnTo>
                  <a:lnTo>
                    <a:pt x="11" y="72"/>
                  </a:lnTo>
                  <a:lnTo>
                    <a:pt x="9" y="75"/>
                  </a:lnTo>
                  <a:lnTo>
                    <a:pt x="9" y="77"/>
                  </a:lnTo>
                  <a:lnTo>
                    <a:pt x="4" y="74"/>
                  </a:lnTo>
                  <a:lnTo>
                    <a:pt x="0" y="71"/>
                  </a:lnTo>
                  <a:lnTo>
                    <a:pt x="1" y="67"/>
                  </a:lnTo>
                  <a:lnTo>
                    <a:pt x="4" y="63"/>
                  </a:lnTo>
                  <a:lnTo>
                    <a:pt x="7" y="62"/>
                  </a:lnTo>
                  <a:lnTo>
                    <a:pt x="20" y="53"/>
                  </a:lnTo>
                  <a:lnTo>
                    <a:pt x="12" y="43"/>
                  </a:lnTo>
                  <a:lnTo>
                    <a:pt x="9" y="30"/>
                  </a:lnTo>
                  <a:lnTo>
                    <a:pt x="11" y="19"/>
                  </a:lnTo>
                  <a:lnTo>
                    <a:pt x="17" y="9"/>
                  </a:lnTo>
                  <a:lnTo>
                    <a:pt x="28" y="3"/>
                  </a:lnTo>
                  <a:lnTo>
                    <a:pt x="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dirty="0"/>
            </a:p>
          </p:txBody>
        </p:sp>
      </p:grpSp>
      <p:grpSp>
        <p:nvGrpSpPr>
          <p:cNvPr id="10" name="Groep 70">
            <a:extLst>
              <a:ext uri="{FF2B5EF4-FFF2-40B4-BE49-F238E27FC236}">
                <a16:creationId xmlns:a16="http://schemas.microsoft.com/office/drawing/2014/main" id="{23439D46-4FED-471E-A7E5-D7881551B9D9}"/>
              </a:ext>
            </a:extLst>
          </p:cNvPr>
          <p:cNvGrpSpPr/>
          <p:nvPr/>
        </p:nvGrpSpPr>
        <p:grpSpPr>
          <a:xfrm>
            <a:off x="2534734" y="2496208"/>
            <a:ext cx="623301" cy="331479"/>
            <a:chOff x="3394965" y="4000459"/>
            <a:chExt cx="1080738" cy="639244"/>
          </a:xfrm>
          <a:solidFill>
            <a:srgbClr val="0A5D7A"/>
          </a:solidFill>
        </p:grpSpPr>
        <p:grpSp>
          <p:nvGrpSpPr>
            <p:cNvPr id="11" name="Groep 71">
              <a:extLst>
                <a:ext uri="{FF2B5EF4-FFF2-40B4-BE49-F238E27FC236}">
                  <a16:creationId xmlns:a16="http://schemas.microsoft.com/office/drawing/2014/main" id="{247F8FB2-5A4F-4D98-9083-9BE021373961}"/>
                </a:ext>
              </a:extLst>
            </p:cNvPr>
            <p:cNvGrpSpPr>
              <a:grpSpLocks noChangeAspect="1"/>
            </p:cNvGrpSpPr>
            <p:nvPr/>
          </p:nvGrpSpPr>
          <p:grpSpPr>
            <a:xfrm>
              <a:off x="3394965" y="4018855"/>
              <a:ext cx="538069" cy="620848"/>
              <a:chOff x="5029193" y="3867150"/>
              <a:chExt cx="371475" cy="428625"/>
            </a:xfrm>
            <a:grpFill/>
          </p:grpSpPr>
          <p:sp>
            <p:nvSpPr>
              <p:cNvPr id="16" name="Freeform 381">
                <a:extLst>
                  <a:ext uri="{FF2B5EF4-FFF2-40B4-BE49-F238E27FC236}">
                    <a16:creationId xmlns:a16="http://schemas.microsoft.com/office/drawing/2014/main" id="{F03C86B6-3640-496F-AA8D-A80CD1C09196}"/>
                  </a:ext>
                </a:extLst>
              </p:cNvPr>
              <p:cNvSpPr>
                <a:spLocks noEditPoints="1"/>
              </p:cNvSpPr>
              <p:nvPr/>
            </p:nvSpPr>
            <p:spPr bwMode="auto">
              <a:xfrm>
                <a:off x="5143493" y="3892550"/>
                <a:ext cx="141288" cy="403225"/>
              </a:xfrm>
              <a:custGeom>
                <a:avLst/>
                <a:gdLst>
                  <a:gd name="T0" fmla="*/ 15 w 89"/>
                  <a:gd name="T1" fmla="*/ 76 h 254"/>
                  <a:gd name="T2" fmla="*/ 11 w 89"/>
                  <a:gd name="T3" fmla="*/ 80 h 254"/>
                  <a:gd name="T4" fmla="*/ 10 w 89"/>
                  <a:gd name="T5" fmla="*/ 86 h 254"/>
                  <a:gd name="T6" fmla="*/ 22 w 89"/>
                  <a:gd name="T7" fmla="*/ 145 h 254"/>
                  <a:gd name="T8" fmla="*/ 22 w 89"/>
                  <a:gd name="T9" fmla="*/ 238 h 254"/>
                  <a:gd name="T10" fmla="*/ 24 w 89"/>
                  <a:gd name="T11" fmla="*/ 242 h 254"/>
                  <a:gd name="T12" fmla="*/ 34 w 89"/>
                  <a:gd name="T13" fmla="*/ 243 h 254"/>
                  <a:gd name="T14" fmla="*/ 38 w 89"/>
                  <a:gd name="T15" fmla="*/ 241 h 254"/>
                  <a:gd name="T16" fmla="*/ 39 w 89"/>
                  <a:gd name="T17" fmla="*/ 173 h 254"/>
                  <a:gd name="T18" fmla="*/ 39 w 89"/>
                  <a:gd name="T19" fmla="*/ 162 h 254"/>
                  <a:gd name="T20" fmla="*/ 41 w 89"/>
                  <a:gd name="T21" fmla="*/ 157 h 254"/>
                  <a:gd name="T22" fmla="*/ 48 w 89"/>
                  <a:gd name="T23" fmla="*/ 157 h 254"/>
                  <a:gd name="T24" fmla="*/ 51 w 89"/>
                  <a:gd name="T25" fmla="*/ 162 h 254"/>
                  <a:gd name="T26" fmla="*/ 51 w 89"/>
                  <a:gd name="T27" fmla="*/ 173 h 254"/>
                  <a:gd name="T28" fmla="*/ 52 w 89"/>
                  <a:gd name="T29" fmla="*/ 241 h 254"/>
                  <a:gd name="T30" fmla="*/ 56 w 89"/>
                  <a:gd name="T31" fmla="*/ 243 h 254"/>
                  <a:gd name="T32" fmla="*/ 64 w 89"/>
                  <a:gd name="T33" fmla="*/ 242 h 254"/>
                  <a:gd name="T34" fmla="*/ 66 w 89"/>
                  <a:gd name="T35" fmla="*/ 238 h 254"/>
                  <a:gd name="T36" fmla="*/ 66 w 89"/>
                  <a:gd name="T37" fmla="*/ 145 h 254"/>
                  <a:gd name="T38" fmla="*/ 78 w 89"/>
                  <a:gd name="T39" fmla="*/ 86 h 254"/>
                  <a:gd name="T40" fmla="*/ 77 w 89"/>
                  <a:gd name="T41" fmla="*/ 80 h 254"/>
                  <a:gd name="T42" fmla="*/ 73 w 89"/>
                  <a:gd name="T43" fmla="*/ 76 h 254"/>
                  <a:gd name="T44" fmla="*/ 49 w 89"/>
                  <a:gd name="T45" fmla="*/ 64 h 254"/>
                  <a:gd name="T46" fmla="*/ 49 w 89"/>
                  <a:gd name="T47" fmla="*/ 99 h 254"/>
                  <a:gd name="T48" fmla="*/ 44 w 89"/>
                  <a:gd name="T49" fmla="*/ 102 h 254"/>
                  <a:gd name="T50" fmla="*/ 39 w 89"/>
                  <a:gd name="T51" fmla="*/ 99 h 254"/>
                  <a:gd name="T52" fmla="*/ 39 w 89"/>
                  <a:gd name="T53" fmla="*/ 64 h 254"/>
                  <a:gd name="T54" fmla="*/ 44 w 89"/>
                  <a:gd name="T55" fmla="*/ 10 h 254"/>
                  <a:gd name="T56" fmla="*/ 26 w 89"/>
                  <a:gd name="T57" fmla="*/ 21 h 254"/>
                  <a:gd name="T58" fmla="*/ 26 w 89"/>
                  <a:gd name="T59" fmla="*/ 43 h 254"/>
                  <a:gd name="T60" fmla="*/ 44 w 89"/>
                  <a:gd name="T61" fmla="*/ 54 h 254"/>
                  <a:gd name="T62" fmla="*/ 62 w 89"/>
                  <a:gd name="T63" fmla="*/ 43 h 254"/>
                  <a:gd name="T64" fmla="*/ 62 w 89"/>
                  <a:gd name="T65" fmla="*/ 21 h 254"/>
                  <a:gd name="T66" fmla="*/ 44 w 89"/>
                  <a:gd name="T67" fmla="*/ 10 h 254"/>
                  <a:gd name="T68" fmla="*/ 57 w 89"/>
                  <a:gd name="T69" fmla="*/ 1 h 254"/>
                  <a:gd name="T70" fmla="*/ 74 w 89"/>
                  <a:gd name="T71" fmla="*/ 20 h 254"/>
                  <a:gd name="T72" fmla="*/ 73 w 89"/>
                  <a:gd name="T73" fmla="*/ 46 h 254"/>
                  <a:gd name="T74" fmla="*/ 79 w 89"/>
                  <a:gd name="T75" fmla="*/ 67 h 254"/>
                  <a:gd name="T76" fmla="*/ 89 w 89"/>
                  <a:gd name="T77" fmla="*/ 80 h 254"/>
                  <a:gd name="T78" fmla="*/ 79 w 89"/>
                  <a:gd name="T79" fmla="*/ 136 h 254"/>
                  <a:gd name="T80" fmla="*/ 78 w 89"/>
                  <a:gd name="T81" fmla="*/ 147 h 254"/>
                  <a:gd name="T82" fmla="*/ 77 w 89"/>
                  <a:gd name="T83" fmla="*/ 157 h 254"/>
                  <a:gd name="T84" fmla="*/ 76 w 89"/>
                  <a:gd name="T85" fmla="*/ 243 h 254"/>
                  <a:gd name="T86" fmla="*/ 70 w 89"/>
                  <a:gd name="T87" fmla="*/ 251 h 254"/>
                  <a:gd name="T88" fmla="*/ 61 w 89"/>
                  <a:gd name="T89" fmla="*/ 254 h 254"/>
                  <a:gd name="T90" fmla="*/ 52 w 89"/>
                  <a:gd name="T91" fmla="*/ 254 h 254"/>
                  <a:gd name="T92" fmla="*/ 45 w 89"/>
                  <a:gd name="T93" fmla="*/ 250 h 254"/>
                  <a:gd name="T94" fmla="*/ 38 w 89"/>
                  <a:gd name="T95" fmla="*/ 254 h 254"/>
                  <a:gd name="T96" fmla="*/ 27 w 89"/>
                  <a:gd name="T97" fmla="*/ 254 h 254"/>
                  <a:gd name="T98" fmla="*/ 18 w 89"/>
                  <a:gd name="T99" fmla="*/ 251 h 254"/>
                  <a:gd name="T100" fmla="*/ 13 w 89"/>
                  <a:gd name="T101" fmla="*/ 243 h 254"/>
                  <a:gd name="T102" fmla="*/ 11 w 89"/>
                  <a:gd name="T103" fmla="*/ 157 h 254"/>
                  <a:gd name="T104" fmla="*/ 11 w 89"/>
                  <a:gd name="T105" fmla="*/ 147 h 254"/>
                  <a:gd name="T106" fmla="*/ 9 w 89"/>
                  <a:gd name="T107" fmla="*/ 136 h 254"/>
                  <a:gd name="T108" fmla="*/ 0 w 89"/>
                  <a:gd name="T109" fmla="*/ 80 h 254"/>
                  <a:gd name="T110" fmla="*/ 9 w 89"/>
                  <a:gd name="T111" fmla="*/ 67 h 254"/>
                  <a:gd name="T112" fmla="*/ 15 w 89"/>
                  <a:gd name="T113" fmla="*/ 46 h 254"/>
                  <a:gd name="T114" fmla="*/ 14 w 89"/>
                  <a:gd name="T115" fmla="*/ 20 h 254"/>
                  <a:gd name="T116" fmla="*/ 31 w 89"/>
                  <a:gd name="T117"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 h="254">
                    <a:moveTo>
                      <a:pt x="35" y="63"/>
                    </a:moveTo>
                    <a:lnTo>
                      <a:pt x="15" y="76"/>
                    </a:lnTo>
                    <a:lnTo>
                      <a:pt x="13" y="77"/>
                    </a:lnTo>
                    <a:lnTo>
                      <a:pt x="11" y="80"/>
                    </a:lnTo>
                    <a:lnTo>
                      <a:pt x="10" y="84"/>
                    </a:lnTo>
                    <a:lnTo>
                      <a:pt x="10" y="86"/>
                    </a:lnTo>
                    <a:lnTo>
                      <a:pt x="21" y="133"/>
                    </a:lnTo>
                    <a:lnTo>
                      <a:pt x="22" y="145"/>
                    </a:lnTo>
                    <a:lnTo>
                      <a:pt x="22" y="157"/>
                    </a:lnTo>
                    <a:lnTo>
                      <a:pt x="22" y="238"/>
                    </a:lnTo>
                    <a:lnTo>
                      <a:pt x="23" y="241"/>
                    </a:lnTo>
                    <a:lnTo>
                      <a:pt x="24" y="242"/>
                    </a:lnTo>
                    <a:lnTo>
                      <a:pt x="27" y="243"/>
                    </a:lnTo>
                    <a:lnTo>
                      <a:pt x="34" y="243"/>
                    </a:lnTo>
                    <a:lnTo>
                      <a:pt x="36" y="242"/>
                    </a:lnTo>
                    <a:lnTo>
                      <a:pt x="38" y="241"/>
                    </a:lnTo>
                    <a:lnTo>
                      <a:pt x="39" y="238"/>
                    </a:lnTo>
                    <a:lnTo>
                      <a:pt x="39" y="173"/>
                    </a:lnTo>
                    <a:lnTo>
                      <a:pt x="39" y="167"/>
                    </a:lnTo>
                    <a:lnTo>
                      <a:pt x="39" y="162"/>
                    </a:lnTo>
                    <a:lnTo>
                      <a:pt x="40" y="160"/>
                    </a:lnTo>
                    <a:lnTo>
                      <a:pt x="41" y="157"/>
                    </a:lnTo>
                    <a:lnTo>
                      <a:pt x="45" y="157"/>
                    </a:lnTo>
                    <a:lnTo>
                      <a:pt x="48" y="157"/>
                    </a:lnTo>
                    <a:lnTo>
                      <a:pt x="49" y="160"/>
                    </a:lnTo>
                    <a:lnTo>
                      <a:pt x="51" y="162"/>
                    </a:lnTo>
                    <a:lnTo>
                      <a:pt x="51" y="167"/>
                    </a:lnTo>
                    <a:lnTo>
                      <a:pt x="51" y="173"/>
                    </a:lnTo>
                    <a:lnTo>
                      <a:pt x="51" y="238"/>
                    </a:lnTo>
                    <a:lnTo>
                      <a:pt x="52" y="241"/>
                    </a:lnTo>
                    <a:lnTo>
                      <a:pt x="53" y="242"/>
                    </a:lnTo>
                    <a:lnTo>
                      <a:pt x="56" y="243"/>
                    </a:lnTo>
                    <a:lnTo>
                      <a:pt x="61" y="243"/>
                    </a:lnTo>
                    <a:lnTo>
                      <a:pt x="64" y="242"/>
                    </a:lnTo>
                    <a:lnTo>
                      <a:pt x="65" y="241"/>
                    </a:lnTo>
                    <a:lnTo>
                      <a:pt x="66" y="238"/>
                    </a:lnTo>
                    <a:lnTo>
                      <a:pt x="66" y="157"/>
                    </a:lnTo>
                    <a:lnTo>
                      <a:pt x="66" y="145"/>
                    </a:lnTo>
                    <a:lnTo>
                      <a:pt x="69" y="133"/>
                    </a:lnTo>
                    <a:lnTo>
                      <a:pt x="78" y="86"/>
                    </a:lnTo>
                    <a:lnTo>
                      <a:pt x="78" y="84"/>
                    </a:lnTo>
                    <a:lnTo>
                      <a:pt x="77" y="80"/>
                    </a:lnTo>
                    <a:lnTo>
                      <a:pt x="76" y="77"/>
                    </a:lnTo>
                    <a:lnTo>
                      <a:pt x="73" y="76"/>
                    </a:lnTo>
                    <a:lnTo>
                      <a:pt x="53" y="63"/>
                    </a:lnTo>
                    <a:lnTo>
                      <a:pt x="49" y="64"/>
                    </a:lnTo>
                    <a:lnTo>
                      <a:pt x="49" y="97"/>
                    </a:lnTo>
                    <a:lnTo>
                      <a:pt x="49" y="99"/>
                    </a:lnTo>
                    <a:lnTo>
                      <a:pt x="47" y="101"/>
                    </a:lnTo>
                    <a:lnTo>
                      <a:pt x="44" y="102"/>
                    </a:lnTo>
                    <a:lnTo>
                      <a:pt x="41" y="101"/>
                    </a:lnTo>
                    <a:lnTo>
                      <a:pt x="39" y="99"/>
                    </a:lnTo>
                    <a:lnTo>
                      <a:pt x="39" y="97"/>
                    </a:lnTo>
                    <a:lnTo>
                      <a:pt x="39" y="64"/>
                    </a:lnTo>
                    <a:lnTo>
                      <a:pt x="35" y="63"/>
                    </a:lnTo>
                    <a:close/>
                    <a:moveTo>
                      <a:pt x="44" y="10"/>
                    </a:moveTo>
                    <a:lnTo>
                      <a:pt x="34" y="13"/>
                    </a:lnTo>
                    <a:lnTo>
                      <a:pt x="26" y="21"/>
                    </a:lnTo>
                    <a:lnTo>
                      <a:pt x="23" y="31"/>
                    </a:lnTo>
                    <a:lnTo>
                      <a:pt x="26" y="43"/>
                    </a:lnTo>
                    <a:lnTo>
                      <a:pt x="34" y="50"/>
                    </a:lnTo>
                    <a:lnTo>
                      <a:pt x="44" y="54"/>
                    </a:lnTo>
                    <a:lnTo>
                      <a:pt x="55" y="50"/>
                    </a:lnTo>
                    <a:lnTo>
                      <a:pt x="62" y="43"/>
                    </a:lnTo>
                    <a:lnTo>
                      <a:pt x="66" y="31"/>
                    </a:lnTo>
                    <a:lnTo>
                      <a:pt x="62" y="21"/>
                    </a:lnTo>
                    <a:lnTo>
                      <a:pt x="55" y="13"/>
                    </a:lnTo>
                    <a:lnTo>
                      <a:pt x="44" y="10"/>
                    </a:lnTo>
                    <a:close/>
                    <a:moveTo>
                      <a:pt x="44" y="0"/>
                    </a:moveTo>
                    <a:lnTo>
                      <a:pt x="57" y="1"/>
                    </a:lnTo>
                    <a:lnTo>
                      <a:pt x="68" y="9"/>
                    </a:lnTo>
                    <a:lnTo>
                      <a:pt x="74" y="20"/>
                    </a:lnTo>
                    <a:lnTo>
                      <a:pt x="77" y="31"/>
                    </a:lnTo>
                    <a:lnTo>
                      <a:pt x="73" y="46"/>
                    </a:lnTo>
                    <a:lnTo>
                      <a:pt x="65" y="56"/>
                    </a:lnTo>
                    <a:lnTo>
                      <a:pt x="79" y="67"/>
                    </a:lnTo>
                    <a:lnTo>
                      <a:pt x="85" y="72"/>
                    </a:lnTo>
                    <a:lnTo>
                      <a:pt x="89" y="80"/>
                    </a:lnTo>
                    <a:lnTo>
                      <a:pt x="89" y="89"/>
                    </a:lnTo>
                    <a:lnTo>
                      <a:pt x="79" y="136"/>
                    </a:lnTo>
                    <a:lnTo>
                      <a:pt x="78" y="141"/>
                    </a:lnTo>
                    <a:lnTo>
                      <a:pt x="78" y="147"/>
                    </a:lnTo>
                    <a:lnTo>
                      <a:pt x="77" y="152"/>
                    </a:lnTo>
                    <a:lnTo>
                      <a:pt x="77" y="157"/>
                    </a:lnTo>
                    <a:lnTo>
                      <a:pt x="77" y="238"/>
                    </a:lnTo>
                    <a:lnTo>
                      <a:pt x="76" y="243"/>
                    </a:lnTo>
                    <a:lnTo>
                      <a:pt x="74" y="247"/>
                    </a:lnTo>
                    <a:lnTo>
                      <a:pt x="70" y="251"/>
                    </a:lnTo>
                    <a:lnTo>
                      <a:pt x="66" y="254"/>
                    </a:lnTo>
                    <a:lnTo>
                      <a:pt x="61" y="254"/>
                    </a:lnTo>
                    <a:lnTo>
                      <a:pt x="56" y="254"/>
                    </a:lnTo>
                    <a:lnTo>
                      <a:pt x="52" y="254"/>
                    </a:lnTo>
                    <a:lnTo>
                      <a:pt x="48" y="253"/>
                    </a:lnTo>
                    <a:lnTo>
                      <a:pt x="45" y="250"/>
                    </a:lnTo>
                    <a:lnTo>
                      <a:pt x="41" y="253"/>
                    </a:lnTo>
                    <a:lnTo>
                      <a:pt x="38" y="254"/>
                    </a:lnTo>
                    <a:lnTo>
                      <a:pt x="34" y="254"/>
                    </a:lnTo>
                    <a:lnTo>
                      <a:pt x="27" y="254"/>
                    </a:lnTo>
                    <a:lnTo>
                      <a:pt x="22" y="254"/>
                    </a:lnTo>
                    <a:lnTo>
                      <a:pt x="18" y="251"/>
                    </a:lnTo>
                    <a:lnTo>
                      <a:pt x="14" y="247"/>
                    </a:lnTo>
                    <a:lnTo>
                      <a:pt x="13" y="243"/>
                    </a:lnTo>
                    <a:lnTo>
                      <a:pt x="11" y="238"/>
                    </a:lnTo>
                    <a:lnTo>
                      <a:pt x="11" y="157"/>
                    </a:lnTo>
                    <a:lnTo>
                      <a:pt x="11" y="152"/>
                    </a:lnTo>
                    <a:lnTo>
                      <a:pt x="11" y="147"/>
                    </a:lnTo>
                    <a:lnTo>
                      <a:pt x="10" y="141"/>
                    </a:lnTo>
                    <a:lnTo>
                      <a:pt x="9" y="136"/>
                    </a:lnTo>
                    <a:lnTo>
                      <a:pt x="0" y="89"/>
                    </a:lnTo>
                    <a:lnTo>
                      <a:pt x="0" y="80"/>
                    </a:lnTo>
                    <a:lnTo>
                      <a:pt x="4" y="72"/>
                    </a:lnTo>
                    <a:lnTo>
                      <a:pt x="9" y="67"/>
                    </a:lnTo>
                    <a:lnTo>
                      <a:pt x="23" y="56"/>
                    </a:lnTo>
                    <a:lnTo>
                      <a:pt x="15" y="46"/>
                    </a:lnTo>
                    <a:lnTo>
                      <a:pt x="11" y="31"/>
                    </a:lnTo>
                    <a:lnTo>
                      <a:pt x="14" y="20"/>
                    </a:lnTo>
                    <a:lnTo>
                      <a:pt x="22" y="9"/>
                    </a:lnTo>
                    <a:lnTo>
                      <a:pt x="31" y="1"/>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dirty="0">
                  <a:solidFill>
                    <a:srgbClr val="5497BE"/>
                  </a:solidFill>
                </a:endParaRPr>
              </a:p>
            </p:txBody>
          </p:sp>
          <p:sp>
            <p:nvSpPr>
              <p:cNvPr id="17" name="Freeform 382">
                <a:extLst>
                  <a:ext uri="{FF2B5EF4-FFF2-40B4-BE49-F238E27FC236}">
                    <a16:creationId xmlns:a16="http://schemas.microsoft.com/office/drawing/2014/main" id="{EAE1BF20-AA68-473F-A47C-B5E3285856C3}"/>
                  </a:ext>
                </a:extLst>
              </p:cNvPr>
              <p:cNvSpPr>
                <a:spLocks noEditPoints="1"/>
              </p:cNvSpPr>
              <p:nvPr/>
            </p:nvSpPr>
            <p:spPr bwMode="auto">
              <a:xfrm>
                <a:off x="5029193" y="3867150"/>
                <a:ext cx="125413" cy="373063"/>
              </a:xfrm>
              <a:custGeom>
                <a:avLst/>
                <a:gdLst>
                  <a:gd name="T0" fmla="*/ 35 w 79"/>
                  <a:gd name="T1" fmla="*/ 12 h 235"/>
                  <a:gd name="T2" fmla="*/ 24 w 79"/>
                  <a:gd name="T3" fmla="*/ 19 h 235"/>
                  <a:gd name="T4" fmla="*/ 22 w 79"/>
                  <a:gd name="T5" fmla="*/ 30 h 235"/>
                  <a:gd name="T6" fmla="*/ 24 w 79"/>
                  <a:gd name="T7" fmla="*/ 42 h 235"/>
                  <a:gd name="T8" fmla="*/ 35 w 79"/>
                  <a:gd name="T9" fmla="*/ 49 h 235"/>
                  <a:gd name="T10" fmla="*/ 47 w 79"/>
                  <a:gd name="T11" fmla="*/ 49 h 235"/>
                  <a:gd name="T12" fmla="*/ 56 w 79"/>
                  <a:gd name="T13" fmla="*/ 42 h 235"/>
                  <a:gd name="T14" fmla="*/ 60 w 79"/>
                  <a:gd name="T15" fmla="*/ 30 h 235"/>
                  <a:gd name="T16" fmla="*/ 56 w 79"/>
                  <a:gd name="T17" fmla="*/ 19 h 235"/>
                  <a:gd name="T18" fmla="*/ 47 w 79"/>
                  <a:gd name="T19" fmla="*/ 12 h 235"/>
                  <a:gd name="T20" fmla="*/ 40 w 79"/>
                  <a:gd name="T21" fmla="*/ 0 h 235"/>
                  <a:gd name="T22" fmla="*/ 61 w 79"/>
                  <a:gd name="T23" fmla="*/ 9 h 235"/>
                  <a:gd name="T24" fmla="*/ 70 w 79"/>
                  <a:gd name="T25" fmla="*/ 30 h 235"/>
                  <a:gd name="T26" fmla="*/ 60 w 79"/>
                  <a:gd name="T27" fmla="*/ 53 h 235"/>
                  <a:gd name="T28" fmla="*/ 76 w 79"/>
                  <a:gd name="T29" fmla="*/ 63 h 235"/>
                  <a:gd name="T30" fmla="*/ 79 w 79"/>
                  <a:gd name="T31" fmla="*/ 71 h 235"/>
                  <a:gd name="T32" fmla="*/ 70 w 79"/>
                  <a:gd name="T33" fmla="*/ 77 h 235"/>
                  <a:gd name="T34" fmla="*/ 68 w 79"/>
                  <a:gd name="T35" fmla="*/ 72 h 235"/>
                  <a:gd name="T36" fmla="*/ 49 w 79"/>
                  <a:gd name="T37" fmla="*/ 59 h 235"/>
                  <a:gd name="T38" fmla="*/ 45 w 79"/>
                  <a:gd name="T39" fmla="*/ 89 h 235"/>
                  <a:gd name="T40" fmla="*/ 43 w 79"/>
                  <a:gd name="T41" fmla="*/ 94 h 235"/>
                  <a:gd name="T42" fmla="*/ 38 w 79"/>
                  <a:gd name="T43" fmla="*/ 94 h 235"/>
                  <a:gd name="T44" fmla="*/ 35 w 79"/>
                  <a:gd name="T45" fmla="*/ 89 h 235"/>
                  <a:gd name="T46" fmla="*/ 31 w 79"/>
                  <a:gd name="T47" fmla="*/ 59 h 235"/>
                  <a:gd name="T48" fmla="*/ 13 w 79"/>
                  <a:gd name="T49" fmla="*/ 72 h 235"/>
                  <a:gd name="T50" fmla="*/ 10 w 79"/>
                  <a:gd name="T51" fmla="*/ 79 h 235"/>
                  <a:gd name="T52" fmla="*/ 18 w 79"/>
                  <a:gd name="T53" fmla="*/ 123 h 235"/>
                  <a:gd name="T54" fmla="*/ 21 w 79"/>
                  <a:gd name="T55" fmla="*/ 146 h 235"/>
                  <a:gd name="T56" fmla="*/ 22 w 79"/>
                  <a:gd name="T57" fmla="*/ 220 h 235"/>
                  <a:gd name="T58" fmla="*/ 26 w 79"/>
                  <a:gd name="T59" fmla="*/ 223 h 235"/>
                  <a:gd name="T60" fmla="*/ 32 w 79"/>
                  <a:gd name="T61" fmla="*/ 223 h 235"/>
                  <a:gd name="T62" fmla="*/ 35 w 79"/>
                  <a:gd name="T63" fmla="*/ 218 h 235"/>
                  <a:gd name="T64" fmla="*/ 35 w 79"/>
                  <a:gd name="T65" fmla="*/ 155 h 235"/>
                  <a:gd name="T66" fmla="*/ 36 w 79"/>
                  <a:gd name="T67" fmla="*/ 147 h 235"/>
                  <a:gd name="T68" fmla="*/ 41 w 79"/>
                  <a:gd name="T69" fmla="*/ 144 h 235"/>
                  <a:gd name="T70" fmla="*/ 45 w 79"/>
                  <a:gd name="T71" fmla="*/ 147 h 235"/>
                  <a:gd name="T72" fmla="*/ 47 w 79"/>
                  <a:gd name="T73" fmla="*/ 155 h 235"/>
                  <a:gd name="T74" fmla="*/ 47 w 79"/>
                  <a:gd name="T75" fmla="*/ 218 h 235"/>
                  <a:gd name="T76" fmla="*/ 49 w 79"/>
                  <a:gd name="T77" fmla="*/ 223 h 235"/>
                  <a:gd name="T78" fmla="*/ 55 w 79"/>
                  <a:gd name="T79" fmla="*/ 223 h 235"/>
                  <a:gd name="T80" fmla="*/ 60 w 79"/>
                  <a:gd name="T81" fmla="*/ 220 h 235"/>
                  <a:gd name="T82" fmla="*/ 60 w 79"/>
                  <a:gd name="T83" fmla="*/ 146 h 235"/>
                  <a:gd name="T84" fmla="*/ 62 w 79"/>
                  <a:gd name="T85" fmla="*/ 123 h 235"/>
                  <a:gd name="T86" fmla="*/ 70 w 79"/>
                  <a:gd name="T87" fmla="*/ 155 h 235"/>
                  <a:gd name="T88" fmla="*/ 70 w 79"/>
                  <a:gd name="T89" fmla="*/ 218 h 235"/>
                  <a:gd name="T90" fmla="*/ 68 w 79"/>
                  <a:gd name="T91" fmla="*/ 228 h 235"/>
                  <a:gd name="T92" fmla="*/ 60 w 79"/>
                  <a:gd name="T93" fmla="*/ 233 h 235"/>
                  <a:gd name="T94" fmla="*/ 52 w 79"/>
                  <a:gd name="T95" fmla="*/ 235 h 235"/>
                  <a:gd name="T96" fmla="*/ 44 w 79"/>
                  <a:gd name="T97" fmla="*/ 232 h 235"/>
                  <a:gd name="T98" fmla="*/ 38 w 79"/>
                  <a:gd name="T99" fmla="*/ 232 h 235"/>
                  <a:gd name="T100" fmla="*/ 30 w 79"/>
                  <a:gd name="T101" fmla="*/ 235 h 235"/>
                  <a:gd name="T102" fmla="*/ 21 w 79"/>
                  <a:gd name="T103" fmla="*/ 233 h 235"/>
                  <a:gd name="T104" fmla="*/ 13 w 79"/>
                  <a:gd name="T105" fmla="*/ 228 h 235"/>
                  <a:gd name="T106" fmla="*/ 10 w 79"/>
                  <a:gd name="T107" fmla="*/ 218 h 235"/>
                  <a:gd name="T108" fmla="*/ 10 w 79"/>
                  <a:gd name="T109" fmla="*/ 140 h 235"/>
                  <a:gd name="T110" fmla="*/ 9 w 79"/>
                  <a:gd name="T111" fmla="*/ 130 h 235"/>
                  <a:gd name="T112" fmla="*/ 0 w 79"/>
                  <a:gd name="T113" fmla="*/ 83 h 235"/>
                  <a:gd name="T114" fmla="*/ 4 w 79"/>
                  <a:gd name="T115" fmla="*/ 67 h 235"/>
                  <a:gd name="T116" fmla="*/ 21 w 79"/>
                  <a:gd name="T117" fmla="*/ 53 h 235"/>
                  <a:gd name="T118" fmla="*/ 10 w 79"/>
                  <a:gd name="T119" fmla="*/ 30 h 235"/>
                  <a:gd name="T120" fmla="*/ 19 w 79"/>
                  <a:gd name="T121" fmla="*/ 9 h 235"/>
                  <a:gd name="T122" fmla="*/ 40 w 79"/>
                  <a:gd name="T1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 h="235">
                    <a:moveTo>
                      <a:pt x="40" y="11"/>
                    </a:moveTo>
                    <a:lnTo>
                      <a:pt x="35" y="12"/>
                    </a:lnTo>
                    <a:lnTo>
                      <a:pt x="30" y="15"/>
                    </a:lnTo>
                    <a:lnTo>
                      <a:pt x="24" y="19"/>
                    </a:lnTo>
                    <a:lnTo>
                      <a:pt x="22" y="24"/>
                    </a:lnTo>
                    <a:lnTo>
                      <a:pt x="22" y="30"/>
                    </a:lnTo>
                    <a:lnTo>
                      <a:pt x="22" y="37"/>
                    </a:lnTo>
                    <a:lnTo>
                      <a:pt x="24" y="42"/>
                    </a:lnTo>
                    <a:lnTo>
                      <a:pt x="30" y="46"/>
                    </a:lnTo>
                    <a:lnTo>
                      <a:pt x="35" y="49"/>
                    </a:lnTo>
                    <a:lnTo>
                      <a:pt x="40" y="50"/>
                    </a:lnTo>
                    <a:lnTo>
                      <a:pt x="47" y="49"/>
                    </a:lnTo>
                    <a:lnTo>
                      <a:pt x="52" y="46"/>
                    </a:lnTo>
                    <a:lnTo>
                      <a:pt x="56" y="42"/>
                    </a:lnTo>
                    <a:lnTo>
                      <a:pt x="59" y="37"/>
                    </a:lnTo>
                    <a:lnTo>
                      <a:pt x="60" y="30"/>
                    </a:lnTo>
                    <a:lnTo>
                      <a:pt x="59" y="24"/>
                    </a:lnTo>
                    <a:lnTo>
                      <a:pt x="56" y="19"/>
                    </a:lnTo>
                    <a:lnTo>
                      <a:pt x="52" y="15"/>
                    </a:lnTo>
                    <a:lnTo>
                      <a:pt x="47" y="12"/>
                    </a:lnTo>
                    <a:lnTo>
                      <a:pt x="40" y="11"/>
                    </a:lnTo>
                    <a:close/>
                    <a:moveTo>
                      <a:pt x="40" y="0"/>
                    </a:moveTo>
                    <a:lnTo>
                      <a:pt x="52" y="3"/>
                    </a:lnTo>
                    <a:lnTo>
                      <a:pt x="61" y="9"/>
                    </a:lnTo>
                    <a:lnTo>
                      <a:pt x="68" y="19"/>
                    </a:lnTo>
                    <a:lnTo>
                      <a:pt x="70" y="30"/>
                    </a:lnTo>
                    <a:lnTo>
                      <a:pt x="68" y="43"/>
                    </a:lnTo>
                    <a:lnTo>
                      <a:pt x="60" y="53"/>
                    </a:lnTo>
                    <a:lnTo>
                      <a:pt x="72" y="62"/>
                    </a:lnTo>
                    <a:lnTo>
                      <a:pt x="76" y="63"/>
                    </a:lnTo>
                    <a:lnTo>
                      <a:pt x="77" y="67"/>
                    </a:lnTo>
                    <a:lnTo>
                      <a:pt x="79" y="71"/>
                    </a:lnTo>
                    <a:lnTo>
                      <a:pt x="76" y="74"/>
                    </a:lnTo>
                    <a:lnTo>
                      <a:pt x="70" y="77"/>
                    </a:lnTo>
                    <a:lnTo>
                      <a:pt x="69" y="75"/>
                    </a:lnTo>
                    <a:lnTo>
                      <a:pt x="68" y="72"/>
                    </a:lnTo>
                    <a:lnTo>
                      <a:pt x="66" y="70"/>
                    </a:lnTo>
                    <a:lnTo>
                      <a:pt x="49" y="59"/>
                    </a:lnTo>
                    <a:lnTo>
                      <a:pt x="45" y="59"/>
                    </a:lnTo>
                    <a:lnTo>
                      <a:pt x="45" y="89"/>
                    </a:lnTo>
                    <a:lnTo>
                      <a:pt x="45" y="92"/>
                    </a:lnTo>
                    <a:lnTo>
                      <a:pt x="43" y="94"/>
                    </a:lnTo>
                    <a:lnTo>
                      <a:pt x="40" y="94"/>
                    </a:lnTo>
                    <a:lnTo>
                      <a:pt x="38" y="94"/>
                    </a:lnTo>
                    <a:lnTo>
                      <a:pt x="36" y="92"/>
                    </a:lnTo>
                    <a:lnTo>
                      <a:pt x="35" y="89"/>
                    </a:lnTo>
                    <a:lnTo>
                      <a:pt x="35" y="59"/>
                    </a:lnTo>
                    <a:lnTo>
                      <a:pt x="31" y="59"/>
                    </a:lnTo>
                    <a:lnTo>
                      <a:pt x="15" y="70"/>
                    </a:lnTo>
                    <a:lnTo>
                      <a:pt x="13" y="72"/>
                    </a:lnTo>
                    <a:lnTo>
                      <a:pt x="11" y="75"/>
                    </a:lnTo>
                    <a:lnTo>
                      <a:pt x="10" y="79"/>
                    </a:lnTo>
                    <a:lnTo>
                      <a:pt x="10" y="81"/>
                    </a:lnTo>
                    <a:lnTo>
                      <a:pt x="18" y="123"/>
                    </a:lnTo>
                    <a:lnTo>
                      <a:pt x="21" y="134"/>
                    </a:lnTo>
                    <a:lnTo>
                      <a:pt x="21" y="146"/>
                    </a:lnTo>
                    <a:lnTo>
                      <a:pt x="21" y="218"/>
                    </a:lnTo>
                    <a:lnTo>
                      <a:pt x="22" y="220"/>
                    </a:lnTo>
                    <a:lnTo>
                      <a:pt x="23" y="223"/>
                    </a:lnTo>
                    <a:lnTo>
                      <a:pt x="26" y="223"/>
                    </a:lnTo>
                    <a:lnTo>
                      <a:pt x="30" y="223"/>
                    </a:lnTo>
                    <a:lnTo>
                      <a:pt x="32" y="223"/>
                    </a:lnTo>
                    <a:lnTo>
                      <a:pt x="35" y="220"/>
                    </a:lnTo>
                    <a:lnTo>
                      <a:pt x="35" y="218"/>
                    </a:lnTo>
                    <a:lnTo>
                      <a:pt x="35" y="161"/>
                    </a:lnTo>
                    <a:lnTo>
                      <a:pt x="35" y="155"/>
                    </a:lnTo>
                    <a:lnTo>
                      <a:pt x="36" y="151"/>
                    </a:lnTo>
                    <a:lnTo>
                      <a:pt x="36" y="147"/>
                    </a:lnTo>
                    <a:lnTo>
                      <a:pt x="39" y="146"/>
                    </a:lnTo>
                    <a:lnTo>
                      <a:pt x="41" y="144"/>
                    </a:lnTo>
                    <a:lnTo>
                      <a:pt x="44" y="146"/>
                    </a:lnTo>
                    <a:lnTo>
                      <a:pt x="45" y="147"/>
                    </a:lnTo>
                    <a:lnTo>
                      <a:pt x="47" y="151"/>
                    </a:lnTo>
                    <a:lnTo>
                      <a:pt x="47" y="155"/>
                    </a:lnTo>
                    <a:lnTo>
                      <a:pt x="47" y="161"/>
                    </a:lnTo>
                    <a:lnTo>
                      <a:pt x="47" y="218"/>
                    </a:lnTo>
                    <a:lnTo>
                      <a:pt x="48" y="220"/>
                    </a:lnTo>
                    <a:lnTo>
                      <a:pt x="49" y="223"/>
                    </a:lnTo>
                    <a:lnTo>
                      <a:pt x="52" y="223"/>
                    </a:lnTo>
                    <a:lnTo>
                      <a:pt x="55" y="223"/>
                    </a:lnTo>
                    <a:lnTo>
                      <a:pt x="57" y="223"/>
                    </a:lnTo>
                    <a:lnTo>
                      <a:pt x="60" y="220"/>
                    </a:lnTo>
                    <a:lnTo>
                      <a:pt x="60" y="218"/>
                    </a:lnTo>
                    <a:lnTo>
                      <a:pt x="60" y="146"/>
                    </a:lnTo>
                    <a:lnTo>
                      <a:pt x="61" y="134"/>
                    </a:lnTo>
                    <a:lnTo>
                      <a:pt x="62" y="123"/>
                    </a:lnTo>
                    <a:lnTo>
                      <a:pt x="64" y="118"/>
                    </a:lnTo>
                    <a:lnTo>
                      <a:pt x="70" y="155"/>
                    </a:lnTo>
                    <a:lnTo>
                      <a:pt x="70" y="155"/>
                    </a:lnTo>
                    <a:lnTo>
                      <a:pt x="70" y="218"/>
                    </a:lnTo>
                    <a:lnTo>
                      <a:pt x="70" y="223"/>
                    </a:lnTo>
                    <a:lnTo>
                      <a:pt x="68" y="228"/>
                    </a:lnTo>
                    <a:lnTo>
                      <a:pt x="64" y="231"/>
                    </a:lnTo>
                    <a:lnTo>
                      <a:pt x="60" y="233"/>
                    </a:lnTo>
                    <a:lnTo>
                      <a:pt x="55" y="235"/>
                    </a:lnTo>
                    <a:lnTo>
                      <a:pt x="52" y="235"/>
                    </a:lnTo>
                    <a:lnTo>
                      <a:pt x="48" y="233"/>
                    </a:lnTo>
                    <a:lnTo>
                      <a:pt x="44" y="232"/>
                    </a:lnTo>
                    <a:lnTo>
                      <a:pt x="41" y="229"/>
                    </a:lnTo>
                    <a:lnTo>
                      <a:pt x="38" y="232"/>
                    </a:lnTo>
                    <a:lnTo>
                      <a:pt x="34" y="233"/>
                    </a:lnTo>
                    <a:lnTo>
                      <a:pt x="30" y="235"/>
                    </a:lnTo>
                    <a:lnTo>
                      <a:pt x="26" y="235"/>
                    </a:lnTo>
                    <a:lnTo>
                      <a:pt x="21" y="233"/>
                    </a:lnTo>
                    <a:lnTo>
                      <a:pt x="17" y="231"/>
                    </a:lnTo>
                    <a:lnTo>
                      <a:pt x="13" y="228"/>
                    </a:lnTo>
                    <a:lnTo>
                      <a:pt x="11" y="223"/>
                    </a:lnTo>
                    <a:lnTo>
                      <a:pt x="10" y="218"/>
                    </a:lnTo>
                    <a:lnTo>
                      <a:pt x="10" y="146"/>
                    </a:lnTo>
                    <a:lnTo>
                      <a:pt x="10" y="140"/>
                    </a:lnTo>
                    <a:lnTo>
                      <a:pt x="9" y="135"/>
                    </a:lnTo>
                    <a:lnTo>
                      <a:pt x="9" y="130"/>
                    </a:lnTo>
                    <a:lnTo>
                      <a:pt x="7" y="125"/>
                    </a:lnTo>
                    <a:lnTo>
                      <a:pt x="0" y="83"/>
                    </a:lnTo>
                    <a:lnTo>
                      <a:pt x="0" y="75"/>
                    </a:lnTo>
                    <a:lnTo>
                      <a:pt x="4" y="67"/>
                    </a:lnTo>
                    <a:lnTo>
                      <a:pt x="9" y="62"/>
                    </a:lnTo>
                    <a:lnTo>
                      <a:pt x="21" y="53"/>
                    </a:lnTo>
                    <a:lnTo>
                      <a:pt x="13" y="43"/>
                    </a:lnTo>
                    <a:lnTo>
                      <a:pt x="10" y="30"/>
                    </a:lnTo>
                    <a:lnTo>
                      <a:pt x="13" y="19"/>
                    </a:lnTo>
                    <a:lnTo>
                      <a:pt x="19" y="9"/>
                    </a:lnTo>
                    <a:lnTo>
                      <a:pt x="28" y="3"/>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dirty="0">
                  <a:solidFill>
                    <a:srgbClr val="5497BE"/>
                  </a:solidFill>
                </a:endParaRPr>
              </a:p>
            </p:txBody>
          </p:sp>
          <p:sp>
            <p:nvSpPr>
              <p:cNvPr id="18" name="Freeform 383">
                <a:extLst>
                  <a:ext uri="{FF2B5EF4-FFF2-40B4-BE49-F238E27FC236}">
                    <a16:creationId xmlns:a16="http://schemas.microsoft.com/office/drawing/2014/main" id="{26A2269E-EDCD-440D-91A6-AC2E9FEEBDF1}"/>
                  </a:ext>
                </a:extLst>
              </p:cNvPr>
              <p:cNvSpPr>
                <a:spLocks noEditPoints="1"/>
              </p:cNvSpPr>
              <p:nvPr/>
            </p:nvSpPr>
            <p:spPr bwMode="auto">
              <a:xfrm>
                <a:off x="5273668" y="3867150"/>
                <a:ext cx="127000" cy="373063"/>
              </a:xfrm>
              <a:custGeom>
                <a:avLst/>
                <a:gdLst>
                  <a:gd name="T0" fmla="*/ 33 w 80"/>
                  <a:gd name="T1" fmla="*/ 12 h 235"/>
                  <a:gd name="T2" fmla="*/ 24 w 80"/>
                  <a:gd name="T3" fmla="*/ 19 h 235"/>
                  <a:gd name="T4" fmla="*/ 20 w 80"/>
                  <a:gd name="T5" fmla="*/ 30 h 235"/>
                  <a:gd name="T6" fmla="*/ 24 w 80"/>
                  <a:gd name="T7" fmla="*/ 42 h 235"/>
                  <a:gd name="T8" fmla="*/ 33 w 80"/>
                  <a:gd name="T9" fmla="*/ 49 h 235"/>
                  <a:gd name="T10" fmla="*/ 45 w 80"/>
                  <a:gd name="T11" fmla="*/ 49 h 235"/>
                  <a:gd name="T12" fmla="*/ 54 w 80"/>
                  <a:gd name="T13" fmla="*/ 42 h 235"/>
                  <a:gd name="T14" fmla="*/ 58 w 80"/>
                  <a:gd name="T15" fmla="*/ 30 h 235"/>
                  <a:gd name="T16" fmla="*/ 54 w 80"/>
                  <a:gd name="T17" fmla="*/ 19 h 235"/>
                  <a:gd name="T18" fmla="*/ 45 w 80"/>
                  <a:gd name="T19" fmla="*/ 12 h 235"/>
                  <a:gd name="T20" fmla="*/ 39 w 80"/>
                  <a:gd name="T21" fmla="*/ 0 h 235"/>
                  <a:gd name="T22" fmla="*/ 60 w 80"/>
                  <a:gd name="T23" fmla="*/ 9 h 235"/>
                  <a:gd name="T24" fmla="*/ 68 w 80"/>
                  <a:gd name="T25" fmla="*/ 30 h 235"/>
                  <a:gd name="T26" fmla="*/ 58 w 80"/>
                  <a:gd name="T27" fmla="*/ 53 h 235"/>
                  <a:gd name="T28" fmla="*/ 76 w 80"/>
                  <a:gd name="T29" fmla="*/ 67 h 235"/>
                  <a:gd name="T30" fmla="*/ 80 w 80"/>
                  <a:gd name="T31" fmla="*/ 83 h 235"/>
                  <a:gd name="T32" fmla="*/ 71 w 80"/>
                  <a:gd name="T33" fmla="*/ 130 h 235"/>
                  <a:gd name="T34" fmla="*/ 69 w 80"/>
                  <a:gd name="T35" fmla="*/ 140 h 235"/>
                  <a:gd name="T36" fmla="*/ 69 w 80"/>
                  <a:gd name="T37" fmla="*/ 218 h 235"/>
                  <a:gd name="T38" fmla="*/ 66 w 80"/>
                  <a:gd name="T39" fmla="*/ 228 h 235"/>
                  <a:gd name="T40" fmla="*/ 58 w 80"/>
                  <a:gd name="T41" fmla="*/ 233 h 235"/>
                  <a:gd name="T42" fmla="*/ 50 w 80"/>
                  <a:gd name="T43" fmla="*/ 235 h 235"/>
                  <a:gd name="T44" fmla="*/ 42 w 80"/>
                  <a:gd name="T45" fmla="*/ 232 h 235"/>
                  <a:gd name="T46" fmla="*/ 35 w 80"/>
                  <a:gd name="T47" fmla="*/ 232 h 235"/>
                  <a:gd name="T48" fmla="*/ 26 w 80"/>
                  <a:gd name="T49" fmla="*/ 235 h 235"/>
                  <a:gd name="T50" fmla="*/ 20 w 80"/>
                  <a:gd name="T51" fmla="*/ 233 h 235"/>
                  <a:gd name="T52" fmla="*/ 12 w 80"/>
                  <a:gd name="T53" fmla="*/ 228 h 235"/>
                  <a:gd name="T54" fmla="*/ 8 w 80"/>
                  <a:gd name="T55" fmla="*/ 218 h 235"/>
                  <a:gd name="T56" fmla="*/ 8 w 80"/>
                  <a:gd name="T57" fmla="*/ 155 h 235"/>
                  <a:gd name="T58" fmla="*/ 17 w 80"/>
                  <a:gd name="T59" fmla="*/ 123 h 235"/>
                  <a:gd name="T60" fmla="*/ 20 w 80"/>
                  <a:gd name="T61" fmla="*/ 146 h 235"/>
                  <a:gd name="T62" fmla="*/ 20 w 80"/>
                  <a:gd name="T63" fmla="*/ 220 h 235"/>
                  <a:gd name="T64" fmla="*/ 25 w 80"/>
                  <a:gd name="T65" fmla="*/ 223 h 235"/>
                  <a:gd name="T66" fmla="*/ 30 w 80"/>
                  <a:gd name="T67" fmla="*/ 223 h 235"/>
                  <a:gd name="T68" fmla="*/ 33 w 80"/>
                  <a:gd name="T69" fmla="*/ 218 h 235"/>
                  <a:gd name="T70" fmla="*/ 33 w 80"/>
                  <a:gd name="T71" fmla="*/ 155 h 235"/>
                  <a:gd name="T72" fmla="*/ 34 w 80"/>
                  <a:gd name="T73" fmla="*/ 147 h 235"/>
                  <a:gd name="T74" fmla="*/ 38 w 80"/>
                  <a:gd name="T75" fmla="*/ 144 h 235"/>
                  <a:gd name="T76" fmla="*/ 43 w 80"/>
                  <a:gd name="T77" fmla="*/ 147 h 235"/>
                  <a:gd name="T78" fmla="*/ 43 w 80"/>
                  <a:gd name="T79" fmla="*/ 155 h 235"/>
                  <a:gd name="T80" fmla="*/ 43 w 80"/>
                  <a:gd name="T81" fmla="*/ 218 h 235"/>
                  <a:gd name="T82" fmla="*/ 47 w 80"/>
                  <a:gd name="T83" fmla="*/ 223 h 235"/>
                  <a:gd name="T84" fmla="*/ 52 w 80"/>
                  <a:gd name="T85" fmla="*/ 223 h 235"/>
                  <a:gd name="T86" fmla="*/ 58 w 80"/>
                  <a:gd name="T87" fmla="*/ 220 h 235"/>
                  <a:gd name="T88" fmla="*/ 59 w 80"/>
                  <a:gd name="T89" fmla="*/ 146 h 235"/>
                  <a:gd name="T90" fmla="*/ 60 w 80"/>
                  <a:gd name="T91" fmla="*/ 123 h 235"/>
                  <a:gd name="T92" fmla="*/ 69 w 80"/>
                  <a:gd name="T93" fmla="*/ 79 h 235"/>
                  <a:gd name="T94" fmla="*/ 67 w 80"/>
                  <a:gd name="T95" fmla="*/ 72 h 235"/>
                  <a:gd name="T96" fmla="*/ 47 w 80"/>
                  <a:gd name="T97" fmla="*/ 59 h 235"/>
                  <a:gd name="T98" fmla="*/ 45 w 80"/>
                  <a:gd name="T99" fmla="*/ 89 h 235"/>
                  <a:gd name="T100" fmla="*/ 42 w 80"/>
                  <a:gd name="T101" fmla="*/ 94 h 235"/>
                  <a:gd name="T102" fmla="*/ 35 w 80"/>
                  <a:gd name="T103" fmla="*/ 94 h 235"/>
                  <a:gd name="T104" fmla="*/ 33 w 80"/>
                  <a:gd name="T105" fmla="*/ 89 h 235"/>
                  <a:gd name="T106" fmla="*/ 30 w 80"/>
                  <a:gd name="T107" fmla="*/ 59 h 235"/>
                  <a:gd name="T108" fmla="*/ 11 w 80"/>
                  <a:gd name="T109" fmla="*/ 72 h 235"/>
                  <a:gd name="T110" fmla="*/ 9 w 80"/>
                  <a:gd name="T111" fmla="*/ 77 h 235"/>
                  <a:gd name="T112" fmla="*/ 0 w 80"/>
                  <a:gd name="T113" fmla="*/ 71 h 235"/>
                  <a:gd name="T114" fmla="*/ 4 w 80"/>
                  <a:gd name="T115" fmla="*/ 63 h 235"/>
                  <a:gd name="T116" fmla="*/ 20 w 80"/>
                  <a:gd name="T117" fmla="*/ 53 h 235"/>
                  <a:gd name="T118" fmla="*/ 9 w 80"/>
                  <a:gd name="T119" fmla="*/ 30 h 235"/>
                  <a:gd name="T120" fmla="*/ 17 w 80"/>
                  <a:gd name="T121" fmla="*/ 9 h 235"/>
                  <a:gd name="T122" fmla="*/ 39 w 80"/>
                  <a:gd name="T1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 h="235">
                    <a:moveTo>
                      <a:pt x="39" y="11"/>
                    </a:moveTo>
                    <a:lnTo>
                      <a:pt x="33" y="12"/>
                    </a:lnTo>
                    <a:lnTo>
                      <a:pt x="28" y="15"/>
                    </a:lnTo>
                    <a:lnTo>
                      <a:pt x="24" y="19"/>
                    </a:lnTo>
                    <a:lnTo>
                      <a:pt x="21" y="24"/>
                    </a:lnTo>
                    <a:lnTo>
                      <a:pt x="20" y="30"/>
                    </a:lnTo>
                    <a:lnTo>
                      <a:pt x="21" y="37"/>
                    </a:lnTo>
                    <a:lnTo>
                      <a:pt x="24" y="42"/>
                    </a:lnTo>
                    <a:lnTo>
                      <a:pt x="28" y="46"/>
                    </a:lnTo>
                    <a:lnTo>
                      <a:pt x="33" y="49"/>
                    </a:lnTo>
                    <a:lnTo>
                      <a:pt x="39" y="50"/>
                    </a:lnTo>
                    <a:lnTo>
                      <a:pt x="45" y="49"/>
                    </a:lnTo>
                    <a:lnTo>
                      <a:pt x="50" y="46"/>
                    </a:lnTo>
                    <a:lnTo>
                      <a:pt x="54" y="42"/>
                    </a:lnTo>
                    <a:lnTo>
                      <a:pt x="56" y="37"/>
                    </a:lnTo>
                    <a:lnTo>
                      <a:pt x="58" y="30"/>
                    </a:lnTo>
                    <a:lnTo>
                      <a:pt x="56" y="24"/>
                    </a:lnTo>
                    <a:lnTo>
                      <a:pt x="54" y="19"/>
                    </a:lnTo>
                    <a:lnTo>
                      <a:pt x="50" y="15"/>
                    </a:lnTo>
                    <a:lnTo>
                      <a:pt x="45" y="12"/>
                    </a:lnTo>
                    <a:lnTo>
                      <a:pt x="39" y="11"/>
                    </a:lnTo>
                    <a:close/>
                    <a:moveTo>
                      <a:pt x="39" y="0"/>
                    </a:moveTo>
                    <a:lnTo>
                      <a:pt x="50" y="3"/>
                    </a:lnTo>
                    <a:lnTo>
                      <a:pt x="60" y="9"/>
                    </a:lnTo>
                    <a:lnTo>
                      <a:pt x="67" y="19"/>
                    </a:lnTo>
                    <a:lnTo>
                      <a:pt x="68" y="30"/>
                    </a:lnTo>
                    <a:lnTo>
                      <a:pt x="66" y="43"/>
                    </a:lnTo>
                    <a:lnTo>
                      <a:pt x="58" y="53"/>
                    </a:lnTo>
                    <a:lnTo>
                      <a:pt x="71" y="62"/>
                    </a:lnTo>
                    <a:lnTo>
                      <a:pt x="76" y="67"/>
                    </a:lnTo>
                    <a:lnTo>
                      <a:pt x="80" y="75"/>
                    </a:lnTo>
                    <a:lnTo>
                      <a:pt x="80" y="83"/>
                    </a:lnTo>
                    <a:lnTo>
                      <a:pt x="71" y="125"/>
                    </a:lnTo>
                    <a:lnTo>
                      <a:pt x="71" y="130"/>
                    </a:lnTo>
                    <a:lnTo>
                      <a:pt x="69" y="135"/>
                    </a:lnTo>
                    <a:lnTo>
                      <a:pt x="69" y="140"/>
                    </a:lnTo>
                    <a:lnTo>
                      <a:pt x="69" y="146"/>
                    </a:lnTo>
                    <a:lnTo>
                      <a:pt x="69" y="218"/>
                    </a:lnTo>
                    <a:lnTo>
                      <a:pt x="68" y="223"/>
                    </a:lnTo>
                    <a:lnTo>
                      <a:pt x="66" y="228"/>
                    </a:lnTo>
                    <a:lnTo>
                      <a:pt x="63" y="231"/>
                    </a:lnTo>
                    <a:lnTo>
                      <a:pt x="58" y="233"/>
                    </a:lnTo>
                    <a:lnTo>
                      <a:pt x="52" y="235"/>
                    </a:lnTo>
                    <a:lnTo>
                      <a:pt x="50" y="235"/>
                    </a:lnTo>
                    <a:lnTo>
                      <a:pt x="46" y="233"/>
                    </a:lnTo>
                    <a:lnTo>
                      <a:pt x="42" y="232"/>
                    </a:lnTo>
                    <a:lnTo>
                      <a:pt x="38" y="229"/>
                    </a:lnTo>
                    <a:lnTo>
                      <a:pt x="35" y="232"/>
                    </a:lnTo>
                    <a:lnTo>
                      <a:pt x="31" y="233"/>
                    </a:lnTo>
                    <a:lnTo>
                      <a:pt x="26" y="235"/>
                    </a:lnTo>
                    <a:lnTo>
                      <a:pt x="25" y="235"/>
                    </a:lnTo>
                    <a:lnTo>
                      <a:pt x="20" y="233"/>
                    </a:lnTo>
                    <a:lnTo>
                      <a:pt x="14" y="231"/>
                    </a:lnTo>
                    <a:lnTo>
                      <a:pt x="12" y="228"/>
                    </a:lnTo>
                    <a:lnTo>
                      <a:pt x="9" y="223"/>
                    </a:lnTo>
                    <a:lnTo>
                      <a:pt x="8" y="218"/>
                    </a:lnTo>
                    <a:lnTo>
                      <a:pt x="8" y="155"/>
                    </a:lnTo>
                    <a:lnTo>
                      <a:pt x="8" y="155"/>
                    </a:lnTo>
                    <a:lnTo>
                      <a:pt x="16" y="118"/>
                    </a:lnTo>
                    <a:lnTo>
                      <a:pt x="17" y="123"/>
                    </a:lnTo>
                    <a:lnTo>
                      <a:pt x="18" y="134"/>
                    </a:lnTo>
                    <a:lnTo>
                      <a:pt x="20" y="146"/>
                    </a:lnTo>
                    <a:lnTo>
                      <a:pt x="20" y="218"/>
                    </a:lnTo>
                    <a:lnTo>
                      <a:pt x="20" y="220"/>
                    </a:lnTo>
                    <a:lnTo>
                      <a:pt x="22" y="223"/>
                    </a:lnTo>
                    <a:lnTo>
                      <a:pt x="25" y="223"/>
                    </a:lnTo>
                    <a:lnTo>
                      <a:pt x="26" y="223"/>
                    </a:lnTo>
                    <a:lnTo>
                      <a:pt x="30" y="223"/>
                    </a:lnTo>
                    <a:lnTo>
                      <a:pt x="31" y="220"/>
                    </a:lnTo>
                    <a:lnTo>
                      <a:pt x="33" y="218"/>
                    </a:lnTo>
                    <a:lnTo>
                      <a:pt x="33" y="161"/>
                    </a:lnTo>
                    <a:lnTo>
                      <a:pt x="33" y="155"/>
                    </a:lnTo>
                    <a:lnTo>
                      <a:pt x="33" y="151"/>
                    </a:lnTo>
                    <a:lnTo>
                      <a:pt x="34" y="147"/>
                    </a:lnTo>
                    <a:lnTo>
                      <a:pt x="35" y="146"/>
                    </a:lnTo>
                    <a:lnTo>
                      <a:pt x="38" y="144"/>
                    </a:lnTo>
                    <a:lnTo>
                      <a:pt x="41" y="146"/>
                    </a:lnTo>
                    <a:lnTo>
                      <a:pt x="43" y="147"/>
                    </a:lnTo>
                    <a:lnTo>
                      <a:pt x="43" y="151"/>
                    </a:lnTo>
                    <a:lnTo>
                      <a:pt x="43" y="155"/>
                    </a:lnTo>
                    <a:lnTo>
                      <a:pt x="43" y="161"/>
                    </a:lnTo>
                    <a:lnTo>
                      <a:pt x="43" y="218"/>
                    </a:lnTo>
                    <a:lnTo>
                      <a:pt x="45" y="220"/>
                    </a:lnTo>
                    <a:lnTo>
                      <a:pt x="47" y="223"/>
                    </a:lnTo>
                    <a:lnTo>
                      <a:pt x="50" y="223"/>
                    </a:lnTo>
                    <a:lnTo>
                      <a:pt x="52" y="223"/>
                    </a:lnTo>
                    <a:lnTo>
                      <a:pt x="56" y="223"/>
                    </a:lnTo>
                    <a:lnTo>
                      <a:pt x="58" y="220"/>
                    </a:lnTo>
                    <a:lnTo>
                      <a:pt x="59" y="218"/>
                    </a:lnTo>
                    <a:lnTo>
                      <a:pt x="59" y="146"/>
                    </a:lnTo>
                    <a:lnTo>
                      <a:pt x="59" y="134"/>
                    </a:lnTo>
                    <a:lnTo>
                      <a:pt x="60" y="123"/>
                    </a:lnTo>
                    <a:lnTo>
                      <a:pt x="69" y="81"/>
                    </a:lnTo>
                    <a:lnTo>
                      <a:pt x="69" y="79"/>
                    </a:lnTo>
                    <a:lnTo>
                      <a:pt x="68" y="75"/>
                    </a:lnTo>
                    <a:lnTo>
                      <a:pt x="67" y="72"/>
                    </a:lnTo>
                    <a:lnTo>
                      <a:pt x="64" y="70"/>
                    </a:lnTo>
                    <a:lnTo>
                      <a:pt x="47" y="59"/>
                    </a:lnTo>
                    <a:lnTo>
                      <a:pt x="45" y="59"/>
                    </a:lnTo>
                    <a:lnTo>
                      <a:pt x="45" y="89"/>
                    </a:lnTo>
                    <a:lnTo>
                      <a:pt x="43" y="92"/>
                    </a:lnTo>
                    <a:lnTo>
                      <a:pt x="42" y="94"/>
                    </a:lnTo>
                    <a:lnTo>
                      <a:pt x="39" y="94"/>
                    </a:lnTo>
                    <a:lnTo>
                      <a:pt x="35" y="94"/>
                    </a:lnTo>
                    <a:lnTo>
                      <a:pt x="34" y="92"/>
                    </a:lnTo>
                    <a:lnTo>
                      <a:pt x="33" y="89"/>
                    </a:lnTo>
                    <a:lnTo>
                      <a:pt x="33" y="59"/>
                    </a:lnTo>
                    <a:lnTo>
                      <a:pt x="30" y="59"/>
                    </a:lnTo>
                    <a:lnTo>
                      <a:pt x="13" y="70"/>
                    </a:lnTo>
                    <a:lnTo>
                      <a:pt x="11" y="72"/>
                    </a:lnTo>
                    <a:lnTo>
                      <a:pt x="9" y="75"/>
                    </a:lnTo>
                    <a:lnTo>
                      <a:pt x="9" y="77"/>
                    </a:lnTo>
                    <a:lnTo>
                      <a:pt x="4" y="74"/>
                    </a:lnTo>
                    <a:lnTo>
                      <a:pt x="0" y="71"/>
                    </a:lnTo>
                    <a:lnTo>
                      <a:pt x="1" y="67"/>
                    </a:lnTo>
                    <a:lnTo>
                      <a:pt x="4" y="63"/>
                    </a:lnTo>
                    <a:lnTo>
                      <a:pt x="7" y="62"/>
                    </a:lnTo>
                    <a:lnTo>
                      <a:pt x="20" y="53"/>
                    </a:lnTo>
                    <a:lnTo>
                      <a:pt x="12" y="43"/>
                    </a:lnTo>
                    <a:lnTo>
                      <a:pt x="9" y="30"/>
                    </a:lnTo>
                    <a:lnTo>
                      <a:pt x="11" y="19"/>
                    </a:lnTo>
                    <a:lnTo>
                      <a:pt x="17" y="9"/>
                    </a:lnTo>
                    <a:lnTo>
                      <a:pt x="28" y="3"/>
                    </a:lnTo>
                    <a:lnTo>
                      <a:pt x="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dirty="0">
                  <a:solidFill>
                    <a:srgbClr val="5497BE"/>
                  </a:solidFill>
                </a:endParaRPr>
              </a:p>
            </p:txBody>
          </p:sp>
        </p:grpSp>
        <p:grpSp>
          <p:nvGrpSpPr>
            <p:cNvPr id="12" name="Groep 72">
              <a:extLst>
                <a:ext uri="{FF2B5EF4-FFF2-40B4-BE49-F238E27FC236}">
                  <a16:creationId xmlns:a16="http://schemas.microsoft.com/office/drawing/2014/main" id="{A3BB545B-25F3-4861-BBA3-72C065B53F66}"/>
                </a:ext>
              </a:extLst>
            </p:cNvPr>
            <p:cNvGrpSpPr>
              <a:grpSpLocks noChangeAspect="1"/>
            </p:cNvGrpSpPr>
            <p:nvPr/>
          </p:nvGrpSpPr>
          <p:grpSpPr>
            <a:xfrm>
              <a:off x="3937634" y="4000459"/>
              <a:ext cx="538069" cy="620848"/>
              <a:chOff x="5029193" y="3867150"/>
              <a:chExt cx="371475" cy="428625"/>
            </a:xfrm>
            <a:grpFill/>
          </p:grpSpPr>
          <p:sp>
            <p:nvSpPr>
              <p:cNvPr id="13" name="Freeform 381">
                <a:extLst>
                  <a:ext uri="{FF2B5EF4-FFF2-40B4-BE49-F238E27FC236}">
                    <a16:creationId xmlns:a16="http://schemas.microsoft.com/office/drawing/2014/main" id="{03565F62-83FC-4808-B28F-8453F707FADC}"/>
                  </a:ext>
                </a:extLst>
              </p:cNvPr>
              <p:cNvSpPr>
                <a:spLocks noEditPoints="1"/>
              </p:cNvSpPr>
              <p:nvPr/>
            </p:nvSpPr>
            <p:spPr bwMode="auto">
              <a:xfrm>
                <a:off x="5143493" y="3892550"/>
                <a:ext cx="141288" cy="403225"/>
              </a:xfrm>
              <a:custGeom>
                <a:avLst/>
                <a:gdLst>
                  <a:gd name="T0" fmla="*/ 15 w 89"/>
                  <a:gd name="T1" fmla="*/ 76 h 254"/>
                  <a:gd name="T2" fmla="*/ 11 w 89"/>
                  <a:gd name="T3" fmla="*/ 80 h 254"/>
                  <a:gd name="T4" fmla="*/ 10 w 89"/>
                  <a:gd name="T5" fmla="*/ 86 h 254"/>
                  <a:gd name="T6" fmla="*/ 22 w 89"/>
                  <a:gd name="T7" fmla="*/ 145 h 254"/>
                  <a:gd name="T8" fmla="*/ 22 w 89"/>
                  <a:gd name="T9" fmla="*/ 238 h 254"/>
                  <a:gd name="T10" fmla="*/ 24 w 89"/>
                  <a:gd name="T11" fmla="*/ 242 h 254"/>
                  <a:gd name="T12" fmla="*/ 34 w 89"/>
                  <a:gd name="T13" fmla="*/ 243 h 254"/>
                  <a:gd name="T14" fmla="*/ 38 w 89"/>
                  <a:gd name="T15" fmla="*/ 241 h 254"/>
                  <a:gd name="T16" fmla="*/ 39 w 89"/>
                  <a:gd name="T17" fmla="*/ 173 h 254"/>
                  <a:gd name="T18" fmla="*/ 39 w 89"/>
                  <a:gd name="T19" fmla="*/ 162 h 254"/>
                  <a:gd name="T20" fmla="*/ 41 w 89"/>
                  <a:gd name="T21" fmla="*/ 157 h 254"/>
                  <a:gd name="T22" fmla="*/ 48 w 89"/>
                  <a:gd name="T23" fmla="*/ 157 h 254"/>
                  <a:gd name="T24" fmla="*/ 51 w 89"/>
                  <a:gd name="T25" fmla="*/ 162 h 254"/>
                  <a:gd name="T26" fmla="*/ 51 w 89"/>
                  <a:gd name="T27" fmla="*/ 173 h 254"/>
                  <a:gd name="T28" fmla="*/ 52 w 89"/>
                  <a:gd name="T29" fmla="*/ 241 h 254"/>
                  <a:gd name="T30" fmla="*/ 56 w 89"/>
                  <a:gd name="T31" fmla="*/ 243 h 254"/>
                  <a:gd name="T32" fmla="*/ 64 w 89"/>
                  <a:gd name="T33" fmla="*/ 242 h 254"/>
                  <a:gd name="T34" fmla="*/ 66 w 89"/>
                  <a:gd name="T35" fmla="*/ 238 h 254"/>
                  <a:gd name="T36" fmla="*/ 66 w 89"/>
                  <a:gd name="T37" fmla="*/ 145 h 254"/>
                  <a:gd name="T38" fmla="*/ 78 w 89"/>
                  <a:gd name="T39" fmla="*/ 86 h 254"/>
                  <a:gd name="T40" fmla="*/ 77 w 89"/>
                  <a:gd name="T41" fmla="*/ 80 h 254"/>
                  <a:gd name="T42" fmla="*/ 73 w 89"/>
                  <a:gd name="T43" fmla="*/ 76 h 254"/>
                  <a:gd name="T44" fmla="*/ 49 w 89"/>
                  <a:gd name="T45" fmla="*/ 64 h 254"/>
                  <a:gd name="T46" fmla="*/ 49 w 89"/>
                  <a:gd name="T47" fmla="*/ 99 h 254"/>
                  <a:gd name="T48" fmla="*/ 44 w 89"/>
                  <a:gd name="T49" fmla="*/ 102 h 254"/>
                  <a:gd name="T50" fmla="*/ 39 w 89"/>
                  <a:gd name="T51" fmla="*/ 99 h 254"/>
                  <a:gd name="T52" fmla="*/ 39 w 89"/>
                  <a:gd name="T53" fmla="*/ 64 h 254"/>
                  <a:gd name="T54" fmla="*/ 44 w 89"/>
                  <a:gd name="T55" fmla="*/ 10 h 254"/>
                  <a:gd name="T56" fmla="*/ 26 w 89"/>
                  <a:gd name="T57" fmla="*/ 21 h 254"/>
                  <a:gd name="T58" fmla="*/ 26 w 89"/>
                  <a:gd name="T59" fmla="*/ 43 h 254"/>
                  <a:gd name="T60" fmla="*/ 44 w 89"/>
                  <a:gd name="T61" fmla="*/ 54 h 254"/>
                  <a:gd name="T62" fmla="*/ 62 w 89"/>
                  <a:gd name="T63" fmla="*/ 43 h 254"/>
                  <a:gd name="T64" fmla="*/ 62 w 89"/>
                  <a:gd name="T65" fmla="*/ 21 h 254"/>
                  <a:gd name="T66" fmla="*/ 44 w 89"/>
                  <a:gd name="T67" fmla="*/ 10 h 254"/>
                  <a:gd name="T68" fmla="*/ 57 w 89"/>
                  <a:gd name="T69" fmla="*/ 1 h 254"/>
                  <a:gd name="T70" fmla="*/ 74 w 89"/>
                  <a:gd name="T71" fmla="*/ 20 h 254"/>
                  <a:gd name="T72" fmla="*/ 73 w 89"/>
                  <a:gd name="T73" fmla="*/ 46 h 254"/>
                  <a:gd name="T74" fmla="*/ 79 w 89"/>
                  <a:gd name="T75" fmla="*/ 67 h 254"/>
                  <a:gd name="T76" fmla="*/ 89 w 89"/>
                  <a:gd name="T77" fmla="*/ 80 h 254"/>
                  <a:gd name="T78" fmla="*/ 79 w 89"/>
                  <a:gd name="T79" fmla="*/ 136 h 254"/>
                  <a:gd name="T80" fmla="*/ 78 w 89"/>
                  <a:gd name="T81" fmla="*/ 147 h 254"/>
                  <a:gd name="T82" fmla="*/ 77 w 89"/>
                  <a:gd name="T83" fmla="*/ 157 h 254"/>
                  <a:gd name="T84" fmla="*/ 76 w 89"/>
                  <a:gd name="T85" fmla="*/ 243 h 254"/>
                  <a:gd name="T86" fmla="*/ 70 w 89"/>
                  <a:gd name="T87" fmla="*/ 251 h 254"/>
                  <a:gd name="T88" fmla="*/ 61 w 89"/>
                  <a:gd name="T89" fmla="*/ 254 h 254"/>
                  <a:gd name="T90" fmla="*/ 52 w 89"/>
                  <a:gd name="T91" fmla="*/ 254 h 254"/>
                  <a:gd name="T92" fmla="*/ 45 w 89"/>
                  <a:gd name="T93" fmla="*/ 250 h 254"/>
                  <a:gd name="T94" fmla="*/ 38 w 89"/>
                  <a:gd name="T95" fmla="*/ 254 h 254"/>
                  <a:gd name="T96" fmla="*/ 27 w 89"/>
                  <a:gd name="T97" fmla="*/ 254 h 254"/>
                  <a:gd name="T98" fmla="*/ 18 w 89"/>
                  <a:gd name="T99" fmla="*/ 251 h 254"/>
                  <a:gd name="T100" fmla="*/ 13 w 89"/>
                  <a:gd name="T101" fmla="*/ 243 h 254"/>
                  <a:gd name="T102" fmla="*/ 11 w 89"/>
                  <a:gd name="T103" fmla="*/ 157 h 254"/>
                  <a:gd name="T104" fmla="*/ 11 w 89"/>
                  <a:gd name="T105" fmla="*/ 147 h 254"/>
                  <a:gd name="T106" fmla="*/ 9 w 89"/>
                  <a:gd name="T107" fmla="*/ 136 h 254"/>
                  <a:gd name="T108" fmla="*/ 0 w 89"/>
                  <a:gd name="T109" fmla="*/ 80 h 254"/>
                  <a:gd name="T110" fmla="*/ 9 w 89"/>
                  <a:gd name="T111" fmla="*/ 67 h 254"/>
                  <a:gd name="T112" fmla="*/ 15 w 89"/>
                  <a:gd name="T113" fmla="*/ 46 h 254"/>
                  <a:gd name="T114" fmla="*/ 14 w 89"/>
                  <a:gd name="T115" fmla="*/ 20 h 254"/>
                  <a:gd name="T116" fmla="*/ 31 w 89"/>
                  <a:gd name="T117"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 h="254">
                    <a:moveTo>
                      <a:pt x="35" y="63"/>
                    </a:moveTo>
                    <a:lnTo>
                      <a:pt x="15" y="76"/>
                    </a:lnTo>
                    <a:lnTo>
                      <a:pt x="13" y="77"/>
                    </a:lnTo>
                    <a:lnTo>
                      <a:pt x="11" y="80"/>
                    </a:lnTo>
                    <a:lnTo>
                      <a:pt x="10" y="84"/>
                    </a:lnTo>
                    <a:lnTo>
                      <a:pt x="10" y="86"/>
                    </a:lnTo>
                    <a:lnTo>
                      <a:pt x="21" y="133"/>
                    </a:lnTo>
                    <a:lnTo>
                      <a:pt x="22" y="145"/>
                    </a:lnTo>
                    <a:lnTo>
                      <a:pt x="22" y="157"/>
                    </a:lnTo>
                    <a:lnTo>
                      <a:pt x="22" y="238"/>
                    </a:lnTo>
                    <a:lnTo>
                      <a:pt x="23" y="241"/>
                    </a:lnTo>
                    <a:lnTo>
                      <a:pt x="24" y="242"/>
                    </a:lnTo>
                    <a:lnTo>
                      <a:pt x="27" y="243"/>
                    </a:lnTo>
                    <a:lnTo>
                      <a:pt x="34" y="243"/>
                    </a:lnTo>
                    <a:lnTo>
                      <a:pt x="36" y="242"/>
                    </a:lnTo>
                    <a:lnTo>
                      <a:pt x="38" y="241"/>
                    </a:lnTo>
                    <a:lnTo>
                      <a:pt x="39" y="238"/>
                    </a:lnTo>
                    <a:lnTo>
                      <a:pt x="39" y="173"/>
                    </a:lnTo>
                    <a:lnTo>
                      <a:pt x="39" y="167"/>
                    </a:lnTo>
                    <a:lnTo>
                      <a:pt x="39" y="162"/>
                    </a:lnTo>
                    <a:lnTo>
                      <a:pt x="40" y="160"/>
                    </a:lnTo>
                    <a:lnTo>
                      <a:pt x="41" y="157"/>
                    </a:lnTo>
                    <a:lnTo>
                      <a:pt x="45" y="157"/>
                    </a:lnTo>
                    <a:lnTo>
                      <a:pt x="48" y="157"/>
                    </a:lnTo>
                    <a:lnTo>
                      <a:pt x="49" y="160"/>
                    </a:lnTo>
                    <a:lnTo>
                      <a:pt x="51" y="162"/>
                    </a:lnTo>
                    <a:lnTo>
                      <a:pt x="51" y="167"/>
                    </a:lnTo>
                    <a:lnTo>
                      <a:pt x="51" y="173"/>
                    </a:lnTo>
                    <a:lnTo>
                      <a:pt x="51" y="238"/>
                    </a:lnTo>
                    <a:lnTo>
                      <a:pt x="52" y="241"/>
                    </a:lnTo>
                    <a:lnTo>
                      <a:pt x="53" y="242"/>
                    </a:lnTo>
                    <a:lnTo>
                      <a:pt x="56" y="243"/>
                    </a:lnTo>
                    <a:lnTo>
                      <a:pt x="61" y="243"/>
                    </a:lnTo>
                    <a:lnTo>
                      <a:pt x="64" y="242"/>
                    </a:lnTo>
                    <a:lnTo>
                      <a:pt x="65" y="241"/>
                    </a:lnTo>
                    <a:lnTo>
                      <a:pt x="66" y="238"/>
                    </a:lnTo>
                    <a:lnTo>
                      <a:pt x="66" y="157"/>
                    </a:lnTo>
                    <a:lnTo>
                      <a:pt x="66" y="145"/>
                    </a:lnTo>
                    <a:lnTo>
                      <a:pt x="69" y="133"/>
                    </a:lnTo>
                    <a:lnTo>
                      <a:pt x="78" y="86"/>
                    </a:lnTo>
                    <a:lnTo>
                      <a:pt x="78" y="84"/>
                    </a:lnTo>
                    <a:lnTo>
                      <a:pt x="77" y="80"/>
                    </a:lnTo>
                    <a:lnTo>
                      <a:pt x="76" y="77"/>
                    </a:lnTo>
                    <a:lnTo>
                      <a:pt x="73" y="76"/>
                    </a:lnTo>
                    <a:lnTo>
                      <a:pt x="53" y="63"/>
                    </a:lnTo>
                    <a:lnTo>
                      <a:pt x="49" y="64"/>
                    </a:lnTo>
                    <a:lnTo>
                      <a:pt x="49" y="97"/>
                    </a:lnTo>
                    <a:lnTo>
                      <a:pt x="49" y="99"/>
                    </a:lnTo>
                    <a:lnTo>
                      <a:pt x="47" y="101"/>
                    </a:lnTo>
                    <a:lnTo>
                      <a:pt x="44" y="102"/>
                    </a:lnTo>
                    <a:lnTo>
                      <a:pt x="41" y="101"/>
                    </a:lnTo>
                    <a:lnTo>
                      <a:pt x="39" y="99"/>
                    </a:lnTo>
                    <a:lnTo>
                      <a:pt x="39" y="97"/>
                    </a:lnTo>
                    <a:lnTo>
                      <a:pt x="39" y="64"/>
                    </a:lnTo>
                    <a:lnTo>
                      <a:pt x="35" y="63"/>
                    </a:lnTo>
                    <a:close/>
                    <a:moveTo>
                      <a:pt x="44" y="10"/>
                    </a:moveTo>
                    <a:lnTo>
                      <a:pt x="34" y="13"/>
                    </a:lnTo>
                    <a:lnTo>
                      <a:pt x="26" y="21"/>
                    </a:lnTo>
                    <a:lnTo>
                      <a:pt x="23" y="31"/>
                    </a:lnTo>
                    <a:lnTo>
                      <a:pt x="26" y="43"/>
                    </a:lnTo>
                    <a:lnTo>
                      <a:pt x="34" y="50"/>
                    </a:lnTo>
                    <a:lnTo>
                      <a:pt x="44" y="54"/>
                    </a:lnTo>
                    <a:lnTo>
                      <a:pt x="55" y="50"/>
                    </a:lnTo>
                    <a:lnTo>
                      <a:pt x="62" y="43"/>
                    </a:lnTo>
                    <a:lnTo>
                      <a:pt x="66" y="31"/>
                    </a:lnTo>
                    <a:lnTo>
                      <a:pt x="62" y="21"/>
                    </a:lnTo>
                    <a:lnTo>
                      <a:pt x="55" y="13"/>
                    </a:lnTo>
                    <a:lnTo>
                      <a:pt x="44" y="10"/>
                    </a:lnTo>
                    <a:close/>
                    <a:moveTo>
                      <a:pt x="44" y="0"/>
                    </a:moveTo>
                    <a:lnTo>
                      <a:pt x="57" y="1"/>
                    </a:lnTo>
                    <a:lnTo>
                      <a:pt x="68" y="9"/>
                    </a:lnTo>
                    <a:lnTo>
                      <a:pt x="74" y="20"/>
                    </a:lnTo>
                    <a:lnTo>
                      <a:pt x="77" y="31"/>
                    </a:lnTo>
                    <a:lnTo>
                      <a:pt x="73" y="46"/>
                    </a:lnTo>
                    <a:lnTo>
                      <a:pt x="65" y="56"/>
                    </a:lnTo>
                    <a:lnTo>
                      <a:pt x="79" y="67"/>
                    </a:lnTo>
                    <a:lnTo>
                      <a:pt x="85" y="72"/>
                    </a:lnTo>
                    <a:lnTo>
                      <a:pt x="89" y="80"/>
                    </a:lnTo>
                    <a:lnTo>
                      <a:pt x="89" y="89"/>
                    </a:lnTo>
                    <a:lnTo>
                      <a:pt x="79" y="136"/>
                    </a:lnTo>
                    <a:lnTo>
                      <a:pt x="78" y="141"/>
                    </a:lnTo>
                    <a:lnTo>
                      <a:pt x="78" y="147"/>
                    </a:lnTo>
                    <a:lnTo>
                      <a:pt x="77" y="152"/>
                    </a:lnTo>
                    <a:lnTo>
                      <a:pt x="77" y="157"/>
                    </a:lnTo>
                    <a:lnTo>
                      <a:pt x="77" y="238"/>
                    </a:lnTo>
                    <a:lnTo>
                      <a:pt x="76" y="243"/>
                    </a:lnTo>
                    <a:lnTo>
                      <a:pt x="74" y="247"/>
                    </a:lnTo>
                    <a:lnTo>
                      <a:pt x="70" y="251"/>
                    </a:lnTo>
                    <a:lnTo>
                      <a:pt x="66" y="254"/>
                    </a:lnTo>
                    <a:lnTo>
                      <a:pt x="61" y="254"/>
                    </a:lnTo>
                    <a:lnTo>
                      <a:pt x="56" y="254"/>
                    </a:lnTo>
                    <a:lnTo>
                      <a:pt x="52" y="254"/>
                    </a:lnTo>
                    <a:lnTo>
                      <a:pt x="48" y="253"/>
                    </a:lnTo>
                    <a:lnTo>
                      <a:pt x="45" y="250"/>
                    </a:lnTo>
                    <a:lnTo>
                      <a:pt x="41" y="253"/>
                    </a:lnTo>
                    <a:lnTo>
                      <a:pt x="38" y="254"/>
                    </a:lnTo>
                    <a:lnTo>
                      <a:pt x="34" y="254"/>
                    </a:lnTo>
                    <a:lnTo>
                      <a:pt x="27" y="254"/>
                    </a:lnTo>
                    <a:lnTo>
                      <a:pt x="22" y="254"/>
                    </a:lnTo>
                    <a:lnTo>
                      <a:pt x="18" y="251"/>
                    </a:lnTo>
                    <a:lnTo>
                      <a:pt x="14" y="247"/>
                    </a:lnTo>
                    <a:lnTo>
                      <a:pt x="13" y="243"/>
                    </a:lnTo>
                    <a:lnTo>
                      <a:pt x="11" y="238"/>
                    </a:lnTo>
                    <a:lnTo>
                      <a:pt x="11" y="157"/>
                    </a:lnTo>
                    <a:lnTo>
                      <a:pt x="11" y="152"/>
                    </a:lnTo>
                    <a:lnTo>
                      <a:pt x="11" y="147"/>
                    </a:lnTo>
                    <a:lnTo>
                      <a:pt x="10" y="141"/>
                    </a:lnTo>
                    <a:lnTo>
                      <a:pt x="9" y="136"/>
                    </a:lnTo>
                    <a:lnTo>
                      <a:pt x="0" y="89"/>
                    </a:lnTo>
                    <a:lnTo>
                      <a:pt x="0" y="80"/>
                    </a:lnTo>
                    <a:lnTo>
                      <a:pt x="4" y="72"/>
                    </a:lnTo>
                    <a:lnTo>
                      <a:pt x="9" y="67"/>
                    </a:lnTo>
                    <a:lnTo>
                      <a:pt x="23" y="56"/>
                    </a:lnTo>
                    <a:lnTo>
                      <a:pt x="15" y="46"/>
                    </a:lnTo>
                    <a:lnTo>
                      <a:pt x="11" y="31"/>
                    </a:lnTo>
                    <a:lnTo>
                      <a:pt x="14" y="20"/>
                    </a:lnTo>
                    <a:lnTo>
                      <a:pt x="22" y="9"/>
                    </a:lnTo>
                    <a:lnTo>
                      <a:pt x="31" y="1"/>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dirty="0">
                  <a:solidFill>
                    <a:srgbClr val="5497BE"/>
                  </a:solidFill>
                </a:endParaRPr>
              </a:p>
            </p:txBody>
          </p:sp>
          <p:sp>
            <p:nvSpPr>
              <p:cNvPr id="14" name="Freeform 382">
                <a:extLst>
                  <a:ext uri="{FF2B5EF4-FFF2-40B4-BE49-F238E27FC236}">
                    <a16:creationId xmlns:a16="http://schemas.microsoft.com/office/drawing/2014/main" id="{C9BB7C4B-BB3B-47B2-87A4-57588CE07835}"/>
                  </a:ext>
                </a:extLst>
              </p:cNvPr>
              <p:cNvSpPr>
                <a:spLocks noEditPoints="1"/>
              </p:cNvSpPr>
              <p:nvPr/>
            </p:nvSpPr>
            <p:spPr bwMode="auto">
              <a:xfrm>
                <a:off x="5029193" y="3867150"/>
                <a:ext cx="125413" cy="373063"/>
              </a:xfrm>
              <a:custGeom>
                <a:avLst/>
                <a:gdLst>
                  <a:gd name="T0" fmla="*/ 35 w 79"/>
                  <a:gd name="T1" fmla="*/ 12 h 235"/>
                  <a:gd name="T2" fmla="*/ 24 w 79"/>
                  <a:gd name="T3" fmla="*/ 19 h 235"/>
                  <a:gd name="T4" fmla="*/ 22 w 79"/>
                  <a:gd name="T5" fmla="*/ 30 h 235"/>
                  <a:gd name="T6" fmla="*/ 24 w 79"/>
                  <a:gd name="T7" fmla="*/ 42 h 235"/>
                  <a:gd name="T8" fmla="*/ 35 w 79"/>
                  <a:gd name="T9" fmla="*/ 49 h 235"/>
                  <a:gd name="T10" fmla="*/ 47 w 79"/>
                  <a:gd name="T11" fmla="*/ 49 h 235"/>
                  <a:gd name="T12" fmla="*/ 56 w 79"/>
                  <a:gd name="T13" fmla="*/ 42 h 235"/>
                  <a:gd name="T14" fmla="*/ 60 w 79"/>
                  <a:gd name="T15" fmla="*/ 30 h 235"/>
                  <a:gd name="T16" fmla="*/ 56 w 79"/>
                  <a:gd name="T17" fmla="*/ 19 h 235"/>
                  <a:gd name="T18" fmla="*/ 47 w 79"/>
                  <a:gd name="T19" fmla="*/ 12 h 235"/>
                  <a:gd name="T20" fmla="*/ 40 w 79"/>
                  <a:gd name="T21" fmla="*/ 0 h 235"/>
                  <a:gd name="T22" fmla="*/ 61 w 79"/>
                  <a:gd name="T23" fmla="*/ 9 h 235"/>
                  <a:gd name="T24" fmla="*/ 70 w 79"/>
                  <a:gd name="T25" fmla="*/ 30 h 235"/>
                  <a:gd name="T26" fmla="*/ 60 w 79"/>
                  <a:gd name="T27" fmla="*/ 53 h 235"/>
                  <a:gd name="T28" fmla="*/ 76 w 79"/>
                  <a:gd name="T29" fmla="*/ 63 h 235"/>
                  <a:gd name="T30" fmla="*/ 79 w 79"/>
                  <a:gd name="T31" fmla="*/ 71 h 235"/>
                  <a:gd name="T32" fmla="*/ 70 w 79"/>
                  <a:gd name="T33" fmla="*/ 77 h 235"/>
                  <a:gd name="T34" fmla="*/ 68 w 79"/>
                  <a:gd name="T35" fmla="*/ 72 h 235"/>
                  <a:gd name="T36" fmla="*/ 49 w 79"/>
                  <a:gd name="T37" fmla="*/ 59 h 235"/>
                  <a:gd name="T38" fmla="*/ 45 w 79"/>
                  <a:gd name="T39" fmla="*/ 89 h 235"/>
                  <a:gd name="T40" fmla="*/ 43 w 79"/>
                  <a:gd name="T41" fmla="*/ 94 h 235"/>
                  <a:gd name="T42" fmla="*/ 38 w 79"/>
                  <a:gd name="T43" fmla="*/ 94 h 235"/>
                  <a:gd name="T44" fmla="*/ 35 w 79"/>
                  <a:gd name="T45" fmla="*/ 89 h 235"/>
                  <a:gd name="T46" fmla="*/ 31 w 79"/>
                  <a:gd name="T47" fmla="*/ 59 h 235"/>
                  <a:gd name="T48" fmla="*/ 13 w 79"/>
                  <a:gd name="T49" fmla="*/ 72 h 235"/>
                  <a:gd name="T50" fmla="*/ 10 w 79"/>
                  <a:gd name="T51" fmla="*/ 79 h 235"/>
                  <a:gd name="T52" fmla="*/ 18 w 79"/>
                  <a:gd name="T53" fmla="*/ 123 h 235"/>
                  <a:gd name="T54" fmla="*/ 21 w 79"/>
                  <a:gd name="T55" fmla="*/ 146 h 235"/>
                  <a:gd name="T56" fmla="*/ 22 w 79"/>
                  <a:gd name="T57" fmla="*/ 220 h 235"/>
                  <a:gd name="T58" fmla="*/ 26 w 79"/>
                  <a:gd name="T59" fmla="*/ 223 h 235"/>
                  <a:gd name="T60" fmla="*/ 32 w 79"/>
                  <a:gd name="T61" fmla="*/ 223 h 235"/>
                  <a:gd name="T62" fmla="*/ 35 w 79"/>
                  <a:gd name="T63" fmla="*/ 218 h 235"/>
                  <a:gd name="T64" fmla="*/ 35 w 79"/>
                  <a:gd name="T65" fmla="*/ 155 h 235"/>
                  <a:gd name="T66" fmla="*/ 36 w 79"/>
                  <a:gd name="T67" fmla="*/ 147 h 235"/>
                  <a:gd name="T68" fmla="*/ 41 w 79"/>
                  <a:gd name="T69" fmla="*/ 144 h 235"/>
                  <a:gd name="T70" fmla="*/ 45 w 79"/>
                  <a:gd name="T71" fmla="*/ 147 h 235"/>
                  <a:gd name="T72" fmla="*/ 47 w 79"/>
                  <a:gd name="T73" fmla="*/ 155 h 235"/>
                  <a:gd name="T74" fmla="*/ 47 w 79"/>
                  <a:gd name="T75" fmla="*/ 218 h 235"/>
                  <a:gd name="T76" fmla="*/ 49 w 79"/>
                  <a:gd name="T77" fmla="*/ 223 h 235"/>
                  <a:gd name="T78" fmla="*/ 55 w 79"/>
                  <a:gd name="T79" fmla="*/ 223 h 235"/>
                  <a:gd name="T80" fmla="*/ 60 w 79"/>
                  <a:gd name="T81" fmla="*/ 220 h 235"/>
                  <a:gd name="T82" fmla="*/ 60 w 79"/>
                  <a:gd name="T83" fmla="*/ 146 h 235"/>
                  <a:gd name="T84" fmla="*/ 62 w 79"/>
                  <a:gd name="T85" fmla="*/ 123 h 235"/>
                  <a:gd name="T86" fmla="*/ 70 w 79"/>
                  <a:gd name="T87" fmla="*/ 155 h 235"/>
                  <a:gd name="T88" fmla="*/ 70 w 79"/>
                  <a:gd name="T89" fmla="*/ 218 h 235"/>
                  <a:gd name="T90" fmla="*/ 68 w 79"/>
                  <a:gd name="T91" fmla="*/ 228 h 235"/>
                  <a:gd name="T92" fmla="*/ 60 w 79"/>
                  <a:gd name="T93" fmla="*/ 233 h 235"/>
                  <a:gd name="T94" fmla="*/ 52 w 79"/>
                  <a:gd name="T95" fmla="*/ 235 h 235"/>
                  <a:gd name="T96" fmla="*/ 44 w 79"/>
                  <a:gd name="T97" fmla="*/ 232 h 235"/>
                  <a:gd name="T98" fmla="*/ 38 w 79"/>
                  <a:gd name="T99" fmla="*/ 232 h 235"/>
                  <a:gd name="T100" fmla="*/ 30 w 79"/>
                  <a:gd name="T101" fmla="*/ 235 h 235"/>
                  <a:gd name="T102" fmla="*/ 21 w 79"/>
                  <a:gd name="T103" fmla="*/ 233 h 235"/>
                  <a:gd name="T104" fmla="*/ 13 w 79"/>
                  <a:gd name="T105" fmla="*/ 228 h 235"/>
                  <a:gd name="T106" fmla="*/ 10 w 79"/>
                  <a:gd name="T107" fmla="*/ 218 h 235"/>
                  <a:gd name="T108" fmla="*/ 10 w 79"/>
                  <a:gd name="T109" fmla="*/ 140 h 235"/>
                  <a:gd name="T110" fmla="*/ 9 w 79"/>
                  <a:gd name="T111" fmla="*/ 130 h 235"/>
                  <a:gd name="T112" fmla="*/ 0 w 79"/>
                  <a:gd name="T113" fmla="*/ 83 h 235"/>
                  <a:gd name="T114" fmla="*/ 4 w 79"/>
                  <a:gd name="T115" fmla="*/ 67 h 235"/>
                  <a:gd name="T116" fmla="*/ 21 w 79"/>
                  <a:gd name="T117" fmla="*/ 53 h 235"/>
                  <a:gd name="T118" fmla="*/ 10 w 79"/>
                  <a:gd name="T119" fmla="*/ 30 h 235"/>
                  <a:gd name="T120" fmla="*/ 19 w 79"/>
                  <a:gd name="T121" fmla="*/ 9 h 235"/>
                  <a:gd name="T122" fmla="*/ 40 w 79"/>
                  <a:gd name="T1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 h="235">
                    <a:moveTo>
                      <a:pt x="40" y="11"/>
                    </a:moveTo>
                    <a:lnTo>
                      <a:pt x="35" y="12"/>
                    </a:lnTo>
                    <a:lnTo>
                      <a:pt x="30" y="15"/>
                    </a:lnTo>
                    <a:lnTo>
                      <a:pt x="24" y="19"/>
                    </a:lnTo>
                    <a:lnTo>
                      <a:pt x="22" y="24"/>
                    </a:lnTo>
                    <a:lnTo>
                      <a:pt x="22" y="30"/>
                    </a:lnTo>
                    <a:lnTo>
                      <a:pt x="22" y="37"/>
                    </a:lnTo>
                    <a:lnTo>
                      <a:pt x="24" y="42"/>
                    </a:lnTo>
                    <a:lnTo>
                      <a:pt x="30" y="46"/>
                    </a:lnTo>
                    <a:lnTo>
                      <a:pt x="35" y="49"/>
                    </a:lnTo>
                    <a:lnTo>
                      <a:pt x="40" y="50"/>
                    </a:lnTo>
                    <a:lnTo>
                      <a:pt x="47" y="49"/>
                    </a:lnTo>
                    <a:lnTo>
                      <a:pt x="52" y="46"/>
                    </a:lnTo>
                    <a:lnTo>
                      <a:pt x="56" y="42"/>
                    </a:lnTo>
                    <a:lnTo>
                      <a:pt x="59" y="37"/>
                    </a:lnTo>
                    <a:lnTo>
                      <a:pt x="60" y="30"/>
                    </a:lnTo>
                    <a:lnTo>
                      <a:pt x="59" y="24"/>
                    </a:lnTo>
                    <a:lnTo>
                      <a:pt x="56" y="19"/>
                    </a:lnTo>
                    <a:lnTo>
                      <a:pt x="52" y="15"/>
                    </a:lnTo>
                    <a:lnTo>
                      <a:pt x="47" y="12"/>
                    </a:lnTo>
                    <a:lnTo>
                      <a:pt x="40" y="11"/>
                    </a:lnTo>
                    <a:close/>
                    <a:moveTo>
                      <a:pt x="40" y="0"/>
                    </a:moveTo>
                    <a:lnTo>
                      <a:pt x="52" y="3"/>
                    </a:lnTo>
                    <a:lnTo>
                      <a:pt x="61" y="9"/>
                    </a:lnTo>
                    <a:lnTo>
                      <a:pt x="68" y="19"/>
                    </a:lnTo>
                    <a:lnTo>
                      <a:pt x="70" y="30"/>
                    </a:lnTo>
                    <a:lnTo>
                      <a:pt x="68" y="43"/>
                    </a:lnTo>
                    <a:lnTo>
                      <a:pt x="60" y="53"/>
                    </a:lnTo>
                    <a:lnTo>
                      <a:pt x="72" y="62"/>
                    </a:lnTo>
                    <a:lnTo>
                      <a:pt x="76" y="63"/>
                    </a:lnTo>
                    <a:lnTo>
                      <a:pt x="77" y="67"/>
                    </a:lnTo>
                    <a:lnTo>
                      <a:pt x="79" y="71"/>
                    </a:lnTo>
                    <a:lnTo>
                      <a:pt x="76" y="74"/>
                    </a:lnTo>
                    <a:lnTo>
                      <a:pt x="70" y="77"/>
                    </a:lnTo>
                    <a:lnTo>
                      <a:pt x="69" y="75"/>
                    </a:lnTo>
                    <a:lnTo>
                      <a:pt x="68" y="72"/>
                    </a:lnTo>
                    <a:lnTo>
                      <a:pt x="66" y="70"/>
                    </a:lnTo>
                    <a:lnTo>
                      <a:pt x="49" y="59"/>
                    </a:lnTo>
                    <a:lnTo>
                      <a:pt x="45" y="59"/>
                    </a:lnTo>
                    <a:lnTo>
                      <a:pt x="45" y="89"/>
                    </a:lnTo>
                    <a:lnTo>
                      <a:pt x="45" y="92"/>
                    </a:lnTo>
                    <a:lnTo>
                      <a:pt x="43" y="94"/>
                    </a:lnTo>
                    <a:lnTo>
                      <a:pt x="40" y="94"/>
                    </a:lnTo>
                    <a:lnTo>
                      <a:pt x="38" y="94"/>
                    </a:lnTo>
                    <a:lnTo>
                      <a:pt x="36" y="92"/>
                    </a:lnTo>
                    <a:lnTo>
                      <a:pt x="35" y="89"/>
                    </a:lnTo>
                    <a:lnTo>
                      <a:pt x="35" y="59"/>
                    </a:lnTo>
                    <a:lnTo>
                      <a:pt x="31" y="59"/>
                    </a:lnTo>
                    <a:lnTo>
                      <a:pt x="15" y="70"/>
                    </a:lnTo>
                    <a:lnTo>
                      <a:pt x="13" y="72"/>
                    </a:lnTo>
                    <a:lnTo>
                      <a:pt x="11" y="75"/>
                    </a:lnTo>
                    <a:lnTo>
                      <a:pt x="10" y="79"/>
                    </a:lnTo>
                    <a:lnTo>
                      <a:pt x="10" y="81"/>
                    </a:lnTo>
                    <a:lnTo>
                      <a:pt x="18" y="123"/>
                    </a:lnTo>
                    <a:lnTo>
                      <a:pt x="21" y="134"/>
                    </a:lnTo>
                    <a:lnTo>
                      <a:pt x="21" y="146"/>
                    </a:lnTo>
                    <a:lnTo>
                      <a:pt x="21" y="218"/>
                    </a:lnTo>
                    <a:lnTo>
                      <a:pt x="22" y="220"/>
                    </a:lnTo>
                    <a:lnTo>
                      <a:pt x="23" y="223"/>
                    </a:lnTo>
                    <a:lnTo>
                      <a:pt x="26" y="223"/>
                    </a:lnTo>
                    <a:lnTo>
                      <a:pt x="30" y="223"/>
                    </a:lnTo>
                    <a:lnTo>
                      <a:pt x="32" y="223"/>
                    </a:lnTo>
                    <a:lnTo>
                      <a:pt x="35" y="220"/>
                    </a:lnTo>
                    <a:lnTo>
                      <a:pt x="35" y="218"/>
                    </a:lnTo>
                    <a:lnTo>
                      <a:pt x="35" y="161"/>
                    </a:lnTo>
                    <a:lnTo>
                      <a:pt x="35" y="155"/>
                    </a:lnTo>
                    <a:lnTo>
                      <a:pt x="36" y="151"/>
                    </a:lnTo>
                    <a:lnTo>
                      <a:pt x="36" y="147"/>
                    </a:lnTo>
                    <a:lnTo>
                      <a:pt x="39" y="146"/>
                    </a:lnTo>
                    <a:lnTo>
                      <a:pt x="41" y="144"/>
                    </a:lnTo>
                    <a:lnTo>
                      <a:pt x="44" y="146"/>
                    </a:lnTo>
                    <a:lnTo>
                      <a:pt x="45" y="147"/>
                    </a:lnTo>
                    <a:lnTo>
                      <a:pt x="47" y="151"/>
                    </a:lnTo>
                    <a:lnTo>
                      <a:pt x="47" y="155"/>
                    </a:lnTo>
                    <a:lnTo>
                      <a:pt x="47" y="161"/>
                    </a:lnTo>
                    <a:lnTo>
                      <a:pt x="47" y="218"/>
                    </a:lnTo>
                    <a:lnTo>
                      <a:pt x="48" y="220"/>
                    </a:lnTo>
                    <a:lnTo>
                      <a:pt x="49" y="223"/>
                    </a:lnTo>
                    <a:lnTo>
                      <a:pt x="52" y="223"/>
                    </a:lnTo>
                    <a:lnTo>
                      <a:pt x="55" y="223"/>
                    </a:lnTo>
                    <a:lnTo>
                      <a:pt x="57" y="223"/>
                    </a:lnTo>
                    <a:lnTo>
                      <a:pt x="60" y="220"/>
                    </a:lnTo>
                    <a:lnTo>
                      <a:pt x="60" y="218"/>
                    </a:lnTo>
                    <a:lnTo>
                      <a:pt x="60" y="146"/>
                    </a:lnTo>
                    <a:lnTo>
                      <a:pt x="61" y="134"/>
                    </a:lnTo>
                    <a:lnTo>
                      <a:pt x="62" y="123"/>
                    </a:lnTo>
                    <a:lnTo>
                      <a:pt x="64" y="118"/>
                    </a:lnTo>
                    <a:lnTo>
                      <a:pt x="70" y="155"/>
                    </a:lnTo>
                    <a:lnTo>
                      <a:pt x="70" y="155"/>
                    </a:lnTo>
                    <a:lnTo>
                      <a:pt x="70" y="218"/>
                    </a:lnTo>
                    <a:lnTo>
                      <a:pt x="70" y="223"/>
                    </a:lnTo>
                    <a:lnTo>
                      <a:pt x="68" y="228"/>
                    </a:lnTo>
                    <a:lnTo>
                      <a:pt x="64" y="231"/>
                    </a:lnTo>
                    <a:lnTo>
                      <a:pt x="60" y="233"/>
                    </a:lnTo>
                    <a:lnTo>
                      <a:pt x="55" y="235"/>
                    </a:lnTo>
                    <a:lnTo>
                      <a:pt x="52" y="235"/>
                    </a:lnTo>
                    <a:lnTo>
                      <a:pt x="48" y="233"/>
                    </a:lnTo>
                    <a:lnTo>
                      <a:pt x="44" y="232"/>
                    </a:lnTo>
                    <a:lnTo>
                      <a:pt x="41" y="229"/>
                    </a:lnTo>
                    <a:lnTo>
                      <a:pt x="38" y="232"/>
                    </a:lnTo>
                    <a:lnTo>
                      <a:pt x="34" y="233"/>
                    </a:lnTo>
                    <a:lnTo>
                      <a:pt x="30" y="235"/>
                    </a:lnTo>
                    <a:lnTo>
                      <a:pt x="26" y="235"/>
                    </a:lnTo>
                    <a:lnTo>
                      <a:pt x="21" y="233"/>
                    </a:lnTo>
                    <a:lnTo>
                      <a:pt x="17" y="231"/>
                    </a:lnTo>
                    <a:lnTo>
                      <a:pt x="13" y="228"/>
                    </a:lnTo>
                    <a:lnTo>
                      <a:pt x="11" y="223"/>
                    </a:lnTo>
                    <a:lnTo>
                      <a:pt x="10" y="218"/>
                    </a:lnTo>
                    <a:lnTo>
                      <a:pt x="10" y="146"/>
                    </a:lnTo>
                    <a:lnTo>
                      <a:pt x="10" y="140"/>
                    </a:lnTo>
                    <a:lnTo>
                      <a:pt x="9" y="135"/>
                    </a:lnTo>
                    <a:lnTo>
                      <a:pt x="9" y="130"/>
                    </a:lnTo>
                    <a:lnTo>
                      <a:pt x="7" y="125"/>
                    </a:lnTo>
                    <a:lnTo>
                      <a:pt x="0" y="83"/>
                    </a:lnTo>
                    <a:lnTo>
                      <a:pt x="0" y="75"/>
                    </a:lnTo>
                    <a:lnTo>
                      <a:pt x="4" y="67"/>
                    </a:lnTo>
                    <a:lnTo>
                      <a:pt x="9" y="62"/>
                    </a:lnTo>
                    <a:lnTo>
                      <a:pt x="21" y="53"/>
                    </a:lnTo>
                    <a:lnTo>
                      <a:pt x="13" y="43"/>
                    </a:lnTo>
                    <a:lnTo>
                      <a:pt x="10" y="30"/>
                    </a:lnTo>
                    <a:lnTo>
                      <a:pt x="13" y="19"/>
                    </a:lnTo>
                    <a:lnTo>
                      <a:pt x="19" y="9"/>
                    </a:lnTo>
                    <a:lnTo>
                      <a:pt x="28" y="3"/>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dirty="0">
                  <a:solidFill>
                    <a:srgbClr val="5497BE"/>
                  </a:solidFill>
                </a:endParaRPr>
              </a:p>
            </p:txBody>
          </p:sp>
          <p:sp>
            <p:nvSpPr>
              <p:cNvPr id="15" name="Freeform 383">
                <a:extLst>
                  <a:ext uri="{FF2B5EF4-FFF2-40B4-BE49-F238E27FC236}">
                    <a16:creationId xmlns:a16="http://schemas.microsoft.com/office/drawing/2014/main" id="{1C7314F4-C60E-4F47-A561-A594CF96346C}"/>
                  </a:ext>
                </a:extLst>
              </p:cNvPr>
              <p:cNvSpPr>
                <a:spLocks noEditPoints="1"/>
              </p:cNvSpPr>
              <p:nvPr/>
            </p:nvSpPr>
            <p:spPr bwMode="auto">
              <a:xfrm>
                <a:off x="5273668" y="3867150"/>
                <a:ext cx="127000" cy="373063"/>
              </a:xfrm>
              <a:custGeom>
                <a:avLst/>
                <a:gdLst>
                  <a:gd name="T0" fmla="*/ 33 w 80"/>
                  <a:gd name="T1" fmla="*/ 12 h 235"/>
                  <a:gd name="T2" fmla="*/ 24 w 80"/>
                  <a:gd name="T3" fmla="*/ 19 h 235"/>
                  <a:gd name="T4" fmla="*/ 20 w 80"/>
                  <a:gd name="T5" fmla="*/ 30 h 235"/>
                  <a:gd name="T6" fmla="*/ 24 w 80"/>
                  <a:gd name="T7" fmla="*/ 42 h 235"/>
                  <a:gd name="T8" fmla="*/ 33 w 80"/>
                  <a:gd name="T9" fmla="*/ 49 h 235"/>
                  <a:gd name="T10" fmla="*/ 45 w 80"/>
                  <a:gd name="T11" fmla="*/ 49 h 235"/>
                  <a:gd name="T12" fmla="*/ 54 w 80"/>
                  <a:gd name="T13" fmla="*/ 42 h 235"/>
                  <a:gd name="T14" fmla="*/ 58 w 80"/>
                  <a:gd name="T15" fmla="*/ 30 h 235"/>
                  <a:gd name="T16" fmla="*/ 54 w 80"/>
                  <a:gd name="T17" fmla="*/ 19 h 235"/>
                  <a:gd name="T18" fmla="*/ 45 w 80"/>
                  <a:gd name="T19" fmla="*/ 12 h 235"/>
                  <a:gd name="T20" fmla="*/ 39 w 80"/>
                  <a:gd name="T21" fmla="*/ 0 h 235"/>
                  <a:gd name="T22" fmla="*/ 60 w 80"/>
                  <a:gd name="T23" fmla="*/ 9 h 235"/>
                  <a:gd name="T24" fmla="*/ 68 w 80"/>
                  <a:gd name="T25" fmla="*/ 30 h 235"/>
                  <a:gd name="T26" fmla="*/ 58 w 80"/>
                  <a:gd name="T27" fmla="*/ 53 h 235"/>
                  <a:gd name="T28" fmla="*/ 76 w 80"/>
                  <a:gd name="T29" fmla="*/ 67 h 235"/>
                  <a:gd name="T30" fmla="*/ 80 w 80"/>
                  <a:gd name="T31" fmla="*/ 83 h 235"/>
                  <a:gd name="T32" fmla="*/ 71 w 80"/>
                  <a:gd name="T33" fmla="*/ 130 h 235"/>
                  <a:gd name="T34" fmla="*/ 69 w 80"/>
                  <a:gd name="T35" fmla="*/ 140 h 235"/>
                  <a:gd name="T36" fmla="*/ 69 w 80"/>
                  <a:gd name="T37" fmla="*/ 218 h 235"/>
                  <a:gd name="T38" fmla="*/ 66 w 80"/>
                  <a:gd name="T39" fmla="*/ 228 h 235"/>
                  <a:gd name="T40" fmla="*/ 58 w 80"/>
                  <a:gd name="T41" fmla="*/ 233 h 235"/>
                  <a:gd name="T42" fmla="*/ 50 w 80"/>
                  <a:gd name="T43" fmla="*/ 235 h 235"/>
                  <a:gd name="T44" fmla="*/ 42 w 80"/>
                  <a:gd name="T45" fmla="*/ 232 h 235"/>
                  <a:gd name="T46" fmla="*/ 35 w 80"/>
                  <a:gd name="T47" fmla="*/ 232 h 235"/>
                  <a:gd name="T48" fmla="*/ 26 w 80"/>
                  <a:gd name="T49" fmla="*/ 235 h 235"/>
                  <a:gd name="T50" fmla="*/ 20 w 80"/>
                  <a:gd name="T51" fmla="*/ 233 h 235"/>
                  <a:gd name="T52" fmla="*/ 12 w 80"/>
                  <a:gd name="T53" fmla="*/ 228 h 235"/>
                  <a:gd name="T54" fmla="*/ 8 w 80"/>
                  <a:gd name="T55" fmla="*/ 218 h 235"/>
                  <a:gd name="T56" fmla="*/ 8 w 80"/>
                  <a:gd name="T57" fmla="*/ 155 h 235"/>
                  <a:gd name="T58" fmla="*/ 17 w 80"/>
                  <a:gd name="T59" fmla="*/ 123 h 235"/>
                  <a:gd name="T60" fmla="*/ 20 w 80"/>
                  <a:gd name="T61" fmla="*/ 146 h 235"/>
                  <a:gd name="T62" fmla="*/ 20 w 80"/>
                  <a:gd name="T63" fmla="*/ 220 h 235"/>
                  <a:gd name="T64" fmla="*/ 25 w 80"/>
                  <a:gd name="T65" fmla="*/ 223 h 235"/>
                  <a:gd name="T66" fmla="*/ 30 w 80"/>
                  <a:gd name="T67" fmla="*/ 223 h 235"/>
                  <a:gd name="T68" fmla="*/ 33 w 80"/>
                  <a:gd name="T69" fmla="*/ 218 h 235"/>
                  <a:gd name="T70" fmla="*/ 33 w 80"/>
                  <a:gd name="T71" fmla="*/ 155 h 235"/>
                  <a:gd name="T72" fmla="*/ 34 w 80"/>
                  <a:gd name="T73" fmla="*/ 147 h 235"/>
                  <a:gd name="T74" fmla="*/ 38 w 80"/>
                  <a:gd name="T75" fmla="*/ 144 h 235"/>
                  <a:gd name="T76" fmla="*/ 43 w 80"/>
                  <a:gd name="T77" fmla="*/ 147 h 235"/>
                  <a:gd name="T78" fmla="*/ 43 w 80"/>
                  <a:gd name="T79" fmla="*/ 155 h 235"/>
                  <a:gd name="T80" fmla="*/ 43 w 80"/>
                  <a:gd name="T81" fmla="*/ 218 h 235"/>
                  <a:gd name="T82" fmla="*/ 47 w 80"/>
                  <a:gd name="T83" fmla="*/ 223 h 235"/>
                  <a:gd name="T84" fmla="*/ 52 w 80"/>
                  <a:gd name="T85" fmla="*/ 223 h 235"/>
                  <a:gd name="T86" fmla="*/ 58 w 80"/>
                  <a:gd name="T87" fmla="*/ 220 h 235"/>
                  <a:gd name="T88" fmla="*/ 59 w 80"/>
                  <a:gd name="T89" fmla="*/ 146 h 235"/>
                  <a:gd name="T90" fmla="*/ 60 w 80"/>
                  <a:gd name="T91" fmla="*/ 123 h 235"/>
                  <a:gd name="T92" fmla="*/ 69 w 80"/>
                  <a:gd name="T93" fmla="*/ 79 h 235"/>
                  <a:gd name="T94" fmla="*/ 67 w 80"/>
                  <a:gd name="T95" fmla="*/ 72 h 235"/>
                  <a:gd name="T96" fmla="*/ 47 w 80"/>
                  <a:gd name="T97" fmla="*/ 59 h 235"/>
                  <a:gd name="T98" fmla="*/ 45 w 80"/>
                  <a:gd name="T99" fmla="*/ 89 h 235"/>
                  <a:gd name="T100" fmla="*/ 42 w 80"/>
                  <a:gd name="T101" fmla="*/ 94 h 235"/>
                  <a:gd name="T102" fmla="*/ 35 w 80"/>
                  <a:gd name="T103" fmla="*/ 94 h 235"/>
                  <a:gd name="T104" fmla="*/ 33 w 80"/>
                  <a:gd name="T105" fmla="*/ 89 h 235"/>
                  <a:gd name="T106" fmla="*/ 30 w 80"/>
                  <a:gd name="T107" fmla="*/ 59 h 235"/>
                  <a:gd name="T108" fmla="*/ 11 w 80"/>
                  <a:gd name="T109" fmla="*/ 72 h 235"/>
                  <a:gd name="T110" fmla="*/ 9 w 80"/>
                  <a:gd name="T111" fmla="*/ 77 h 235"/>
                  <a:gd name="T112" fmla="*/ 0 w 80"/>
                  <a:gd name="T113" fmla="*/ 71 h 235"/>
                  <a:gd name="T114" fmla="*/ 4 w 80"/>
                  <a:gd name="T115" fmla="*/ 63 h 235"/>
                  <a:gd name="T116" fmla="*/ 20 w 80"/>
                  <a:gd name="T117" fmla="*/ 53 h 235"/>
                  <a:gd name="T118" fmla="*/ 9 w 80"/>
                  <a:gd name="T119" fmla="*/ 30 h 235"/>
                  <a:gd name="T120" fmla="*/ 17 w 80"/>
                  <a:gd name="T121" fmla="*/ 9 h 235"/>
                  <a:gd name="T122" fmla="*/ 39 w 80"/>
                  <a:gd name="T1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 h="235">
                    <a:moveTo>
                      <a:pt x="39" y="11"/>
                    </a:moveTo>
                    <a:lnTo>
                      <a:pt x="33" y="12"/>
                    </a:lnTo>
                    <a:lnTo>
                      <a:pt x="28" y="15"/>
                    </a:lnTo>
                    <a:lnTo>
                      <a:pt x="24" y="19"/>
                    </a:lnTo>
                    <a:lnTo>
                      <a:pt x="21" y="24"/>
                    </a:lnTo>
                    <a:lnTo>
                      <a:pt x="20" y="30"/>
                    </a:lnTo>
                    <a:lnTo>
                      <a:pt x="21" y="37"/>
                    </a:lnTo>
                    <a:lnTo>
                      <a:pt x="24" y="42"/>
                    </a:lnTo>
                    <a:lnTo>
                      <a:pt x="28" y="46"/>
                    </a:lnTo>
                    <a:lnTo>
                      <a:pt x="33" y="49"/>
                    </a:lnTo>
                    <a:lnTo>
                      <a:pt x="39" y="50"/>
                    </a:lnTo>
                    <a:lnTo>
                      <a:pt x="45" y="49"/>
                    </a:lnTo>
                    <a:lnTo>
                      <a:pt x="50" y="46"/>
                    </a:lnTo>
                    <a:lnTo>
                      <a:pt x="54" y="42"/>
                    </a:lnTo>
                    <a:lnTo>
                      <a:pt x="56" y="37"/>
                    </a:lnTo>
                    <a:lnTo>
                      <a:pt x="58" y="30"/>
                    </a:lnTo>
                    <a:lnTo>
                      <a:pt x="56" y="24"/>
                    </a:lnTo>
                    <a:lnTo>
                      <a:pt x="54" y="19"/>
                    </a:lnTo>
                    <a:lnTo>
                      <a:pt x="50" y="15"/>
                    </a:lnTo>
                    <a:lnTo>
                      <a:pt x="45" y="12"/>
                    </a:lnTo>
                    <a:lnTo>
                      <a:pt x="39" y="11"/>
                    </a:lnTo>
                    <a:close/>
                    <a:moveTo>
                      <a:pt x="39" y="0"/>
                    </a:moveTo>
                    <a:lnTo>
                      <a:pt x="50" y="3"/>
                    </a:lnTo>
                    <a:lnTo>
                      <a:pt x="60" y="9"/>
                    </a:lnTo>
                    <a:lnTo>
                      <a:pt x="67" y="19"/>
                    </a:lnTo>
                    <a:lnTo>
                      <a:pt x="68" y="30"/>
                    </a:lnTo>
                    <a:lnTo>
                      <a:pt x="66" y="43"/>
                    </a:lnTo>
                    <a:lnTo>
                      <a:pt x="58" y="53"/>
                    </a:lnTo>
                    <a:lnTo>
                      <a:pt x="71" y="62"/>
                    </a:lnTo>
                    <a:lnTo>
                      <a:pt x="76" y="67"/>
                    </a:lnTo>
                    <a:lnTo>
                      <a:pt x="80" y="75"/>
                    </a:lnTo>
                    <a:lnTo>
                      <a:pt x="80" y="83"/>
                    </a:lnTo>
                    <a:lnTo>
                      <a:pt x="71" y="125"/>
                    </a:lnTo>
                    <a:lnTo>
                      <a:pt x="71" y="130"/>
                    </a:lnTo>
                    <a:lnTo>
                      <a:pt x="69" y="135"/>
                    </a:lnTo>
                    <a:lnTo>
                      <a:pt x="69" y="140"/>
                    </a:lnTo>
                    <a:lnTo>
                      <a:pt x="69" y="146"/>
                    </a:lnTo>
                    <a:lnTo>
                      <a:pt x="69" y="218"/>
                    </a:lnTo>
                    <a:lnTo>
                      <a:pt x="68" y="223"/>
                    </a:lnTo>
                    <a:lnTo>
                      <a:pt x="66" y="228"/>
                    </a:lnTo>
                    <a:lnTo>
                      <a:pt x="63" y="231"/>
                    </a:lnTo>
                    <a:lnTo>
                      <a:pt x="58" y="233"/>
                    </a:lnTo>
                    <a:lnTo>
                      <a:pt x="52" y="235"/>
                    </a:lnTo>
                    <a:lnTo>
                      <a:pt x="50" y="235"/>
                    </a:lnTo>
                    <a:lnTo>
                      <a:pt x="46" y="233"/>
                    </a:lnTo>
                    <a:lnTo>
                      <a:pt x="42" y="232"/>
                    </a:lnTo>
                    <a:lnTo>
                      <a:pt x="38" y="229"/>
                    </a:lnTo>
                    <a:lnTo>
                      <a:pt x="35" y="232"/>
                    </a:lnTo>
                    <a:lnTo>
                      <a:pt x="31" y="233"/>
                    </a:lnTo>
                    <a:lnTo>
                      <a:pt x="26" y="235"/>
                    </a:lnTo>
                    <a:lnTo>
                      <a:pt x="25" y="235"/>
                    </a:lnTo>
                    <a:lnTo>
                      <a:pt x="20" y="233"/>
                    </a:lnTo>
                    <a:lnTo>
                      <a:pt x="14" y="231"/>
                    </a:lnTo>
                    <a:lnTo>
                      <a:pt x="12" y="228"/>
                    </a:lnTo>
                    <a:lnTo>
                      <a:pt x="9" y="223"/>
                    </a:lnTo>
                    <a:lnTo>
                      <a:pt x="8" y="218"/>
                    </a:lnTo>
                    <a:lnTo>
                      <a:pt x="8" y="155"/>
                    </a:lnTo>
                    <a:lnTo>
                      <a:pt x="8" y="155"/>
                    </a:lnTo>
                    <a:lnTo>
                      <a:pt x="16" y="118"/>
                    </a:lnTo>
                    <a:lnTo>
                      <a:pt x="17" y="123"/>
                    </a:lnTo>
                    <a:lnTo>
                      <a:pt x="18" y="134"/>
                    </a:lnTo>
                    <a:lnTo>
                      <a:pt x="20" y="146"/>
                    </a:lnTo>
                    <a:lnTo>
                      <a:pt x="20" y="218"/>
                    </a:lnTo>
                    <a:lnTo>
                      <a:pt x="20" y="220"/>
                    </a:lnTo>
                    <a:lnTo>
                      <a:pt x="22" y="223"/>
                    </a:lnTo>
                    <a:lnTo>
                      <a:pt x="25" y="223"/>
                    </a:lnTo>
                    <a:lnTo>
                      <a:pt x="26" y="223"/>
                    </a:lnTo>
                    <a:lnTo>
                      <a:pt x="30" y="223"/>
                    </a:lnTo>
                    <a:lnTo>
                      <a:pt x="31" y="220"/>
                    </a:lnTo>
                    <a:lnTo>
                      <a:pt x="33" y="218"/>
                    </a:lnTo>
                    <a:lnTo>
                      <a:pt x="33" y="161"/>
                    </a:lnTo>
                    <a:lnTo>
                      <a:pt x="33" y="155"/>
                    </a:lnTo>
                    <a:lnTo>
                      <a:pt x="33" y="151"/>
                    </a:lnTo>
                    <a:lnTo>
                      <a:pt x="34" y="147"/>
                    </a:lnTo>
                    <a:lnTo>
                      <a:pt x="35" y="146"/>
                    </a:lnTo>
                    <a:lnTo>
                      <a:pt x="38" y="144"/>
                    </a:lnTo>
                    <a:lnTo>
                      <a:pt x="41" y="146"/>
                    </a:lnTo>
                    <a:lnTo>
                      <a:pt x="43" y="147"/>
                    </a:lnTo>
                    <a:lnTo>
                      <a:pt x="43" y="151"/>
                    </a:lnTo>
                    <a:lnTo>
                      <a:pt x="43" y="155"/>
                    </a:lnTo>
                    <a:lnTo>
                      <a:pt x="43" y="161"/>
                    </a:lnTo>
                    <a:lnTo>
                      <a:pt x="43" y="218"/>
                    </a:lnTo>
                    <a:lnTo>
                      <a:pt x="45" y="220"/>
                    </a:lnTo>
                    <a:lnTo>
                      <a:pt x="47" y="223"/>
                    </a:lnTo>
                    <a:lnTo>
                      <a:pt x="50" y="223"/>
                    </a:lnTo>
                    <a:lnTo>
                      <a:pt x="52" y="223"/>
                    </a:lnTo>
                    <a:lnTo>
                      <a:pt x="56" y="223"/>
                    </a:lnTo>
                    <a:lnTo>
                      <a:pt x="58" y="220"/>
                    </a:lnTo>
                    <a:lnTo>
                      <a:pt x="59" y="218"/>
                    </a:lnTo>
                    <a:lnTo>
                      <a:pt x="59" y="146"/>
                    </a:lnTo>
                    <a:lnTo>
                      <a:pt x="59" y="134"/>
                    </a:lnTo>
                    <a:lnTo>
                      <a:pt x="60" y="123"/>
                    </a:lnTo>
                    <a:lnTo>
                      <a:pt x="69" y="81"/>
                    </a:lnTo>
                    <a:lnTo>
                      <a:pt x="69" y="79"/>
                    </a:lnTo>
                    <a:lnTo>
                      <a:pt x="68" y="75"/>
                    </a:lnTo>
                    <a:lnTo>
                      <a:pt x="67" y="72"/>
                    </a:lnTo>
                    <a:lnTo>
                      <a:pt x="64" y="70"/>
                    </a:lnTo>
                    <a:lnTo>
                      <a:pt x="47" y="59"/>
                    </a:lnTo>
                    <a:lnTo>
                      <a:pt x="45" y="59"/>
                    </a:lnTo>
                    <a:lnTo>
                      <a:pt x="45" y="89"/>
                    </a:lnTo>
                    <a:lnTo>
                      <a:pt x="43" y="92"/>
                    </a:lnTo>
                    <a:lnTo>
                      <a:pt x="42" y="94"/>
                    </a:lnTo>
                    <a:lnTo>
                      <a:pt x="39" y="94"/>
                    </a:lnTo>
                    <a:lnTo>
                      <a:pt x="35" y="94"/>
                    </a:lnTo>
                    <a:lnTo>
                      <a:pt x="34" y="92"/>
                    </a:lnTo>
                    <a:lnTo>
                      <a:pt x="33" y="89"/>
                    </a:lnTo>
                    <a:lnTo>
                      <a:pt x="33" y="59"/>
                    </a:lnTo>
                    <a:lnTo>
                      <a:pt x="30" y="59"/>
                    </a:lnTo>
                    <a:lnTo>
                      <a:pt x="13" y="70"/>
                    </a:lnTo>
                    <a:lnTo>
                      <a:pt x="11" y="72"/>
                    </a:lnTo>
                    <a:lnTo>
                      <a:pt x="9" y="75"/>
                    </a:lnTo>
                    <a:lnTo>
                      <a:pt x="9" y="77"/>
                    </a:lnTo>
                    <a:lnTo>
                      <a:pt x="4" y="74"/>
                    </a:lnTo>
                    <a:lnTo>
                      <a:pt x="0" y="71"/>
                    </a:lnTo>
                    <a:lnTo>
                      <a:pt x="1" y="67"/>
                    </a:lnTo>
                    <a:lnTo>
                      <a:pt x="4" y="63"/>
                    </a:lnTo>
                    <a:lnTo>
                      <a:pt x="7" y="62"/>
                    </a:lnTo>
                    <a:lnTo>
                      <a:pt x="20" y="53"/>
                    </a:lnTo>
                    <a:lnTo>
                      <a:pt x="12" y="43"/>
                    </a:lnTo>
                    <a:lnTo>
                      <a:pt x="9" y="30"/>
                    </a:lnTo>
                    <a:lnTo>
                      <a:pt x="11" y="19"/>
                    </a:lnTo>
                    <a:lnTo>
                      <a:pt x="17" y="9"/>
                    </a:lnTo>
                    <a:lnTo>
                      <a:pt x="28" y="3"/>
                    </a:lnTo>
                    <a:lnTo>
                      <a:pt x="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dirty="0">
                  <a:solidFill>
                    <a:srgbClr val="5497BE"/>
                  </a:solidFill>
                </a:endParaRPr>
              </a:p>
            </p:txBody>
          </p:sp>
        </p:grpSp>
      </p:grpSp>
      <p:graphicFrame>
        <p:nvGraphicFramePr>
          <p:cNvPr id="19" name="Table 18">
            <a:extLst>
              <a:ext uri="{FF2B5EF4-FFF2-40B4-BE49-F238E27FC236}">
                <a16:creationId xmlns:a16="http://schemas.microsoft.com/office/drawing/2014/main" id="{B6E92B63-1164-4412-80D4-15E65F39C546}"/>
              </a:ext>
            </a:extLst>
          </p:cNvPr>
          <p:cNvGraphicFramePr>
            <a:graphicFrameLocks noGrp="1"/>
          </p:cNvGraphicFramePr>
          <p:nvPr>
            <p:extLst>
              <p:ext uri="{D42A27DB-BD31-4B8C-83A1-F6EECF244321}">
                <p14:modId xmlns:p14="http://schemas.microsoft.com/office/powerpoint/2010/main" val="234963108"/>
              </p:ext>
            </p:extLst>
          </p:nvPr>
        </p:nvGraphicFramePr>
        <p:xfrm>
          <a:off x="607902" y="2910028"/>
          <a:ext cx="3036110" cy="599340"/>
        </p:xfrm>
        <a:graphic>
          <a:graphicData uri="http://schemas.openxmlformats.org/drawingml/2006/table">
            <a:tbl>
              <a:tblPr firstRow="1" bandRow="1">
                <a:tableStyleId>{2D5ABB26-0587-4C30-8999-92F81FD0307C}</a:tableStyleId>
              </a:tblPr>
              <a:tblGrid>
                <a:gridCol w="1518055">
                  <a:extLst>
                    <a:ext uri="{9D8B030D-6E8A-4147-A177-3AD203B41FA5}">
                      <a16:colId xmlns:a16="http://schemas.microsoft.com/office/drawing/2014/main" val="637294216"/>
                    </a:ext>
                  </a:extLst>
                </a:gridCol>
                <a:gridCol w="1518055">
                  <a:extLst>
                    <a:ext uri="{9D8B030D-6E8A-4147-A177-3AD203B41FA5}">
                      <a16:colId xmlns:a16="http://schemas.microsoft.com/office/drawing/2014/main" val="3936157536"/>
                    </a:ext>
                  </a:extLst>
                </a:gridCol>
              </a:tblGrid>
              <a:tr h="294540">
                <a:tc>
                  <a:txBody>
                    <a:bodyPr/>
                    <a:lstStyle/>
                    <a:p>
                      <a:pPr algn="ctr">
                        <a:lnSpc>
                          <a:spcPct val="90000"/>
                        </a:lnSpc>
                      </a:pPr>
                      <a:r>
                        <a:rPr lang="nl-NL" sz="1200" dirty="0">
                          <a:solidFill>
                            <a:srgbClr val="0A5D7A"/>
                          </a:solidFill>
                        </a:rPr>
                        <a:t>5-15 fte</a:t>
                      </a:r>
                      <a:endParaRPr lang="en-US" sz="1200" dirty="0">
                        <a:solidFill>
                          <a:srgbClr val="0A5D7A"/>
                        </a:solidFill>
                      </a:endParaRPr>
                    </a:p>
                  </a:txBody>
                  <a:tcPr anchor="ct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nl-NL" sz="1200" kern="1200" dirty="0">
                          <a:solidFill>
                            <a:srgbClr val="0A5D7A"/>
                          </a:solidFill>
                          <a:latin typeface="+mn-lt"/>
                          <a:ea typeface="+mn-ea"/>
                          <a:cs typeface="+mn-cs"/>
                        </a:rPr>
                        <a:t>≥16 fte</a:t>
                      </a:r>
                      <a:endParaRPr lang="en-US" sz="1200" kern="1200" dirty="0">
                        <a:solidFill>
                          <a:srgbClr val="0A5D7A"/>
                        </a:solidFill>
                        <a:latin typeface="+mn-lt"/>
                        <a:ea typeface="+mn-ea"/>
                        <a:cs typeface="+mn-cs"/>
                      </a:endParaRPr>
                    </a:p>
                  </a:txBody>
                  <a:tcPr anchor="ctr"/>
                </a:tc>
                <a:extLst>
                  <a:ext uri="{0D108BD9-81ED-4DB2-BD59-A6C34878D82A}">
                    <a16:rowId xmlns:a16="http://schemas.microsoft.com/office/drawing/2014/main" val="2997586489"/>
                  </a:ext>
                </a:extLst>
              </a:tr>
              <a:tr h="247577">
                <a:tc>
                  <a:txBody>
                    <a:bodyPr/>
                    <a:lstStyle/>
                    <a:p>
                      <a:pPr algn="ctr">
                        <a:defRPr/>
                      </a:pPr>
                      <a:r>
                        <a:rPr lang="en-GB" sz="1400" dirty="0">
                          <a:solidFill>
                            <a:srgbClr val="0A5D7A"/>
                          </a:solidFill>
                        </a:rPr>
                        <a:t>50%</a:t>
                      </a:r>
                    </a:p>
                  </a:txBody>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1400" kern="1200" dirty="0">
                          <a:solidFill>
                            <a:srgbClr val="0A5D7A"/>
                          </a:solidFill>
                          <a:latin typeface="+mn-lt"/>
                          <a:ea typeface="+mn-ea"/>
                          <a:cs typeface="+mn-cs"/>
                        </a:rPr>
                        <a:t>50%</a:t>
                      </a:r>
                    </a:p>
                  </a:txBody>
                  <a:tcPr/>
                </a:tc>
                <a:extLst>
                  <a:ext uri="{0D108BD9-81ED-4DB2-BD59-A6C34878D82A}">
                    <a16:rowId xmlns:a16="http://schemas.microsoft.com/office/drawing/2014/main" val="4236043506"/>
                  </a:ext>
                </a:extLst>
              </a:tr>
            </a:tbl>
          </a:graphicData>
        </a:graphic>
      </p:graphicFrame>
      <p:sp>
        <p:nvSpPr>
          <p:cNvPr id="20" name="Tekstvak 86">
            <a:extLst>
              <a:ext uri="{FF2B5EF4-FFF2-40B4-BE49-F238E27FC236}">
                <a16:creationId xmlns:a16="http://schemas.microsoft.com/office/drawing/2014/main" id="{3ABAA58A-5801-4ABF-9302-88171FCAEB9F}"/>
              </a:ext>
            </a:extLst>
          </p:cNvPr>
          <p:cNvSpPr txBox="1"/>
          <p:nvPr/>
        </p:nvSpPr>
        <p:spPr>
          <a:xfrm>
            <a:off x="686296" y="1772856"/>
            <a:ext cx="3408448" cy="426570"/>
          </a:xfrm>
          <a:prstGeom prst="rect">
            <a:avLst/>
          </a:prstGeom>
          <a:noFill/>
        </p:spPr>
        <p:txBody>
          <a:bodyPr wrap="square" lIns="0" tIns="0" rIns="0" bIns="0" rtlCol="0" anchor="ctr">
            <a:noAutofit/>
          </a:bodyPr>
          <a:lstStyle/>
          <a:p>
            <a:pPr algn="l">
              <a:lnSpc>
                <a:spcPct val="90000"/>
              </a:lnSpc>
            </a:pPr>
            <a:r>
              <a:rPr lang="en-US" sz="1400" b="1" dirty="0">
                <a:solidFill>
                  <a:schemeClr val="tx1">
                    <a:lumMod val="50000"/>
                    <a:lumOff val="50000"/>
                  </a:schemeClr>
                </a:solidFill>
              </a:rPr>
              <a:t>Company profile</a:t>
            </a:r>
          </a:p>
          <a:p>
            <a:pPr algn="l">
              <a:lnSpc>
                <a:spcPct val="90000"/>
              </a:lnSpc>
            </a:pPr>
            <a:endParaRPr lang="en-US" sz="1200" b="1" dirty="0">
              <a:solidFill>
                <a:schemeClr val="tx1">
                  <a:lumMod val="50000"/>
                  <a:lumOff val="50000"/>
                </a:schemeClr>
              </a:solidFill>
            </a:endParaRPr>
          </a:p>
          <a:p>
            <a:pPr algn="l">
              <a:lnSpc>
                <a:spcPct val="90000"/>
              </a:lnSpc>
            </a:pPr>
            <a:r>
              <a:rPr lang="en-US" sz="1200" i="1" dirty="0">
                <a:solidFill>
                  <a:schemeClr val="tx1">
                    <a:lumMod val="50000"/>
                    <a:lumOff val="50000"/>
                  </a:schemeClr>
                </a:solidFill>
              </a:rPr>
              <a:t>How many </a:t>
            </a:r>
            <a:r>
              <a:rPr lang="en-US" sz="1200" b="1" i="1" dirty="0">
                <a:solidFill>
                  <a:schemeClr val="tx1">
                    <a:lumMod val="50000"/>
                    <a:lumOff val="50000"/>
                  </a:schemeClr>
                </a:solidFill>
              </a:rPr>
              <a:t>full-time employees </a:t>
            </a:r>
            <a:r>
              <a:rPr lang="en-US" sz="1200" i="1" dirty="0">
                <a:solidFill>
                  <a:schemeClr val="tx1">
                    <a:lumMod val="50000"/>
                    <a:lumOff val="50000"/>
                  </a:schemeClr>
                </a:solidFill>
              </a:rPr>
              <a:t>does your company have? </a:t>
            </a:r>
          </a:p>
        </p:txBody>
      </p:sp>
      <p:graphicFrame>
        <p:nvGraphicFramePr>
          <p:cNvPr id="21" name="Chart 20">
            <a:extLst>
              <a:ext uri="{FF2B5EF4-FFF2-40B4-BE49-F238E27FC236}">
                <a16:creationId xmlns:a16="http://schemas.microsoft.com/office/drawing/2014/main" id="{54ABCEB4-51E7-465C-BFD8-A5F514F258D0}"/>
              </a:ext>
            </a:extLst>
          </p:cNvPr>
          <p:cNvGraphicFramePr/>
          <p:nvPr>
            <p:extLst>
              <p:ext uri="{D42A27DB-BD31-4B8C-83A1-F6EECF244321}">
                <p14:modId xmlns:p14="http://schemas.microsoft.com/office/powerpoint/2010/main" val="3802934124"/>
              </p:ext>
            </p:extLst>
          </p:nvPr>
        </p:nvGraphicFramePr>
        <p:xfrm>
          <a:off x="5371692" y="3174307"/>
          <a:ext cx="2927443" cy="1912044"/>
        </p:xfrm>
        <a:graphic>
          <a:graphicData uri="http://schemas.openxmlformats.org/drawingml/2006/chart">
            <c:chart xmlns:c="http://schemas.openxmlformats.org/drawingml/2006/chart" xmlns:r="http://schemas.openxmlformats.org/officeDocument/2006/relationships" r:id="rId3"/>
          </a:graphicData>
        </a:graphic>
      </p:graphicFrame>
      <p:grpSp>
        <p:nvGrpSpPr>
          <p:cNvPr id="22" name="Groep 202">
            <a:extLst>
              <a:ext uri="{FF2B5EF4-FFF2-40B4-BE49-F238E27FC236}">
                <a16:creationId xmlns:a16="http://schemas.microsoft.com/office/drawing/2014/main" id="{5DB8D5BD-81E2-4465-B3CD-7DEC8A9C13E6}"/>
              </a:ext>
            </a:extLst>
          </p:cNvPr>
          <p:cNvGrpSpPr/>
          <p:nvPr/>
        </p:nvGrpSpPr>
        <p:grpSpPr>
          <a:xfrm>
            <a:off x="5540922" y="2565320"/>
            <a:ext cx="777523" cy="708202"/>
            <a:chOff x="1692218" y="1780486"/>
            <a:chExt cx="777523" cy="695678"/>
          </a:xfrm>
        </p:grpSpPr>
        <p:sp>
          <p:nvSpPr>
            <p:cNvPr id="23" name="Tekstvak 203">
              <a:extLst>
                <a:ext uri="{FF2B5EF4-FFF2-40B4-BE49-F238E27FC236}">
                  <a16:creationId xmlns:a16="http://schemas.microsoft.com/office/drawing/2014/main" id="{B8F81D3B-1DAA-48B4-81F8-56909AFD0314}"/>
                </a:ext>
              </a:extLst>
            </p:cNvPr>
            <p:cNvSpPr txBox="1"/>
            <p:nvPr/>
          </p:nvSpPr>
          <p:spPr>
            <a:xfrm>
              <a:off x="1692218" y="2206235"/>
              <a:ext cx="761435" cy="269929"/>
            </a:xfrm>
            <a:prstGeom prst="rect">
              <a:avLst/>
            </a:prstGeom>
            <a:noFill/>
          </p:spPr>
          <p:txBody>
            <a:bodyPr wrap="square" lIns="0" tIns="0" rIns="0" bIns="0" rtlCol="0" anchor="ctr">
              <a:noAutofit/>
            </a:bodyPr>
            <a:lstStyle/>
            <a:p>
              <a:pPr algn="l">
                <a:lnSpc>
                  <a:spcPct val="90000"/>
                </a:lnSpc>
              </a:pPr>
              <a:r>
                <a:rPr lang="en-US" sz="1000" b="1" dirty="0">
                  <a:solidFill>
                    <a:srgbClr val="0A5D7A"/>
                  </a:solidFill>
                </a:rPr>
                <a:t>Residential</a:t>
              </a:r>
            </a:p>
          </p:txBody>
        </p:sp>
        <p:grpSp>
          <p:nvGrpSpPr>
            <p:cNvPr id="24" name="Groep 204">
              <a:extLst>
                <a:ext uri="{FF2B5EF4-FFF2-40B4-BE49-F238E27FC236}">
                  <a16:creationId xmlns:a16="http://schemas.microsoft.com/office/drawing/2014/main" id="{4FFEA2C5-0BB6-47E7-A3A8-8C2CE22C1C88}"/>
                </a:ext>
              </a:extLst>
            </p:cNvPr>
            <p:cNvGrpSpPr/>
            <p:nvPr/>
          </p:nvGrpSpPr>
          <p:grpSpPr>
            <a:xfrm>
              <a:off x="1696843" y="1780486"/>
              <a:ext cx="772898" cy="440964"/>
              <a:chOff x="5389039" y="1410574"/>
              <a:chExt cx="772898" cy="440964"/>
            </a:xfrm>
          </p:grpSpPr>
          <p:pic>
            <p:nvPicPr>
              <p:cNvPr id="25" name="Afbeelding 209">
                <a:extLst>
                  <a:ext uri="{FF2B5EF4-FFF2-40B4-BE49-F238E27FC236}">
                    <a16:creationId xmlns:a16="http://schemas.microsoft.com/office/drawing/2014/main" id="{9B579506-AE12-48D7-8762-DCC815DF73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9039" y="1526903"/>
                <a:ext cx="315869" cy="319571"/>
              </a:xfrm>
              <a:prstGeom prst="rect">
                <a:avLst/>
              </a:prstGeom>
            </p:spPr>
          </p:pic>
          <p:pic>
            <p:nvPicPr>
              <p:cNvPr id="26" name="Afbeelding 210">
                <a:extLst>
                  <a:ext uri="{FF2B5EF4-FFF2-40B4-BE49-F238E27FC236}">
                    <a16:creationId xmlns:a16="http://schemas.microsoft.com/office/drawing/2014/main" id="{107AECC4-4E89-4458-A178-6117CD5FA3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0973" y="1410574"/>
                <a:ext cx="440964" cy="440964"/>
              </a:xfrm>
              <a:prstGeom prst="rect">
                <a:avLst/>
              </a:prstGeom>
            </p:spPr>
          </p:pic>
        </p:grpSp>
      </p:grpSp>
      <p:grpSp>
        <p:nvGrpSpPr>
          <p:cNvPr id="27" name="Groep 232">
            <a:extLst>
              <a:ext uri="{FF2B5EF4-FFF2-40B4-BE49-F238E27FC236}">
                <a16:creationId xmlns:a16="http://schemas.microsoft.com/office/drawing/2014/main" id="{C8C84D2E-E7F9-4BE9-9EC4-FD24158999EA}"/>
              </a:ext>
            </a:extLst>
          </p:cNvPr>
          <p:cNvGrpSpPr/>
          <p:nvPr/>
        </p:nvGrpSpPr>
        <p:grpSpPr>
          <a:xfrm>
            <a:off x="7085406" y="2687500"/>
            <a:ext cx="1019791" cy="541849"/>
            <a:chOff x="2346830" y="1942263"/>
            <a:chExt cx="1019791" cy="541849"/>
          </a:xfrm>
        </p:grpSpPr>
        <p:grpSp>
          <p:nvGrpSpPr>
            <p:cNvPr id="28" name="Groep 235">
              <a:extLst>
                <a:ext uri="{FF2B5EF4-FFF2-40B4-BE49-F238E27FC236}">
                  <a16:creationId xmlns:a16="http://schemas.microsoft.com/office/drawing/2014/main" id="{623243FC-ACC3-4650-B2AA-705FF724F1A2}"/>
                </a:ext>
              </a:extLst>
            </p:cNvPr>
            <p:cNvGrpSpPr/>
            <p:nvPr/>
          </p:nvGrpSpPr>
          <p:grpSpPr>
            <a:xfrm>
              <a:off x="2879963" y="1942263"/>
              <a:ext cx="459026" cy="280223"/>
              <a:chOff x="10770232" y="1702722"/>
              <a:chExt cx="531009" cy="349037"/>
            </a:xfrm>
          </p:grpSpPr>
          <p:sp>
            <p:nvSpPr>
              <p:cNvPr id="30" name="Rectangle 175">
                <a:extLst>
                  <a:ext uri="{FF2B5EF4-FFF2-40B4-BE49-F238E27FC236}">
                    <a16:creationId xmlns:a16="http://schemas.microsoft.com/office/drawing/2014/main" id="{4F8AF012-51A3-4909-84A9-42F1AED2B887}"/>
                  </a:ext>
                </a:extLst>
              </p:cNvPr>
              <p:cNvSpPr>
                <a:spLocks noChangeArrowheads="1"/>
              </p:cNvSpPr>
              <p:nvPr/>
            </p:nvSpPr>
            <p:spPr bwMode="auto">
              <a:xfrm>
                <a:off x="10858733" y="1845129"/>
                <a:ext cx="18773" cy="47469"/>
              </a:xfrm>
              <a:prstGeom prst="rect">
                <a:avLst/>
              </a:prstGeom>
              <a:solidFill>
                <a:srgbClr val="0A5D7A">
                  <a:alpha val="50000"/>
                </a:srgbClr>
              </a:solidFill>
              <a:ln>
                <a:noFill/>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1" name="Rectangle 176">
                <a:extLst>
                  <a:ext uri="{FF2B5EF4-FFF2-40B4-BE49-F238E27FC236}">
                    <a16:creationId xmlns:a16="http://schemas.microsoft.com/office/drawing/2014/main" id="{ABAC7740-496B-4E86-A939-2571B7C7F2E5}"/>
                  </a:ext>
                </a:extLst>
              </p:cNvPr>
              <p:cNvSpPr>
                <a:spLocks noChangeArrowheads="1"/>
              </p:cNvSpPr>
              <p:nvPr/>
            </p:nvSpPr>
            <p:spPr bwMode="auto">
              <a:xfrm>
                <a:off x="10925780" y="1845129"/>
                <a:ext cx="18773" cy="47469"/>
              </a:xfrm>
              <a:prstGeom prst="rect">
                <a:avLst/>
              </a:prstGeom>
              <a:solidFill>
                <a:srgbClr val="0A5D7A">
                  <a:alpha val="50000"/>
                </a:srgbClr>
              </a:solidFill>
              <a:ln>
                <a:noFill/>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2" name="Rectangle 177">
                <a:extLst>
                  <a:ext uri="{FF2B5EF4-FFF2-40B4-BE49-F238E27FC236}">
                    <a16:creationId xmlns:a16="http://schemas.microsoft.com/office/drawing/2014/main" id="{3282AF44-1007-4A46-A099-89142B53620D}"/>
                  </a:ext>
                </a:extLst>
              </p:cNvPr>
              <p:cNvSpPr>
                <a:spLocks noChangeArrowheads="1"/>
              </p:cNvSpPr>
              <p:nvPr/>
            </p:nvSpPr>
            <p:spPr bwMode="auto">
              <a:xfrm>
                <a:off x="10992827" y="1845129"/>
                <a:ext cx="18773" cy="47469"/>
              </a:xfrm>
              <a:prstGeom prst="rect">
                <a:avLst/>
              </a:prstGeom>
              <a:solidFill>
                <a:srgbClr val="0A5D7A">
                  <a:alpha val="50000"/>
                </a:srgbClr>
              </a:solidFill>
              <a:ln>
                <a:noFill/>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3" name="Rectangle 178">
                <a:extLst>
                  <a:ext uri="{FF2B5EF4-FFF2-40B4-BE49-F238E27FC236}">
                    <a16:creationId xmlns:a16="http://schemas.microsoft.com/office/drawing/2014/main" id="{4F3164CE-B79C-4987-AAF1-16C77CBF3D98}"/>
                  </a:ext>
                </a:extLst>
              </p:cNvPr>
              <p:cNvSpPr>
                <a:spLocks noChangeArrowheads="1"/>
              </p:cNvSpPr>
              <p:nvPr/>
            </p:nvSpPr>
            <p:spPr bwMode="auto">
              <a:xfrm>
                <a:off x="11059873" y="1845129"/>
                <a:ext cx="18773" cy="47469"/>
              </a:xfrm>
              <a:prstGeom prst="rect">
                <a:avLst/>
              </a:prstGeom>
              <a:solidFill>
                <a:srgbClr val="0A5D7A">
                  <a:alpha val="50000"/>
                </a:srgbClr>
              </a:solidFill>
              <a:ln>
                <a:noFill/>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4" name="Rectangle 179">
                <a:extLst>
                  <a:ext uri="{FF2B5EF4-FFF2-40B4-BE49-F238E27FC236}">
                    <a16:creationId xmlns:a16="http://schemas.microsoft.com/office/drawing/2014/main" id="{18F5B3F0-6D77-4B47-BB58-D47ABA1B7207}"/>
                  </a:ext>
                </a:extLst>
              </p:cNvPr>
              <p:cNvSpPr>
                <a:spLocks noChangeArrowheads="1"/>
              </p:cNvSpPr>
              <p:nvPr/>
            </p:nvSpPr>
            <p:spPr bwMode="auto">
              <a:xfrm>
                <a:off x="11059873" y="1941464"/>
                <a:ext cx="18773" cy="46073"/>
              </a:xfrm>
              <a:prstGeom prst="rect">
                <a:avLst/>
              </a:prstGeom>
              <a:solidFill>
                <a:srgbClr val="0A5D7A">
                  <a:alpha val="50000"/>
                </a:srgbClr>
              </a:solidFill>
              <a:ln>
                <a:noFill/>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5" name="Rectangle 180">
                <a:extLst>
                  <a:ext uri="{FF2B5EF4-FFF2-40B4-BE49-F238E27FC236}">
                    <a16:creationId xmlns:a16="http://schemas.microsoft.com/office/drawing/2014/main" id="{64F7C311-52AE-4277-8DDF-8AFB073B9DD3}"/>
                  </a:ext>
                </a:extLst>
              </p:cNvPr>
              <p:cNvSpPr>
                <a:spLocks noChangeArrowheads="1"/>
              </p:cNvSpPr>
              <p:nvPr/>
            </p:nvSpPr>
            <p:spPr bwMode="auto">
              <a:xfrm>
                <a:off x="10992827" y="1941464"/>
                <a:ext cx="18773" cy="46073"/>
              </a:xfrm>
              <a:prstGeom prst="rect">
                <a:avLst/>
              </a:prstGeom>
              <a:solidFill>
                <a:srgbClr val="0A5D7A">
                  <a:alpha val="50000"/>
                </a:srgbClr>
              </a:solidFill>
              <a:ln>
                <a:noFill/>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6" name="Rectangle 181">
                <a:extLst>
                  <a:ext uri="{FF2B5EF4-FFF2-40B4-BE49-F238E27FC236}">
                    <a16:creationId xmlns:a16="http://schemas.microsoft.com/office/drawing/2014/main" id="{391825D6-5A8C-469A-8F64-BAE09A9A38F5}"/>
                  </a:ext>
                </a:extLst>
              </p:cNvPr>
              <p:cNvSpPr>
                <a:spLocks noChangeArrowheads="1"/>
              </p:cNvSpPr>
              <p:nvPr/>
            </p:nvSpPr>
            <p:spPr bwMode="auto">
              <a:xfrm>
                <a:off x="11125579" y="1845129"/>
                <a:ext cx="20114" cy="47469"/>
              </a:xfrm>
              <a:prstGeom prst="rect">
                <a:avLst/>
              </a:prstGeom>
              <a:solidFill>
                <a:srgbClr val="0A5D7A">
                  <a:alpha val="50000"/>
                </a:srgbClr>
              </a:solidFill>
              <a:ln>
                <a:noFill/>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7" name="Rectangle 182">
                <a:extLst>
                  <a:ext uri="{FF2B5EF4-FFF2-40B4-BE49-F238E27FC236}">
                    <a16:creationId xmlns:a16="http://schemas.microsoft.com/office/drawing/2014/main" id="{BA152383-C209-43F7-9113-01AD04FEF44A}"/>
                  </a:ext>
                </a:extLst>
              </p:cNvPr>
              <p:cNvSpPr>
                <a:spLocks noChangeArrowheads="1"/>
              </p:cNvSpPr>
              <p:nvPr/>
            </p:nvSpPr>
            <p:spPr bwMode="auto">
              <a:xfrm>
                <a:off x="11192625" y="1845129"/>
                <a:ext cx="20114" cy="47469"/>
              </a:xfrm>
              <a:prstGeom prst="rect">
                <a:avLst/>
              </a:prstGeom>
              <a:solidFill>
                <a:srgbClr val="0A5D7A">
                  <a:alpha val="50000"/>
                </a:srgbClr>
              </a:solidFill>
              <a:ln>
                <a:noFill/>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8" name="Rectangle 183">
                <a:extLst>
                  <a:ext uri="{FF2B5EF4-FFF2-40B4-BE49-F238E27FC236}">
                    <a16:creationId xmlns:a16="http://schemas.microsoft.com/office/drawing/2014/main" id="{367E6A49-C738-430C-96CD-3FD050B70472}"/>
                  </a:ext>
                </a:extLst>
              </p:cNvPr>
              <p:cNvSpPr>
                <a:spLocks noChangeArrowheads="1"/>
              </p:cNvSpPr>
              <p:nvPr/>
            </p:nvSpPr>
            <p:spPr bwMode="auto">
              <a:xfrm>
                <a:off x="11125579" y="1941464"/>
                <a:ext cx="20114" cy="46073"/>
              </a:xfrm>
              <a:prstGeom prst="rect">
                <a:avLst/>
              </a:prstGeom>
              <a:solidFill>
                <a:srgbClr val="0A5D7A">
                  <a:alpha val="50000"/>
                </a:srgbClr>
              </a:solidFill>
              <a:ln>
                <a:noFill/>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9" name="Rectangle 184">
                <a:extLst>
                  <a:ext uri="{FF2B5EF4-FFF2-40B4-BE49-F238E27FC236}">
                    <a16:creationId xmlns:a16="http://schemas.microsoft.com/office/drawing/2014/main" id="{87834836-87BE-4319-964C-3D0FFD97CE9D}"/>
                  </a:ext>
                </a:extLst>
              </p:cNvPr>
              <p:cNvSpPr>
                <a:spLocks noChangeArrowheads="1"/>
              </p:cNvSpPr>
              <p:nvPr/>
            </p:nvSpPr>
            <p:spPr bwMode="auto">
              <a:xfrm>
                <a:off x="11192625" y="1941464"/>
                <a:ext cx="20114" cy="46073"/>
              </a:xfrm>
              <a:prstGeom prst="rect">
                <a:avLst/>
              </a:prstGeom>
              <a:solidFill>
                <a:srgbClr val="0A5D7A">
                  <a:alpha val="50000"/>
                </a:srgbClr>
              </a:solidFill>
              <a:ln>
                <a:noFill/>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0" name="Freeform 185">
                <a:extLst>
                  <a:ext uri="{FF2B5EF4-FFF2-40B4-BE49-F238E27FC236}">
                    <a16:creationId xmlns:a16="http://schemas.microsoft.com/office/drawing/2014/main" id="{375E07BF-0AB7-439D-B402-D7190D478D77}"/>
                  </a:ext>
                </a:extLst>
              </p:cNvPr>
              <p:cNvSpPr>
                <a:spLocks noEditPoints="1"/>
              </p:cNvSpPr>
              <p:nvPr/>
            </p:nvSpPr>
            <p:spPr bwMode="auto">
              <a:xfrm>
                <a:off x="10770232" y="1702722"/>
                <a:ext cx="531009" cy="349037"/>
              </a:xfrm>
              <a:custGeom>
                <a:avLst/>
                <a:gdLst>
                  <a:gd name="T0" fmla="*/ 191 w 396"/>
                  <a:gd name="T1" fmla="*/ 0 h 250"/>
                  <a:gd name="T2" fmla="*/ 191 w 396"/>
                  <a:gd name="T3" fmla="*/ 46 h 250"/>
                  <a:gd name="T4" fmla="*/ 15 w 396"/>
                  <a:gd name="T5" fmla="*/ 46 h 250"/>
                  <a:gd name="T6" fmla="*/ 15 w 396"/>
                  <a:gd name="T7" fmla="*/ 236 h 250"/>
                  <a:gd name="T8" fmla="*/ 0 w 396"/>
                  <a:gd name="T9" fmla="*/ 236 h 250"/>
                  <a:gd name="T10" fmla="*/ 0 w 396"/>
                  <a:gd name="T11" fmla="*/ 250 h 250"/>
                  <a:gd name="T12" fmla="*/ 15 w 396"/>
                  <a:gd name="T13" fmla="*/ 250 h 250"/>
                  <a:gd name="T14" fmla="*/ 380 w 396"/>
                  <a:gd name="T15" fmla="*/ 250 h 250"/>
                  <a:gd name="T16" fmla="*/ 396 w 396"/>
                  <a:gd name="T17" fmla="*/ 250 h 250"/>
                  <a:gd name="T18" fmla="*/ 396 w 396"/>
                  <a:gd name="T19" fmla="*/ 236 h 250"/>
                  <a:gd name="T20" fmla="*/ 380 w 396"/>
                  <a:gd name="T21" fmla="*/ 236 h 250"/>
                  <a:gd name="T22" fmla="*/ 380 w 396"/>
                  <a:gd name="T23" fmla="*/ 0 h 250"/>
                  <a:gd name="T24" fmla="*/ 191 w 396"/>
                  <a:gd name="T25" fmla="*/ 0 h 250"/>
                  <a:gd name="T26" fmla="*/ 101 w 396"/>
                  <a:gd name="T27" fmla="*/ 236 h 250"/>
                  <a:gd name="T28" fmla="*/ 80 w 396"/>
                  <a:gd name="T29" fmla="*/ 236 h 250"/>
                  <a:gd name="T30" fmla="*/ 80 w 396"/>
                  <a:gd name="T31" fmla="*/ 188 h 250"/>
                  <a:gd name="T32" fmla="*/ 101 w 396"/>
                  <a:gd name="T33" fmla="*/ 188 h 250"/>
                  <a:gd name="T34" fmla="*/ 101 w 396"/>
                  <a:gd name="T35" fmla="*/ 236 h 250"/>
                  <a:gd name="T36" fmla="*/ 116 w 396"/>
                  <a:gd name="T37" fmla="*/ 236 h 250"/>
                  <a:gd name="T38" fmla="*/ 116 w 396"/>
                  <a:gd name="T39" fmla="*/ 173 h 250"/>
                  <a:gd name="T40" fmla="*/ 66 w 396"/>
                  <a:gd name="T41" fmla="*/ 173 h 250"/>
                  <a:gd name="T42" fmla="*/ 66 w 396"/>
                  <a:gd name="T43" fmla="*/ 236 h 250"/>
                  <a:gd name="T44" fmla="*/ 29 w 396"/>
                  <a:gd name="T45" fmla="*/ 236 h 250"/>
                  <a:gd name="T46" fmla="*/ 29 w 396"/>
                  <a:gd name="T47" fmla="*/ 61 h 250"/>
                  <a:gd name="T48" fmla="*/ 198 w 396"/>
                  <a:gd name="T49" fmla="*/ 61 h 250"/>
                  <a:gd name="T50" fmla="*/ 205 w 396"/>
                  <a:gd name="T51" fmla="*/ 61 h 250"/>
                  <a:gd name="T52" fmla="*/ 323 w 396"/>
                  <a:gd name="T53" fmla="*/ 61 h 250"/>
                  <a:gd name="T54" fmla="*/ 323 w 396"/>
                  <a:gd name="T55" fmla="*/ 46 h 250"/>
                  <a:gd name="T56" fmla="*/ 205 w 396"/>
                  <a:gd name="T57" fmla="*/ 46 h 250"/>
                  <a:gd name="T58" fmla="*/ 205 w 396"/>
                  <a:gd name="T59" fmla="*/ 14 h 250"/>
                  <a:gd name="T60" fmla="*/ 366 w 396"/>
                  <a:gd name="T61" fmla="*/ 14 h 250"/>
                  <a:gd name="T62" fmla="*/ 366 w 396"/>
                  <a:gd name="T63" fmla="*/ 236 h 250"/>
                  <a:gd name="T64" fmla="*/ 116 w 396"/>
                  <a:gd name="T65" fmla="*/ 23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 h="250">
                    <a:moveTo>
                      <a:pt x="191" y="0"/>
                    </a:moveTo>
                    <a:lnTo>
                      <a:pt x="191" y="46"/>
                    </a:lnTo>
                    <a:lnTo>
                      <a:pt x="15" y="46"/>
                    </a:lnTo>
                    <a:lnTo>
                      <a:pt x="15" y="236"/>
                    </a:lnTo>
                    <a:lnTo>
                      <a:pt x="0" y="236"/>
                    </a:lnTo>
                    <a:lnTo>
                      <a:pt x="0" y="250"/>
                    </a:lnTo>
                    <a:lnTo>
                      <a:pt x="15" y="250"/>
                    </a:lnTo>
                    <a:lnTo>
                      <a:pt x="380" y="250"/>
                    </a:lnTo>
                    <a:lnTo>
                      <a:pt x="396" y="250"/>
                    </a:lnTo>
                    <a:lnTo>
                      <a:pt x="396" y="236"/>
                    </a:lnTo>
                    <a:lnTo>
                      <a:pt x="380" y="236"/>
                    </a:lnTo>
                    <a:lnTo>
                      <a:pt x="380" y="0"/>
                    </a:lnTo>
                    <a:lnTo>
                      <a:pt x="191" y="0"/>
                    </a:lnTo>
                    <a:close/>
                    <a:moveTo>
                      <a:pt x="101" y="236"/>
                    </a:moveTo>
                    <a:lnTo>
                      <a:pt x="80" y="236"/>
                    </a:lnTo>
                    <a:lnTo>
                      <a:pt x="80" y="188"/>
                    </a:lnTo>
                    <a:lnTo>
                      <a:pt x="101" y="188"/>
                    </a:lnTo>
                    <a:lnTo>
                      <a:pt x="101" y="236"/>
                    </a:lnTo>
                    <a:close/>
                    <a:moveTo>
                      <a:pt x="116" y="236"/>
                    </a:moveTo>
                    <a:lnTo>
                      <a:pt x="116" y="173"/>
                    </a:lnTo>
                    <a:lnTo>
                      <a:pt x="66" y="173"/>
                    </a:lnTo>
                    <a:lnTo>
                      <a:pt x="66" y="236"/>
                    </a:lnTo>
                    <a:lnTo>
                      <a:pt x="29" y="236"/>
                    </a:lnTo>
                    <a:lnTo>
                      <a:pt x="29" y="61"/>
                    </a:lnTo>
                    <a:lnTo>
                      <a:pt x="198" y="61"/>
                    </a:lnTo>
                    <a:lnTo>
                      <a:pt x="205" y="61"/>
                    </a:lnTo>
                    <a:lnTo>
                      <a:pt x="323" y="61"/>
                    </a:lnTo>
                    <a:lnTo>
                      <a:pt x="323" y="46"/>
                    </a:lnTo>
                    <a:lnTo>
                      <a:pt x="205" y="46"/>
                    </a:lnTo>
                    <a:lnTo>
                      <a:pt x="205" y="14"/>
                    </a:lnTo>
                    <a:lnTo>
                      <a:pt x="366" y="14"/>
                    </a:lnTo>
                    <a:lnTo>
                      <a:pt x="366" y="236"/>
                    </a:lnTo>
                    <a:lnTo>
                      <a:pt x="116" y="236"/>
                    </a:lnTo>
                    <a:close/>
                  </a:path>
                </a:pathLst>
              </a:custGeom>
              <a:solidFill>
                <a:srgbClr val="8DBDCB"/>
              </a:solidFill>
              <a:ln>
                <a:noFill/>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9" name="Tekstvak 236">
              <a:extLst>
                <a:ext uri="{FF2B5EF4-FFF2-40B4-BE49-F238E27FC236}">
                  <a16:creationId xmlns:a16="http://schemas.microsoft.com/office/drawing/2014/main" id="{79AAFB01-C2D5-4FD3-B785-354BDF8F41C1}"/>
                </a:ext>
              </a:extLst>
            </p:cNvPr>
            <p:cNvSpPr txBox="1"/>
            <p:nvPr/>
          </p:nvSpPr>
          <p:spPr>
            <a:xfrm>
              <a:off x="2346830" y="2214183"/>
              <a:ext cx="1019791" cy="269929"/>
            </a:xfrm>
            <a:prstGeom prst="rect">
              <a:avLst/>
            </a:prstGeom>
            <a:noFill/>
          </p:spPr>
          <p:txBody>
            <a:bodyPr wrap="square" lIns="0" tIns="0" rIns="0" bIns="0" rtlCol="0" anchor="ctr">
              <a:noAutofit/>
            </a:bodyPr>
            <a:lstStyle/>
            <a:p>
              <a:pPr algn="r">
                <a:lnSpc>
                  <a:spcPct val="90000"/>
                </a:lnSpc>
              </a:pPr>
              <a:r>
                <a:rPr lang="en-US" sz="1000" b="1" dirty="0">
                  <a:solidFill>
                    <a:srgbClr val="8DBDCB"/>
                  </a:solidFill>
                </a:rPr>
                <a:t>Non-residential</a:t>
              </a:r>
            </a:p>
          </p:txBody>
        </p:sp>
      </p:grpSp>
      <p:sp>
        <p:nvSpPr>
          <p:cNvPr id="55" name="Tekstvak 111">
            <a:extLst>
              <a:ext uri="{FF2B5EF4-FFF2-40B4-BE49-F238E27FC236}">
                <a16:creationId xmlns:a16="http://schemas.microsoft.com/office/drawing/2014/main" id="{309FA76D-9FA9-4967-A32C-8D9F2B91C0CE}"/>
              </a:ext>
            </a:extLst>
          </p:cNvPr>
          <p:cNvSpPr txBox="1"/>
          <p:nvPr/>
        </p:nvSpPr>
        <p:spPr>
          <a:xfrm>
            <a:off x="5109620" y="1816933"/>
            <a:ext cx="2744154" cy="348265"/>
          </a:xfrm>
          <a:prstGeom prst="rect">
            <a:avLst/>
          </a:prstGeom>
          <a:noFill/>
        </p:spPr>
        <p:txBody>
          <a:bodyPr wrap="square" lIns="0" tIns="0" rIns="0" bIns="0" rtlCol="0" anchor="ctr">
            <a:noAutofit/>
          </a:bodyPr>
          <a:lstStyle/>
          <a:p>
            <a:r>
              <a:rPr lang="en-GB" sz="1400" b="1" dirty="0">
                <a:solidFill>
                  <a:schemeClr val="tx1">
                    <a:lumMod val="50000"/>
                    <a:lumOff val="50000"/>
                  </a:schemeClr>
                </a:solidFill>
              </a:rPr>
              <a:t>Project segmentation</a:t>
            </a:r>
            <a:endParaRPr lang="en-GB" sz="1200" b="1" dirty="0">
              <a:solidFill>
                <a:schemeClr val="tx1">
                  <a:lumMod val="50000"/>
                  <a:lumOff val="50000"/>
                </a:schemeClr>
              </a:solidFill>
            </a:endParaRPr>
          </a:p>
          <a:p>
            <a:endParaRPr lang="en-GB" sz="1200" i="1" dirty="0">
              <a:solidFill>
                <a:schemeClr val="tx1">
                  <a:lumMod val="50000"/>
                  <a:lumOff val="50000"/>
                </a:schemeClr>
              </a:solidFill>
            </a:endParaRPr>
          </a:p>
          <a:p>
            <a:r>
              <a:rPr lang="en-GB" sz="1200" i="1" dirty="0">
                <a:solidFill>
                  <a:schemeClr val="tx1">
                    <a:lumMod val="50000"/>
                    <a:lumOff val="50000"/>
                  </a:schemeClr>
                </a:solidFill>
              </a:rPr>
              <a:t>What percentage of your </a:t>
            </a:r>
            <a:r>
              <a:rPr lang="en-GB" sz="1200" b="1" i="1" dirty="0">
                <a:solidFill>
                  <a:schemeClr val="tx1">
                    <a:lumMod val="50000"/>
                    <a:lumOff val="50000"/>
                  </a:schemeClr>
                </a:solidFill>
              </a:rPr>
              <a:t>turnover</a:t>
            </a:r>
            <a:r>
              <a:rPr lang="en-GB" sz="1200" i="1" dirty="0">
                <a:solidFill>
                  <a:schemeClr val="tx1">
                    <a:lumMod val="50000"/>
                    <a:lumOff val="50000"/>
                  </a:schemeClr>
                </a:solidFill>
              </a:rPr>
              <a:t> do you get from … projects?</a:t>
            </a:r>
          </a:p>
        </p:txBody>
      </p:sp>
      <p:sp>
        <p:nvSpPr>
          <p:cNvPr id="60" name="Tekstvak 6">
            <a:extLst>
              <a:ext uri="{FF2B5EF4-FFF2-40B4-BE49-F238E27FC236}">
                <a16:creationId xmlns:a16="http://schemas.microsoft.com/office/drawing/2014/main" id="{16DE8253-A088-4650-8936-BBC9D890B761}"/>
              </a:ext>
            </a:extLst>
          </p:cNvPr>
          <p:cNvSpPr txBox="1"/>
          <p:nvPr/>
        </p:nvSpPr>
        <p:spPr>
          <a:xfrm>
            <a:off x="437144" y="6410007"/>
            <a:ext cx="3657600" cy="223931"/>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lumMod val="50000"/>
                    <a:lumOff val="50000"/>
                  </a:schemeClr>
                </a:solidFill>
                <a:effectLst/>
                <a:uLnTx/>
                <a:uFillTx/>
                <a:latin typeface="Arial" panose="020B0604020202020204"/>
                <a:ea typeface="+mn-ea"/>
                <a:cs typeface="+mn-cs"/>
              </a:rPr>
              <a:t>Base: n=125, asked to all contractors</a:t>
            </a:r>
          </a:p>
        </p:txBody>
      </p:sp>
      <p:cxnSp>
        <p:nvCxnSpPr>
          <p:cNvPr id="91" name="Rechte verbindingslijn 9">
            <a:extLst>
              <a:ext uri="{FF2B5EF4-FFF2-40B4-BE49-F238E27FC236}">
                <a16:creationId xmlns:a16="http://schemas.microsoft.com/office/drawing/2014/main" id="{86DD86BB-DDF4-4302-B397-241230CF7295}"/>
              </a:ext>
            </a:extLst>
          </p:cNvPr>
          <p:cNvCxnSpPr>
            <a:cxnSpLocks/>
          </p:cNvCxnSpPr>
          <p:nvPr/>
        </p:nvCxnSpPr>
        <p:spPr>
          <a:xfrm flipV="1">
            <a:off x="4415246" y="1809262"/>
            <a:ext cx="0" cy="4460909"/>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7" name="Groep 66">
            <a:extLst>
              <a:ext uri="{FF2B5EF4-FFF2-40B4-BE49-F238E27FC236}">
                <a16:creationId xmlns:a16="http://schemas.microsoft.com/office/drawing/2014/main" id="{B20667B4-E39C-4D0C-BBCB-231B92957B2B}"/>
              </a:ext>
            </a:extLst>
          </p:cNvPr>
          <p:cNvGrpSpPr>
            <a:grpSpLocks noChangeAspect="1"/>
          </p:cNvGrpSpPr>
          <p:nvPr/>
        </p:nvGrpSpPr>
        <p:grpSpPr>
          <a:xfrm>
            <a:off x="5125258" y="4264437"/>
            <a:ext cx="173034" cy="199654"/>
            <a:chOff x="5029193" y="3867150"/>
            <a:chExt cx="371475" cy="428625"/>
          </a:xfrm>
          <a:solidFill>
            <a:srgbClr val="7F7F7F"/>
          </a:solidFill>
        </p:grpSpPr>
        <p:sp>
          <p:nvSpPr>
            <p:cNvPr id="48" name="Freeform 381">
              <a:extLst>
                <a:ext uri="{FF2B5EF4-FFF2-40B4-BE49-F238E27FC236}">
                  <a16:creationId xmlns:a16="http://schemas.microsoft.com/office/drawing/2014/main" id="{E4C8788C-17CD-40F8-8393-586B2C2BF7CE}"/>
                </a:ext>
              </a:extLst>
            </p:cNvPr>
            <p:cNvSpPr>
              <a:spLocks noEditPoints="1"/>
            </p:cNvSpPr>
            <p:nvPr/>
          </p:nvSpPr>
          <p:spPr bwMode="auto">
            <a:xfrm>
              <a:off x="5143493" y="3892550"/>
              <a:ext cx="141288" cy="403225"/>
            </a:xfrm>
            <a:custGeom>
              <a:avLst/>
              <a:gdLst>
                <a:gd name="T0" fmla="*/ 15 w 89"/>
                <a:gd name="T1" fmla="*/ 76 h 254"/>
                <a:gd name="T2" fmla="*/ 11 w 89"/>
                <a:gd name="T3" fmla="*/ 80 h 254"/>
                <a:gd name="T4" fmla="*/ 10 w 89"/>
                <a:gd name="T5" fmla="*/ 86 h 254"/>
                <a:gd name="T6" fmla="*/ 22 w 89"/>
                <a:gd name="T7" fmla="*/ 145 h 254"/>
                <a:gd name="T8" fmla="*/ 22 w 89"/>
                <a:gd name="T9" fmla="*/ 238 h 254"/>
                <a:gd name="T10" fmla="*/ 24 w 89"/>
                <a:gd name="T11" fmla="*/ 242 h 254"/>
                <a:gd name="T12" fmla="*/ 34 w 89"/>
                <a:gd name="T13" fmla="*/ 243 h 254"/>
                <a:gd name="T14" fmla="*/ 38 w 89"/>
                <a:gd name="T15" fmla="*/ 241 h 254"/>
                <a:gd name="T16" fmla="*/ 39 w 89"/>
                <a:gd name="T17" fmla="*/ 173 h 254"/>
                <a:gd name="T18" fmla="*/ 39 w 89"/>
                <a:gd name="T19" fmla="*/ 162 h 254"/>
                <a:gd name="T20" fmla="*/ 41 w 89"/>
                <a:gd name="T21" fmla="*/ 157 h 254"/>
                <a:gd name="T22" fmla="*/ 48 w 89"/>
                <a:gd name="T23" fmla="*/ 157 h 254"/>
                <a:gd name="T24" fmla="*/ 51 w 89"/>
                <a:gd name="T25" fmla="*/ 162 h 254"/>
                <a:gd name="T26" fmla="*/ 51 w 89"/>
                <a:gd name="T27" fmla="*/ 173 h 254"/>
                <a:gd name="T28" fmla="*/ 52 w 89"/>
                <a:gd name="T29" fmla="*/ 241 h 254"/>
                <a:gd name="T30" fmla="*/ 56 w 89"/>
                <a:gd name="T31" fmla="*/ 243 h 254"/>
                <a:gd name="T32" fmla="*/ 64 w 89"/>
                <a:gd name="T33" fmla="*/ 242 h 254"/>
                <a:gd name="T34" fmla="*/ 66 w 89"/>
                <a:gd name="T35" fmla="*/ 238 h 254"/>
                <a:gd name="T36" fmla="*/ 66 w 89"/>
                <a:gd name="T37" fmla="*/ 145 h 254"/>
                <a:gd name="T38" fmla="*/ 78 w 89"/>
                <a:gd name="T39" fmla="*/ 86 h 254"/>
                <a:gd name="T40" fmla="*/ 77 w 89"/>
                <a:gd name="T41" fmla="*/ 80 h 254"/>
                <a:gd name="T42" fmla="*/ 73 w 89"/>
                <a:gd name="T43" fmla="*/ 76 h 254"/>
                <a:gd name="T44" fmla="*/ 49 w 89"/>
                <a:gd name="T45" fmla="*/ 64 h 254"/>
                <a:gd name="T46" fmla="*/ 49 w 89"/>
                <a:gd name="T47" fmla="*/ 99 h 254"/>
                <a:gd name="T48" fmla="*/ 44 w 89"/>
                <a:gd name="T49" fmla="*/ 102 h 254"/>
                <a:gd name="T50" fmla="*/ 39 w 89"/>
                <a:gd name="T51" fmla="*/ 99 h 254"/>
                <a:gd name="T52" fmla="*/ 39 w 89"/>
                <a:gd name="T53" fmla="*/ 64 h 254"/>
                <a:gd name="T54" fmla="*/ 44 w 89"/>
                <a:gd name="T55" fmla="*/ 10 h 254"/>
                <a:gd name="T56" fmla="*/ 26 w 89"/>
                <a:gd name="T57" fmla="*/ 21 h 254"/>
                <a:gd name="T58" fmla="*/ 26 w 89"/>
                <a:gd name="T59" fmla="*/ 43 h 254"/>
                <a:gd name="T60" fmla="*/ 44 w 89"/>
                <a:gd name="T61" fmla="*/ 54 h 254"/>
                <a:gd name="T62" fmla="*/ 62 w 89"/>
                <a:gd name="T63" fmla="*/ 43 h 254"/>
                <a:gd name="T64" fmla="*/ 62 w 89"/>
                <a:gd name="T65" fmla="*/ 21 h 254"/>
                <a:gd name="T66" fmla="*/ 44 w 89"/>
                <a:gd name="T67" fmla="*/ 10 h 254"/>
                <a:gd name="T68" fmla="*/ 57 w 89"/>
                <a:gd name="T69" fmla="*/ 1 h 254"/>
                <a:gd name="T70" fmla="*/ 74 w 89"/>
                <a:gd name="T71" fmla="*/ 20 h 254"/>
                <a:gd name="T72" fmla="*/ 73 w 89"/>
                <a:gd name="T73" fmla="*/ 46 h 254"/>
                <a:gd name="T74" fmla="*/ 79 w 89"/>
                <a:gd name="T75" fmla="*/ 67 h 254"/>
                <a:gd name="T76" fmla="*/ 89 w 89"/>
                <a:gd name="T77" fmla="*/ 80 h 254"/>
                <a:gd name="T78" fmla="*/ 79 w 89"/>
                <a:gd name="T79" fmla="*/ 136 h 254"/>
                <a:gd name="T80" fmla="*/ 78 w 89"/>
                <a:gd name="T81" fmla="*/ 147 h 254"/>
                <a:gd name="T82" fmla="*/ 77 w 89"/>
                <a:gd name="T83" fmla="*/ 157 h 254"/>
                <a:gd name="T84" fmla="*/ 76 w 89"/>
                <a:gd name="T85" fmla="*/ 243 h 254"/>
                <a:gd name="T86" fmla="*/ 70 w 89"/>
                <a:gd name="T87" fmla="*/ 251 h 254"/>
                <a:gd name="T88" fmla="*/ 61 w 89"/>
                <a:gd name="T89" fmla="*/ 254 h 254"/>
                <a:gd name="T90" fmla="*/ 52 w 89"/>
                <a:gd name="T91" fmla="*/ 254 h 254"/>
                <a:gd name="T92" fmla="*/ 45 w 89"/>
                <a:gd name="T93" fmla="*/ 250 h 254"/>
                <a:gd name="T94" fmla="*/ 38 w 89"/>
                <a:gd name="T95" fmla="*/ 254 h 254"/>
                <a:gd name="T96" fmla="*/ 27 w 89"/>
                <a:gd name="T97" fmla="*/ 254 h 254"/>
                <a:gd name="T98" fmla="*/ 18 w 89"/>
                <a:gd name="T99" fmla="*/ 251 h 254"/>
                <a:gd name="T100" fmla="*/ 13 w 89"/>
                <a:gd name="T101" fmla="*/ 243 h 254"/>
                <a:gd name="T102" fmla="*/ 11 w 89"/>
                <a:gd name="T103" fmla="*/ 157 h 254"/>
                <a:gd name="T104" fmla="*/ 11 w 89"/>
                <a:gd name="T105" fmla="*/ 147 h 254"/>
                <a:gd name="T106" fmla="*/ 9 w 89"/>
                <a:gd name="T107" fmla="*/ 136 h 254"/>
                <a:gd name="T108" fmla="*/ 0 w 89"/>
                <a:gd name="T109" fmla="*/ 80 h 254"/>
                <a:gd name="T110" fmla="*/ 9 w 89"/>
                <a:gd name="T111" fmla="*/ 67 h 254"/>
                <a:gd name="T112" fmla="*/ 15 w 89"/>
                <a:gd name="T113" fmla="*/ 46 h 254"/>
                <a:gd name="T114" fmla="*/ 14 w 89"/>
                <a:gd name="T115" fmla="*/ 20 h 254"/>
                <a:gd name="T116" fmla="*/ 31 w 89"/>
                <a:gd name="T117"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 h="254">
                  <a:moveTo>
                    <a:pt x="35" y="63"/>
                  </a:moveTo>
                  <a:lnTo>
                    <a:pt x="15" y="76"/>
                  </a:lnTo>
                  <a:lnTo>
                    <a:pt x="13" y="77"/>
                  </a:lnTo>
                  <a:lnTo>
                    <a:pt x="11" y="80"/>
                  </a:lnTo>
                  <a:lnTo>
                    <a:pt x="10" y="84"/>
                  </a:lnTo>
                  <a:lnTo>
                    <a:pt x="10" y="86"/>
                  </a:lnTo>
                  <a:lnTo>
                    <a:pt x="21" y="133"/>
                  </a:lnTo>
                  <a:lnTo>
                    <a:pt x="22" y="145"/>
                  </a:lnTo>
                  <a:lnTo>
                    <a:pt x="22" y="157"/>
                  </a:lnTo>
                  <a:lnTo>
                    <a:pt x="22" y="238"/>
                  </a:lnTo>
                  <a:lnTo>
                    <a:pt x="23" y="241"/>
                  </a:lnTo>
                  <a:lnTo>
                    <a:pt x="24" y="242"/>
                  </a:lnTo>
                  <a:lnTo>
                    <a:pt x="27" y="243"/>
                  </a:lnTo>
                  <a:lnTo>
                    <a:pt x="34" y="243"/>
                  </a:lnTo>
                  <a:lnTo>
                    <a:pt x="36" y="242"/>
                  </a:lnTo>
                  <a:lnTo>
                    <a:pt x="38" y="241"/>
                  </a:lnTo>
                  <a:lnTo>
                    <a:pt x="39" y="238"/>
                  </a:lnTo>
                  <a:lnTo>
                    <a:pt x="39" y="173"/>
                  </a:lnTo>
                  <a:lnTo>
                    <a:pt x="39" y="167"/>
                  </a:lnTo>
                  <a:lnTo>
                    <a:pt x="39" y="162"/>
                  </a:lnTo>
                  <a:lnTo>
                    <a:pt x="40" y="160"/>
                  </a:lnTo>
                  <a:lnTo>
                    <a:pt x="41" y="157"/>
                  </a:lnTo>
                  <a:lnTo>
                    <a:pt x="45" y="157"/>
                  </a:lnTo>
                  <a:lnTo>
                    <a:pt x="48" y="157"/>
                  </a:lnTo>
                  <a:lnTo>
                    <a:pt x="49" y="160"/>
                  </a:lnTo>
                  <a:lnTo>
                    <a:pt x="51" y="162"/>
                  </a:lnTo>
                  <a:lnTo>
                    <a:pt x="51" y="167"/>
                  </a:lnTo>
                  <a:lnTo>
                    <a:pt x="51" y="173"/>
                  </a:lnTo>
                  <a:lnTo>
                    <a:pt x="51" y="238"/>
                  </a:lnTo>
                  <a:lnTo>
                    <a:pt x="52" y="241"/>
                  </a:lnTo>
                  <a:lnTo>
                    <a:pt x="53" y="242"/>
                  </a:lnTo>
                  <a:lnTo>
                    <a:pt x="56" y="243"/>
                  </a:lnTo>
                  <a:lnTo>
                    <a:pt x="61" y="243"/>
                  </a:lnTo>
                  <a:lnTo>
                    <a:pt x="64" y="242"/>
                  </a:lnTo>
                  <a:lnTo>
                    <a:pt x="65" y="241"/>
                  </a:lnTo>
                  <a:lnTo>
                    <a:pt x="66" y="238"/>
                  </a:lnTo>
                  <a:lnTo>
                    <a:pt x="66" y="157"/>
                  </a:lnTo>
                  <a:lnTo>
                    <a:pt x="66" y="145"/>
                  </a:lnTo>
                  <a:lnTo>
                    <a:pt x="69" y="133"/>
                  </a:lnTo>
                  <a:lnTo>
                    <a:pt x="78" y="86"/>
                  </a:lnTo>
                  <a:lnTo>
                    <a:pt x="78" y="84"/>
                  </a:lnTo>
                  <a:lnTo>
                    <a:pt x="77" y="80"/>
                  </a:lnTo>
                  <a:lnTo>
                    <a:pt x="76" y="77"/>
                  </a:lnTo>
                  <a:lnTo>
                    <a:pt x="73" y="76"/>
                  </a:lnTo>
                  <a:lnTo>
                    <a:pt x="53" y="63"/>
                  </a:lnTo>
                  <a:lnTo>
                    <a:pt x="49" y="64"/>
                  </a:lnTo>
                  <a:lnTo>
                    <a:pt x="49" y="97"/>
                  </a:lnTo>
                  <a:lnTo>
                    <a:pt x="49" y="99"/>
                  </a:lnTo>
                  <a:lnTo>
                    <a:pt x="47" y="101"/>
                  </a:lnTo>
                  <a:lnTo>
                    <a:pt x="44" y="102"/>
                  </a:lnTo>
                  <a:lnTo>
                    <a:pt x="41" y="101"/>
                  </a:lnTo>
                  <a:lnTo>
                    <a:pt x="39" y="99"/>
                  </a:lnTo>
                  <a:lnTo>
                    <a:pt x="39" y="97"/>
                  </a:lnTo>
                  <a:lnTo>
                    <a:pt x="39" y="64"/>
                  </a:lnTo>
                  <a:lnTo>
                    <a:pt x="35" y="63"/>
                  </a:lnTo>
                  <a:close/>
                  <a:moveTo>
                    <a:pt x="44" y="10"/>
                  </a:moveTo>
                  <a:lnTo>
                    <a:pt x="34" y="13"/>
                  </a:lnTo>
                  <a:lnTo>
                    <a:pt x="26" y="21"/>
                  </a:lnTo>
                  <a:lnTo>
                    <a:pt x="23" y="31"/>
                  </a:lnTo>
                  <a:lnTo>
                    <a:pt x="26" y="43"/>
                  </a:lnTo>
                  <a:lnTo>
                    <a:pt x="34" y="50"/>
                  </a:lnTo>
                  <a:lnTo>
                    <a:pt x="44" y="54"/>
                  </a:lnTo>
                  <a:lnTo>
                    <a:pt x="55" y="50"/>
                  </a:lnTo>
                  <a:lnTo>
                    <a:pt x="62" y="43"/>
                  </a:lnTo>
                  <a:lnTo>
                    <a:pt x="66" y="31"/>
                  </a:lnTo>
                  <a:lnTo>
                    <a:pt x="62" y="21"/>
                  </a:lnTo>
                  <a:lnTo>
                    <a:pt x="55" y="13"/>
                  </a:lnTo>
                  <a:lnTo>
                    <a:pt x="44" y="10"/>
                  </a:lnTo>
                  <a:close/>
                  <a:moveTo>
                    <a:pt x="44" y="0"/>
                  </a:moveTo>
                  <a:lnTo>
                    <a:pt x="57" y="1"/>
                  </a:lnTo>
                  <a:lnTo>
                    <a:pt x="68" y="9"/>
                  </a:lnTo>
                  <a:lnTo>
                    <a:pt x="74" y="20"/>
                  </a:lnTo>
                  <a:lnTo>
                    <a:pt x="77" y="31"/>
                  </a:lnTo>
                  <a:lnTo>
                    <a:pt x="73" y="46"/>
                  </a:lnTo>
                  <a:lnTo>
                    <a:pt x="65" y="56"/>
                  </a:lnTo>
                  <a:lnTo>
                    <a:pt x="79" y="67"/>
                  </a:lnTo>
                  <a:lnTo>
                    <a:pt x="85" y="72"/>
                  </a:lnTo>
                  <a:lnTo>
                    <a:pt x="89" y="80"/>
                  </a:lnTo>
                  <a:lnTo>
                    <a:pt x="89" y="89"/>
                  </a:lnTo>
                  <a:lnTo>
                    <a:pt x="79" y="136"/>
                  </a:lnTo>
                  <a:lnTo>
                    <a:pt x="78" y="141"/>
                  </a:lnTo>
                  <a:lnTo>
                    <a:pt x="78" y="147"/>
                  </a:lnTo>
                  <a:lnTo>
                    <a:pt x="77" y="152"/>
                  </a:lnTo>
                  <a:lnTo>
                    <a:pt x="77" y="157"/>
                  </a:lnTo>
                  <a:lnTo>
                    <a:pt x="77" y="238"/>
                  </a:lnTo>
                  <a:lnTo>
                    <a:pt x="76" y="243"/>
                  </a:lnTo>
                  <a:lnTo>
                    <a:pt x="74" y="247"/>
                  </a:lnTo>
                  <a:lnTo>
                    <a:pt x="70" y="251"/>
                  </a:lnTo>
                  <a:lnTo>
                    <a:pt x="66" y="254"/>
                  </a:lnTo>
                  <a:lnTo>
                    <a:pt x="61" y="254"/>
                  </a:lnTo>
                  <a:lnTo>
                    <a:pt x="56" y="254"/>
                  </a:lnTo>
                  <a:lnTo>
                    <a:pt x="52" y="254"/>
                  </a:lnTo>
                  <a:lnTo>
                    <a:pt x="48" y="253"/>
                  </a:lnTo>
                  <a:lnTo>
                    <a:pt x="45" y="250"/>
                  </a:lnTo>
                  <a:lnTo>
                    <a:pt x="41" y="253"/>
                  </a:lnTo>
                  <a:lnTo>
                    <a:pt x="38" y="254"/>
                  </a:lnTo>
                  <a:lnTo>
                    <a:pt x="34" y="254"/>
                  </a:lnTo>
                  <a:lnTo>
                    <a:pt x="27" y="254"/>
                  </a:lnTo>
                  <a:lnTo>
                    <a:pt x="22" y="254"/>
                  </a:lnTo>
                  <a:lnTo>
                    <a:pt x="18" y="251"/>
                  </a:lnTo>
                  <a:lnTo>
                    <a:pt x="14" y="247"/>
                  </a:lnTo>
                  <a:lnTo>
                    <a:pt x="13" y="243"/>
                  </a:lnTo>
                  <a:lnTo>
                    <a:pt x="11" y="238"/>
                  </a:lnTo>
                  <a:lnTo>
                    <a:pt x="11" y="157"/>
                  </a:lnTo>
                  <a:lnTo>
                    <a:pt x="11" y="152"/>
                  </a:lnTo>
                  <a:lnTo>
                    <a:pt x="11" y="147"/>
                  </a:lnTo>
                  <a:lnTo>
                    <a:pt x="10" y="141"/>
                  </a:lnTo>
                  <a:lnTo>
                    <a:pt x="9" y="136"/>
                  </a:lnTo>
                  <a:lnTo>
                    <a:pt x="0" y="89"/>
                  </a:lnTo>
                  <a:lnTo>
                    <a:pt x="0" y="80"/>
                  </a:lnTo>
                  <a:lnTo>
                    <a:pt x="4" y="72"/>
                  </a:lnTo>
                  <a:lnTo>
                    <a:pt x="9" y="67"/>
                  </a:lnTo>
                  <a:lnTo>
                    <a:pt x="23" y="56"/>
                  </a:lnTo>
                  <a:lnTo>
                    <a:pt x="15" y="46"/>
                  </a:lnTo>
                  <a:lnTo>
                    <a:pt x="11" y="31"/>
                  </a:lnTo>
                  <a:lnTo>
                    <a:pt x="14" y="20"/>
                  </a:lnTo>
                  <a:lnTo>
                    <a:pt x="22" y="9"/>
                  </a:lnTo>
                  <a:lnTo>
                    <a:pt x="31" y="1"/>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dirty="0">
                <a:solidFill>
                  <a:schemeClr val="bg1">
                    <a:lumMod val="50000"/>
                  </a:schemeClr>
                </a:solidFill>
              </a:endParaRPr>
            </a:p>
          </p:txBody>
        </p:sp>
        <p:sp>
          <p:nvSpPr>
            <p:cNvPr id="49" name="Freeform 382">
              <a:extLst>
                <a:ext uri="{FF2B5EF4-FFF2-40B4-BE49-F238E27FC236}">
                  <a16:creationId xmlns:a16="http://schemas.microsoft.com/office/drawing/2014/main" id="{A9537CEA-D2B2-420A-AAFF-2D7B363318D3}"/>
                </a:ext>
              </a:extLst>
            </p:cNvPr>
            <p:cNvSpPr>
              <a:spLocks noEditPoints="1"/>
            </p:cNvSpPr>
            <p:nvPr/>
          </p:nvSpPr>
          <p:spPr bwMode="auto">
            <a:xfrm>
              <a:off x="5029193" y="3867150"/>
              <a:ext cx="125413" cy="373063"/>
            </a:xfrm>
            <a:custGeom>
              <a:avLst/>
              <a:gdLst>
                <a:gd name="T0" fmla="*/ 35 w 79"/>
                <a:gd name="T1" fmla="*/ 12 h 235"/>
                <a:gd name="T2" fmla="*/ 24 w 79"/>
                <a:gd name="T3" fmla="*/ 19 h 235"/>
                <a:gd name="T4" fmla="*/ 22 w 79"/>
                <a:gd name="T5" fmla="*/ 30 h 235"/>
                <a:gd name="T6" fmla="*/ 24 w 79"/>
                <a:gd name="T7" fmla="*/ 42 h 235"/>
                <a:gd name="T8" fmla="*/ 35 w 79"/>
                <a:gd name="T9" fmla="*/ 49 h 235"/>
                <a:gd name="T10" fmla="*/ 47 w 79"/>
                <a:gd name="T11" fmla="*/ 49 h 235"/>
                <a:gd name="T12" fmla="*/ 56 w 79"/>
                <a:gd name="T13" fmla="*/ 42 h 235"/>
                <a:gd name="T14" fmla="*/ 60 w 79"/>
                <a:gd name="T15" fmla="*/ 30 h 235"/>
                <a:gd name="T16" fmla="*/ 56 w 79"/>
                <a:gd name="T17" fmla="*/ 19 h 235"/>
                <a:gd name="T18" fmla="*/ 47 w 79"/>
                <a:gd name="T19" fmla="*/ 12 h 235"/>
                <a:gd name="T20" fmla="*/ 40 w 79"/>
                <a:gd name="T21" fmla="*/ 0 h 235"/>
                <a:gd name="T22" fmla="*/ 61 w 79"/>
                <a:gd name="T23" fmla="*/ 9 h 235"/>
                <a:gd name="T24" fmla="*/ 70 w 79"/>
                <a:gd name="T25" fmla="*/ 30 h 235"/>
                <a:gd name="T26" fmla="*/ 60 w 79"/>
                <a:gd name="T27" fmla="*/ 53 h 235"/>
                <a:gd name="T28" fmla="*/ 76 w 79"/>
                <a:gd name="T29" fmla="*/ 63 h 235"/>
                <a:gd name="T30" fmla="*/ 79 w 79"/>
                <a:gd name="T31" fmla="*/ 71 h 235"/>
                <a:gd name="T32" fmla="*/ 70 w 79"/>
                <a:gd name="T33" fmla="*/ 77 h 235"/>
                <a:gd name="T34" fmla="*/ 68 w 79"/>
                <a:gd name="T35" fmla="*/ 72 h 235"/>
                <a:gd name="T36" fmla="*/ 49 w 79"/>
                <a:gd name="T37" fmla="*/ 59 h 235"/>
                <a:gd name="T38" fmla="*/ 45 w 79"/>
                <a:gd name="T39" fmla="*/ 89 h 235"/>
                <a:gd name="T40" fmla="*/ 43 w 79"/>
                <a:gd name="T41" fmla="*/ 94 h 235"/>
                <a:gd name="T42" fmla="*/ 38 w 79"/>
                <a:gd name="T43" fmla="*/ 94 h 235"/>
                <a:gd name="T44" fmla="*/ 35 w 79"/>
                <a:gd name="T45" fmla="*/ 89 h 235"/>
                <a:gd name="T46" fmla="*/ 31 w 79"/>
                <a:gd name="T47" fmla="*/ 59 h 235"/>
                <a:gd name="T48" fmla="*/ 13 w 79"/>
                <a:gd name="T49" fmla="*/ 72 h 235"/>
                <a:gd name="T50" fmla="*/ 10 w 79"/>
                <a:gd name="T51" fmla="*/ 79 h 235"/>
                <a:gd name="T52" fmla="*/ 18 w 79"/>
                <a:gd name="T53" fmla="*/ 123 h 235"/>
                <a:gd name="T54" fmla="*/ 21 w 79"/>
                <a:gd name="T55" fmla="*/ 146 h 235"/>
                <a:gd name="T56" fmla="*/ 22 w 79"/>
                <a:gd name="T57" fmla="*/ 220 h 235"/>
                <a:gd name="T58" fmla="*/ 26 w 79"/>
                <a:gd name="T59" fmla="*/ 223 h 235"/>
                <a:gd name="T60" fmla="*/ 32 w 79"/>
                <a:gd name="T61" fmla="*/ 223 h 235"/>
                <a:gd name="T62" fmla="*/ 35 w 79"/>
                <a:gd name="T63" fmla="*/ 218 h 235"/>
                <a:gd name="T64" fmla="*/ 35 w 79"/>
                <a:gd name="T65" fmla="*/ 155 h 235"/>
                <a:gd name="T66" fmla="*/ 36 w 79"/>
                <a:gd name="T67" fmla="*/ 147 h 235"/>
                <a:gd name="T68" fmla="*/ 41 w 79"/>
                <a:gd name="T69" fmla="*/ 144 h 235"/>
                <a:gd name="T70" fmla="*/ 45 w 79"/>
                <a:gd name="T71" fmla="*/ 147 h 235"/>
                <a:gd name="T72" fmla="*/ 47 w 79"/>
                <a:gd name="T73" fmla="*/ 155 h 235"/>
                <a:gd name="T74" fmla="*/ 47 w 79"/>
                <a:gd name="T75" fmla="*/ 218 h 235"/>
                <a:gd name="T76" fmla="*/ 49 w 79"/>
                <a:gd name="T77" fmla="*/ 223 h 235"/>
                <a:gd name="T78" fmla="*/ 55 w 79"/>
                <a:gd name="T79" fmla="*/ 223 h 235"/>
                <a:gd name="T80" fmla="*/ 60 w 79"/>
                <a:gd name="T81" fmla="*/ 220 h 235"/>
                <a:gd name="T82" fmla="*/ 60 w 79"/>
                <a:gd name="T83" fmla="*/ 146 h 235"/>
                <a:gd name="T84" fmla="*/ 62 w 79"/>
                <a:gd name="T85" fmla="*/ 123 h 235"/>
                <a:gd name="T86" fmla="*/ 70 w 79"/>
                <a:gd name="T87" fmla="*/ 155 h 235"/>
                <a:gd name="T88" fmla="*/ 70 w 79"/>
                <a:gd name="T89" fmla="*/ 218 h 235"/>
                <a:gd name="T90" fmla="*/ 68 w 79"/>
                <a:gd name="T91" fmla="*/ 228 h 235"/>
                <a:gd name="T92" fmla="*/ 60 w 79"/>
                <a:gd name="T93" fmla="*/ 233 h 235"/>
                <a:gd name="T94" fmla="*/ 52 w 79"/>
                <a:gd name="T95" fmla="*/ 235 h 235"/>
                <a:gd name="T96" fmla="*/ 44 w 79"/>
                <a:gd name="T97" fmla="*/ 232 h 235"/>
                <a:gd name="T98" fmla="*/ 38 w 79"/>
                <a:gd name="T99" fmla="*/ 232 h 235"/>
                <a:gd name="T100" fmla="*/ 30 w 79"/>
                <a:gd name="T101" fmla="*/ 235 h 235"/>
                <a:gd name="T102" fmla="*/ 21 w 79"/>
                <a:gd name="T103" fmla="*/ 233 h 235"/>
                <a:gd name="T104" fmla="*/ 13 w 79"/>
                <a:gd name="T105" fmla="*/ 228 h 235"/>
                <a:gd name="T106" fmla="*/ 10 w 79"/>
                <a:gd name="T107" fmla="*/ 218 h 235"/>
                <a:gd name="T108" fmla="*/ 10 w 79"/>
                <a:gd name="T109" fmla="*/ 140 h 235"/>
                <a:gd name="T110" fmla="*/ 9 w 79"/>
                <a:gd name="T111" fmla="*/ 130 h 235"/>
                <a:gd name="T112" fmla="*/ 0 w 79"/>
                <a:gd name="T113" fmla="*/ 83 h 235"/>
                <a:gd name="T114" fmla="*/ 4 w 79"/>
                <a:gd name="T115" fmla="*/ 67 h 235"/>
                <a:gd name="T116" fmla="*/ 21 w 79"/>
                <a:gd name="T117" fmla="*/ 53 h 235"/>
                <a:gd name="T118" fmla="*/ 10 w 79"/>
                <a:gd name="T119" fmla="*/ 30 h 235"/>
                <a:gd name="T120" fmla="*/ 19 w 79"/>
                <a:gd name="T121" fmla="*/ 9 h 235"/>
                <a:gd name="T122" fmla="*/ 40 w 79"/>
                <a:gd name="T1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 h="235">
                  <a:moveTo>
                    <a:pt x="40" y="11"/>
                  </a:moveTo>
                  <a:lnTo>
                    <a:pt x="35" y="12"/>
                  </a:lnTo>
                  <a:lnTo>
                    <a:pt x="30" y="15"/>
                  </a:lnTo>
                  <a:lnTo>
                    <a:pt x="24" y="19"/>
                  </a:lnTo>
                  <a:lnTo>
                    <a:pt x="22" y="24"/>
                  </a:lnTo>
                  <a:lnTo>
                    <a:pt x="22" y="30"/>
                  </a:lnTo>
                  <a:lnTo>
                    <a:pt x="22" y="37"/>
                  </a:lnTo>
                  <a:lnTo>
                    <a:pt x="24" y="42"/>
                  </a:lnTo>
                  <a:lnTo>
                    <a:pt x="30" y="46"/>
                  </a:lnTo>
                  <a:lnTo>
                    <a:pt x="35" y="49"/>
                  </a:lnTo>
                  <a:lnTo>
                    <a:pt x="40" y="50"/>
                  </a:lnTo>
                  <a:lnTo>
                    <a:pt x="47" y="49"/>
                  </a:lnTo>
                  <a:lnTo>
                    <a:pt x="52" y="46"/>
                  </a:lnTo>
                  <a:lnTo>
                    <a:pt x="56" y="42"/>
                  </a:lnTo>
                  <a:lnTo>
                    <a:pt x="59" y="37"/>
                  </a:lnTo>
                  <a:lnTo>
                    <a:pt x="60" y="30"/>
                  </a:lnTo>
                  <a:lnTo>
                    <a:pt x="59" y="24"/>
                  </a:lnTo>
                  <a:lnTo>
                    <a:pt x="56" y="19"/>
                  </a:lnTo>
                  <a:lnTo>
                    <a:pt x="52" y="15"/>
                  </a:lnTo>
                  <a:lnTo>
                    <a:pt x="47" y="12"/>
                  </a:lnTo>
                  <a:lnTo>
                    <a:pt x="40" y="11"/>
                  </a:lnTo>
                  <a:close/>
                  <a:moveTo>
                    <a:pt x="40" y="0"/>
                  </a:moveTo>
                  <a:lnTo>
                    <a:pt x="52" y="3"/>
                  </a:lnTo>
                  <a:lnTo>
                    <a:pt x="61" y="9"/>
                  </a:lnTo>
                  <a:lnTo>
                    <a:pt x="68" y="19"/>
                  </a:lnTo>
                  <a:lnTo>
                    <a:pt x="70" y="30"/>
                  </a:lnTo>
                  <a:lnTo>
                    <a:pt x="68" y="43"/>
                  </a:lnTo>
                  <a:lnTo>
                    <a:pt x="60" y="53"/>
                  </a:lnTo>
                  <a:lnTo>
                    <a:pt x="72" y="62"/>
                  </a:lnTo>
                  <a:lnTo>
                    <a:pt x="76" y="63"/>
                  </a:lnTo>
                  <a:lnTo>
                    <a:pt x="77" y="67"/>
                  </a:lnTo>
                  <a:lnTo>
                    <a:pt x="79" y="71"/>
                  </a:lnTo>
                  <a:lnTo>
                    <a:pt x="76" y="74"/>
                  </a:lnTo>
                  <a:lnTo>
                    <a:pt x="70" y="77"/>
                  </a:lnTo>
                  <a:lnTo>
                    <a:pt x="69" y="75"/>
                  </a:lnTo>
                  <a:lnTo>
                    <a:pt x="68" y="72"/>
                  </a:lnTo>
                  <a:lnTo>
                    <a:pt x="66" y="70"/>
                  </a:lnTo>
                  <a:lnTo>
                    <a:pt x="49" y="59"/>
                  </a:lnTo>
                  <a:lnTo>
                    <a:pt x="45" y="59"/>
                  </a:lnTo>
                  <a:lnTo>
                    <a:pt x="45" y="89"/>
                  </a:lnTo>
                  <a:lnTo>
                    <a:pt x="45" y="92"/>
                  </a:lnTo>
                  <a:lnTo>
                    <a:pt x="43" y="94"/>
                  </a:lnTo>
                  <a:lnTo>
                    <a:pt x="40" y="94"/>
                  </a:lnTo>
                  <a:lnTo>
                    <a:pt x="38" y="94"/>
                  </a:lnTo>
                  <a:lnTo>
                    <a:pt x="36" y="92"/>
                  </a:lnTo>
                  <a:lnTo>
                    <a:pt x="35" y="89"/>
                  </a:lnTo>
                  <a:lnTo>
                    <a:pt x="35" y="59"/>
                  </a:lnTo>
                  <a:lnTo>
                    <a:pt x="31" y="59"/>
                  </a:lnTo>
                  <a:lnTo>
                    <a:pt x="15" y="70"/>
                  </a:lnTo>
                  <a:lnTo>
                    <a:pt x="13" y="72"/>
                  </a:lnTo>
                  <a:lnTo>
                    <a:pt x="11" y="75"/>
                  </a:lnTo>
                  <a:lnTo>
                    <a:pt x="10" y="79"/>
                  </a:lnTo>
                  <a:lnTo>
                    <a:pt x="10" y="81"/>
                  </a:lnTo>
                  <a:lnTo>
                    <a:pt x="18" y="123"/>
                  </a:lnTo>
                  <a:lnTo>
                    <a:pt x="21" y="134"/>
                  </a:lnTo>
                  <a:lnTo>
                    <a:pt x="21" y="146"/>
                  </a:lnTo>
                  <a:lnTo>
                    <a:pt x="21" y="218"/>
                  </a:lnTo>
                  <a:lnTo>
                    <a:pt x="22" y="220"/>
                  </a:lnTo>
                  <a:lnTo>
                    <a:pt x="23" y="223"/>
                  </a:lnTo>
                  <a:lnTo>
                    <a:pt x="26" y="223"/>
                  </a:lnTo>
                  <a:lnTo>
                    <a:pt x="30" y="223"/>
                  </a:lnTo>
                  <a:lnTo>
                    <a:pt x="32" y="223"/>
                  </a:lnTo>
                  <a:lnTo>
                    <a:pt x="35" y="220"/>
                  </a:lnTo>
                  <a:lnTo>
                    <a:pt x="35" y="218"/>
                  </a:lnTo>
                  <a:lnTo>
                    <a:pt x="35" y="161"/>
                  </a:lnTo>
                  <a:lnTo>
                    <a:pt x="35" y="155"/>
                  </a:lnTo>
                  <a:lnTo>
                    <a:pt x="36" y="151"/>
                  </a:lnTo>
                  <a:lnTo>
                    <a:pt x="36" y="147"/>
                  </a:lnTo>
                  <a:lnTo>
                    <a:pt x="39" y="146"/>
                  </a:lnTo>
                  <a:lnTo>
                    <a:pt x="41" y="144"/>
                  </a:lnTo>
                  <a:lnTo>
                    <a:pt x="44" y="146"/>
                  </a:lnTo>
                  <a:lnTo>
                    <a:pt x="45" y="147"/>
                  </a:lnTo>
                  <a:lnTo>
                    <a:pt x="47" y="151"/>
                  </a:lnTo>
                  <a:lnTo>
                    <a:pt x="47" y="155"/>
                  </a:lnTo>
                  <a:lnTo>
                    <a:pt x="47" y="161"/>
                  </a:lnTo>
                  <a:lnTo>
                    <a:pt x="47" y="218"/>
                  </a:lnTo>
                  <a:lnTo>
                    <a:pt x="48" y="220"/>
                  </a:lnTo>
                  <a:lnTo>
                    <a:pt x="49" y="223"/>
                  </a:lnTo>
                  <a:lnTo>
                    <a:pt x="52" y="223"/>
                  </a:lnTo>
                  <a:lnTo>
                    <a:pt x="55" y="223"/>
                  </a:lnTo>
                  <a:lnTo>
                    <a:pt x="57" y="223"/>
                  </a:lnTo>
                  <a:lnTo>
                    <a:pt x="60" y="220"/>
                  </a:lnTo>
                  <a:lnTo>
                    <a:pt x="60" y="218"/>
                  </a:lnTo>
                  <a:lnTo>
                    <a:pt x="60" y="146"/>
                  </a:lnTo>
                  <a:lnTo>
                    <a:pt x="61" y="134"/>
                  </a:lnTo>
                  <a:lnTo>
                    <a:pt x="62" y="123"/>
                  </a:lnTo>
                  <a:lnTo>
                    <a:pt x="64" y="118"/>
                  </a:lnTo>
                  <a:lnTo>
                    <a:pt x="70" y="155"/>
                  </a:lnTo>
                  <a:lnTo>
                    <a:pt x="70" y="155"/>
                  </a:lnTo>
                  <a:lnTo>
                    <a:pt x="70" y="218"/>
                  </a:lnTo>
                  <a:lnTo>
                    <a:pt x="70" y="223"/>
                  </a:lnTo>
                  <a:lnTo>
                    <a:pt x="68" y="228"/>
                  </a:lnTo>
                  <a:lnTo>
                    <a:pt x="64" y="231"/>
                  </a:lnTo>
                  <a:lnTo>
                    <a:pt x="60" y="233"/>
                  </a:lnTo>
                  <a:lnTo>
                    <a:pt x="55" y="235"/>
                  </a:lnTo>
                  <a:lnTo>
                    <a:pt x="52" y="235"/>
                  </a:lnTo>
                  <a:lnTo>
                    <a:pt x="48" y="233"/>
                  </a:lnTo>
                  <a:lnTo>
                    <a:pt x="44" y="232"/>
                  </a:lnTo>
                  <a:lnTo>
                    <a:pt x="41" y="229"/>
                  </a:lnTo>
                  <a:lnTo>
                    <a:pt x="38" y="232"/>
                  </a:lnTo>
                  <a:lnTo>
                    <a:pt x="34" y="233"/>
                  </a:lnTo>
                  <a:lnTo>
                    <a:pt x="30" y="235"/>
                  </a:lnTo>
                  <a:lnTo>
                    <a:pt x="26" y="235"/>
                  </a:lnTo>
                  <a:lnTo>
                    <a:pt x="21" y="233"/>
                  </a:lnTo>
                  <a:lnTo>
                    <a:pt x="17" y="231"/>
                  </a:lnTo>
                  <a:lnTo>
                    <a:pt x="13" y="228"/>
                  </a:lnTo>
                  <a:lnTo>
                    <a:pt x="11" y="223"/>
                  </a:lnTo>
                  <a:lnTo>
                    <a:pt x="10" y="218"/>
                  </a:lnTo>
                  <a:lnTo>
                    <a:pt x="10" y="146"/>
                  </a:lnTo>
                  <a:lnTo>
                    <a:pt x="10" y="140"/>
                  </a:lnTo>
                  <a:lnTo>
                    <a:pt x="9" y="135"/>
                  </a:lnTo>
                  <a:lnTo>
                    <a:pt x="9" y="130"/>
                  </a:lnTo>
                  <a:lnTo>
                    <a:pt x="7" y="125"/>
                  </a:lnTo>
                  <a:lnTo>
                    <a:pt x="0" y="83"/>
                  </a:lnTo>
                  <a:lnTo>
                    <a:pt x="0" y="75"/>
                  </a:lnTo>
                  <a:lnTo>
                    <a:pt x="4" y="67"/>
                  </a:lnTo>
                  <a:lnTo>
                    <a:pt x="9" y="62"/>
                  </a:lnTo>
                  <a:lnTo>
                    <a:pt x="21" y="53"/>
                  </a:lnTo>
                  <a:lnTo>
                    <a:pt x="13" y="43"/>
                  </a:lnTo>
                  <a:lnTo>
                    <a:pt x="10" y="30"/>
                  </a:lnTo>
                  <a:lnTo>
                    <a:pt x="13" y="19"/>
                  </a:lnTo>
                  <a:lnTo>
                    <a:pt x="19" y="9"/>
                  </a:lnTo>
                  <a:lnTo>
                    <a:pt x="28" y="3"/>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dirty="0">
                <a:solidFill>
                  <a:schemeClr val="bg1">
                    <a:lumMod val="50000"/>
                  </a:schemeClr>
                </a:solidFill>
              </a:endParaRPr>
            </a:p>
          </p:txBody>
        </p:sp>
        <p:sp>
          <p:nvSpPr>
            <p:cNvPr id="50" name="Freeform 383">
              <a:extLst>
                <a:ext uri="{FF2B5EF4-FFF2-40B4-BE49-F238E27FC236}">
                  <a16:creationId xmlns:a16="http://schemas.microsoft.com/office/drawing/2014/main" id="{21E9FE1A-CE00-47CA-A379-627174930047}"/>
                </a:ext>
              </a:extLst>
            </p:cNvPr>
            <p:cNvSpPr>
              <a:spLocks noEditPoints="1"/>
            </p:cNvSpPr>
            <p:nvPr/>
          </p:nvSpPr>
          <p:spPr bwMode="auto">
            <a:xfrm>
              <a:off x="5273668" y="3867150"/>
              <a:ext cx="127000" cy="373063"/>
            </a:xfrm>
            <a:custGeom>
              <a:avLst/>
              <a:gdLst>
                <a:gd name="T0" fmla="*/ 33 w 80"/>
                <a:gd name="T1" fmla="*/ 12 h 235"/>
                <a:gd name="T2" fmla="*/ 24 w 80"/>
                <a:gd name="T3" fmla="*/ 19 h 235"/>
                <a:gd name="T4" fmla="*/ 20 w 80"/>
                <a:gd name="T5" fmla="*/ 30 h 235"/>
                <a:gd name="T6" fmla="*/ 24 w 80"/>
                <a:gd name="T7" fmla="*/ 42 h 235"/>
                <a:gd name="T8" fmla="*/ 33 w 80"/>
                <a:gd name="T9" fmla="*/ 49 h 235"/>
                <a:gd name="T10" fmla="*/ 45 w 80"/>
                <a:gd name="T11" fmla="*/ 49 h 235"/>
                <a:gd name="T12" fmla="*/ 54 w 80"/>
                <a:gd name="T13" fmla="*/ 42 h 235"/>
                <a:gd name="T14" fmla="*/ 58 w 80"/>
                <a:gd name="T15" fmla="*/ 30 h 235"/>
                <a:gd name="T16" fmla="*/ 54 w 80"/>
                <a:gd name="T17" fmla="*/ 19 h 235"/>
                <a:gd name="T18" fmla="*/ 45 w 80"/>
                <a:gd name="T19" fmla="*/ 12 h 235"/>
                <a:gd name="T20" fmla="*/ 39 w 80"/>
                <a:gd name="T21" fmla="*/ 0 h 235"/>
                <a:gd name="T22" fmla="*/ 60 w 80"/>
                <a:gd name="T23" fmla="*/ 9 h 235"/>
                <a:gd name="T24" fmla="*/ 68 w 80"/>
                <a:gd name="T25" fmla="*/ 30 h 235"/>
                <a:gd name="T26" fmla="*/ 58 w 80"/>
                <a:gd name="T27" fmla="*/ 53 h 235"/>
                <a:gd name="T28" fmla="*/ 76 w 80"/>
                <a:gd name="T29" fmla="*/ 67 h 235"/>
                <a:gd name="T30" fmla="*/ 80 w 80"/>
                <a:gd name="T31" fmla="*/ 83 h 235"/>
                <a:gd name="T32" fmla="*/ 71 w 80"/>
                <a:gd name="T33" fmla="*/ 130 h 235"/>
                <a:gd name="T34" fmla="*/ 69 w 80"/>
                <a:gd name="T35" fmla="*/ 140 h 235"/>
                <a:gd name="T36" fmla="*/ 69 w 80"/>
                <a:gd name="T37" fmla="*/ 218 h 235"/>
                <a:gd name="T38" fmla="*/ 66 w 80"/>
                <a:gd name="T39" fmla="*/ 228 h 235"/>
                <a:gd name="T40" fmla="*/ 58 w 80"/>
                <a:gd name="T41" fmla="*/ 233 h 235"/>
                <a:gd name="T42" fmla="*/ 50 w 80"/>
                <a:gd name="T43" fmla="*/ 235 h 235"/>
                <a:gd name="T44" fmla="*/ 42 w 80"/>
                <a:gd name="T45" fmla="*/ 232 h 235"/>
                <a:gd name="T46" fmla="*/ 35 w 80"/>
                <a:gd name="T47" fmla="*/ 232 h 235"/>
                <a:gd name="T48" fmla="*/ 26 w 80"/>
                <a:gd name="T49" fmla="*/ 235 h 235"/>
                <a:gd name="T50" fmla="*/ 20 w 80"/>
                <a:gd name="T51" fmla="*/ 233 h 235"/>
                <a:gd name="T52" fmla="*/ 12 w 80"/>
                <a:gd name="T53" fmla="*/ 228 h 235"/>
                <a:gd name="T54" fmla="*/ 8 w 80"/>
                <a:gd name="T55" fmla="*/ 218 h 235"/>
                <a:gd name="T56" fmla="*/ 8 w 80"/>
                <a:gd name="T57" fmla="*/ 155 h 235"/>
                <a:gd name="T58" fmla="*/ 17 w 80"/>
                <a:gd name="T59" fmla="*/ 123 h 235"/>
                <a:gd name="T60" fmla="*/ 20 w 80"/>
                <a:gd name="T61" fmla="*/ 146 h 235"/>
                <a:gd name="T62" fmla="*/ 20 w 80"/>
                <a:gd name="T63" fmla="*/ 220 h 235"/>
                <a:gd name="T64" fmla="*/ 25 w 80"/>
                <a:gd name="T65" fmla="*/ 223 h 235"/>
                <a:gd name="T66" fmla="*/ 30 w 80"/>
                <a:gd name="T67" fmla="*/ 223 h 235"/>
                <a:gd name="T68" fmla="*/ 33 w 80"/>
                <a:gd name="T69" fmla="*/ 218 h 235"/>
                <a:gd name="T70" fmla="*/ 33 w 80"/>
                <a:gd name="T71" fmla="*/ 155 h 235"/>
                <a:gd name="T72" fmla="*/ 34 w 80"/>
                <a:gd name="T73" fmla="*/ 147 h 235"/>
                <a:gd name="T74" fmla="*/ 38 w 80"/>
                <a:gd name="T75" fmla="*/ 144 h 235"/>
                <a:gd name="T76" fmla="*/ 43 w 80"/>
                <a:gd name="T77" fmla="*/ 147 h 235"/>
                <a:gd name="T78" fmla="*/ 43 w 80"/>
                <a:gd name="T79" fmla="*/ 155 h 235"/>
                <a:gd name="T80" fmla="*/ 43 w 80"/>
                <a:gd name="T81" fmla="*/ 218 h 235"/>
                <a:gd name="T82" fmla="*/ 47 w 80"/>
                <a:gd name="T83" fmla="*/ 223 h 235"/>
                <a:gd name="T84" fmla="*/ 52 w 80"/>
                <a:gd name="T85" fmla="*/ 223 h 235"/>
                <a:gd name="T86" fmla="*/ 58 w 80"/>
                <a:gd name="T87" fmla="*/ 220 h 235"/>
                <a:gd name="T88" fmla="*/ 59 w 80"/>
                <a:gd name="T89" fmla="*/ 146 h 235"/>
                <a:gd name="T90" fmla="*/ 60 w 80"/>
                <a:gd name="T91" fmla="*/ 123 h 235"/>
                <a:gd name="T92" fmla="*/ 69 w 80"/>
                <a:gd name="T93" fmla="*/ 79 h 235"/>
                <a:gd name="T94" fmla="*/ 67 w 80"/>
                <a:gd name="T95" fmla="*/ 72 h 235"/>
                <a:gd name="T96" fmla="*/ 47 w 80"/>
                <a:gd name="T97" fmla="*/ 59 h 235"/>
                <a:gd name="T98" fmla="*/ 45 w 80"/>
                <a:gd name="T99" fmla="*/ 89 h 235"/>
                <a:gd name="T100" fmla="*/ 42 w 80"/>
                <a:gd name="T101" fmla="*/ 94 h 235"/>
                <a:gd name="T102" fmla="*/ 35 w 80"/>
                <a:gd name="T103" fmla="*/ 94 h 235"/>
                <a:gd name="T104" fmla="*/ 33 w 80"/>
                <a:gd name="T105" fmla="*/ 89 h 235"/>
                <a:gd name="T106" fmla="*/ 30 w 80"/>
                <a:gd name="T107" fmla="*/ 59 h 235"/>
                <a:gd name="T108" fmla="*/ 11 w 80"/>
                <a:gd name="T109" fmla="*/ 72 h 235"/>
                <a:gd name="T110" fmla="*/ 9 w 80"/>
                <a:gd name="T111" fmla="*/ 77 h 235"/>
                <a:gd name="T112" fmla="*/ 0 w 80"/>
                <a:gd name="T113" fmla="*/ 71 h 235"/>
                <a:gd name="T114" fmla="*/ 4 w 80"/>
                <a:gd name="T115" fmla="*/ 63 h 235"/>
                <a:gd name="T116" fmla="*/ 20 w 80"/>
                <a:gd name="T117" fmla="*/ 53 h 235"/>
                <a:gd name="T118" fmla="*/ 9 w 80"/>
                <a:gd name="T119" fmla="*/ 30 h 235"/>
                <a:gd name="T120" fmla="*/ 17 w 80"/>
                <a:gd name="T121" fmla="*/ 9 h 235"/>
                <a:gd name="T122" fmla="*/ 39 w 80"/>
                <a:gd name="T1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 h="235">
                  <a:moveTo>
                    <a:pt x="39" y="11"/>
                  </a:moveTo>
                  <a:lnTo>
                    <a:pt x="33" y="12"/>
                  </a:lnTo>
                  <a:lnTo>
                    <a:pt x="28" y="15"/>
                  </a:lnTo>
                  <a:lnTo>
                    <a:pt x="24" y="19"/>
                  </a:lnTo>
                  <a:lnTo>
                    <a:pt x="21" y="24"/>
                  </a:lnTo>
                  <a:lnTo>
                    <a:pt x="20" y="30"/>
                  </a:lnTo>
                  <a:lnTo>
                    <a:pt x="21" y="37"/>
                  </a:lnTo>
                  <a:lnTo>
                    <a:pt x="24" y="42"/>
                  </a:lnTo>
                  <a:lnTo>
                    <a:pt x="28" y="46"/>
                  </a:lnTo>
                  <a:lnTo>
                    <a:pt x="33" y="49"/>
                  </a:lnTo>
                  <a:lnTo>
                    <a:pt x="39" y="50"/>
                  </a:lnTo>
                  <a:lnTo>
                    <a:pt x="45" y="49"/>
                  </a:lnTo>
                  <a:lnTo>
                    <a:pt x="50" y="46"/>
                  </a:lnTo>
                  <a:lnTo>
                    <a:pt x="54" y="42"/>
                  </a:lnTo>
                  <a:lnTo>
                    <a:pt x="56" y="37"/>
                  </a:lnTo>
                  <a:lnTo>
                    <a:pt x="58" y="30"/>
                  </a:lnTo>
                  <a:lnTo>
                    <a:pt x="56" y="24"/>
                  </a:lnTo>
                  <a:lnTo>
                    <a:pt x="54" y="19"/>
                  </a:lnTo>
                  <a:lnTo>
                    <a:pt x="50" y="15"/>
                  </a:lnTo>
                  <a:lnTo>
                    <a:pt x="45" y="12"/>
                  </a:lnTo>
                  <a:lnTo>
                    <a:pt x="39" y="11"/>
                  </a:lnTo>
                  <a:close/>
                  <a:moveTo>
                    <a:pt x="39" y="0"/>
                  </a:moveTo>
                  <a:lnTo>
                    <a:pt x="50" y="3"/>
                  </a:lnTo>
                  <a:lnTo>
                    <a:pt x="60" y="9"/>
                  </a:lnTo>
                  <a:lnTo>
                    <a:pt x="67" y="19"/>
                  </a:lnTo>
                  <a:lnTo>
                    <a:pt x="68" y="30"/>
                  </a:lnTo>
                  <a:lnTo>
                    <a:pt x="66" y="43"/>
                  </a:lnTo>
                  <a:lnTo>
                    <a:pt x="58" y="53"/>
                  </a:lnTo>
                  <a:lnTo>
                    <a:pt x="71" y="62"/>
                  </a:lnTo>
                  <a:lnTo>
                    <a:pt x="76" y="67"/>
                  </a:lnTo>
                  <a:lnTo>
                    <a:pt x="80" y="75"/>
                  </a:lnTo>
                  <a:lnTo>
                    <a:pt x="80" y="83"/>
                  </a:lnTo>
                  <a:lnTo>
                    <a:pt x="71" y="125"/>
                  </a:lnTo>
                  <a:lnTo>
                    <a:pt x="71" y="130"/>
                  </a:lnTo>
                  <a:lnTo>
                    <a:pt x="69" y="135"/>
                  </a:lnTo>
                  <a:lnTo>
                    <a:pt x="69" y="140"/>
                  </a:lnTo>
                  <a:lnTo>
                    <a:pt x="69" y="146"/>
                  </a:lnTo>
                  <a:lnTo>
                    <a:pt x="69" y="218"/>
                  </a:lnTo>
                  <a:lnTo>
                    <a:pt x="68" y="223"/>
                  </a:lnTo>
                  <a:lnTo>
                    <a:pt x="66" y="228"/>
                  </a:lnTo>
                  <a:lnTo>
                    <a:pt x="63" y="231"/>
                  </a:lnTo>
                  <a:lnTo>
                    <a:pt x="58" y="233"/>
                  </a:lnTo>
                  <a:lnTo>
                    <a:pt x="52" y="235"/>
                  </a:lnTo>
                  <a:lnTo>
                    <a:pt x="50" y="235"/>
                  </a:lnTo>
                  <a:lnTo>
                    <a:pt x="46" y="233"/>
                  </a:lnTo>
                  <a:lnTo>
                    <a:pt x="42" y="232"/>
                  </a:lnTo>
                  <a:lnTo>
                    <a:pt x="38" y="229"/>
                  </a:lnTo>
                  <a:lnTo>
                    <a:pt x="35" y="232"/>
                  </a:lnTo>
                  <a:lnTo>
                    <a:pt x="31" y="233"/>
                  </a:lnTo>
                  <a:lnTo>
                    <a:pt x="26" y="235"/>
                  </a:lnTo>
                  <a:lnTo>
                    <a:pt x="25" y="235"/>
                  </a:lnTo>
                  <a:lnTo>
                    <a:pt x="20" y="233"/>
                  </a:lnTo>
                  <a:lnTo>
                    <a:pt x="14" y="231"/>
                  </a:lnTo>
                  <a:lnTo>
                    <a:pt x="12" y="228"/>
                  </a:lnTo>
                  <a:lnTo>
                    <a:pt x="9" y="223"/>
                  </a:lnTo>
                  <a:lnTo>
                    <a:pt x="8" y="218"/>
                  </a:lnTo>
                  <a:lnTo>
                    <a:pt x="8" y="155"/>
                  </a:lnTo>
                  <a:lnTo>
                    <a:pt x="8" y="155"/>
                  </a:lnTo>
                  <a:lnTo>
                    <a:pt x="16" y="118"/>
                  </a:lnTo>
                  <a:lnTo>
                    <a:pt x="17" y="123"/>
                  </a:lnTo>
                  <a:lnTo>
                    <a:pt x="18" y="134"/>
                  </a:lnTo>
                  <a:lnTo>
                    <a:pt x="20" y="146"/>
                  </a:lnTo>
                  <a:lnTo>
                    <a:pt x="20" y="218"/>
                  </a:lnTo>
                  <a:lnTo>
                    <a:pt x="20" y="220"/>
                  </a:lnTo>
                  <a:lnTo>
                    <a:pt x="22" y="223"/>
                  </a:lnTo>
                  <a:lnTo>
                    <a:pt x="25" y="223"/>
                  </a:lnTo>
                  <a:lnTo>
                    <a:pt x="26" y="223"/>
                  </a:lnTo>
                  <a:lnTo>
                    <a:pt x="30" y="223"/>
                  </a:lnTo>
                  <a:lnTo>
                    <a:pt x="31" y="220"/>
                  </a:lnTo>
                  <a:lnTo>
                    <a:pt x="33" y="218"/>
                  </a:lnTo>
                  <a:lnTo>
                    <a:pt x="33" y="161"/>
                  </a:lnTo>
                  <a:lnTo>
                    <a:pt x="33" y="155"/>
                  </a:lnTo>
                  <a:lnTo>
                    <a:pt x="33" y="151"/>
                  </a:lnTo>
                  <a:lnTo>
                    <a:pt x="34" y="147"/>
                  </a:lnTo>
                  <a:lnTo>
                    <a:pt x="35" y="146"/>
                  </a:lnTo>
                  <a:lnTo>
                    <a:pt x="38" y="144"/>
                  </a:lnTo>
                  <a:lnTo>
                    <a:pt x="41" y="146"/>
                  </a:lnTo>
                  <a:lnTo>
                    <a:pt x="43" y="147"/>
                  </a:lnTo>
                  <a:lnTo>
                    <a:pt x="43" y="151"/>
                  </a:lnTo>
                  <a:lnTo>
                    <a:pt x="43" y="155"/>
                  </a:lnTo>
                  <a:lnTo>
                    <a:pt x="43" y="161"/>
                  </a:lnTo>
                  <a:lnTo>
                    <a:pt x="43" y="218"/>
                  </a:lnTo>
                  <a:lnTo>
                    <a:pt x="45" y="220"/>
                  </a:lnTo>
                  <a:lnTo>
                    <a:pt x="47" y="223"/>
                  </a:lnTo>
                  <a:lnTo>
                    <a:pt x="50" y="223"/>
                  </a:lnTo>
                  <a:lnTo>
                    <a:pt x="52" y="223"/>
                  </a:lnTo>
                  <a:lnTo>
                    <a:pt x="56" y="223"/>
                  </a:lnTo>
                  <a:lnTo>
                    <a:pt x="58" y="220"/>
                  </a:lnTo>
                  <a:lnTo>
                    <a:pt x="59" y="218"/>
                  </a:lnTo>
                  <a:lnTo>
                    <a:pt x="59" y="146"/>
                  </a:lnTo>
                  <a:lnTo>
                    <a:pt x="59" y="134"/>
                  </a:lnTo>
                  <a:lnTo>
                    <a:pt x="60" y="123"/>
                  </a:lnTo>
                  <a:lnTo>
                    <a:pt x="69" y="81"/>
                  </a:lnTo>
                  <a:lnTo>
                    <a:pt x="69" y="79"/>
                  </a:lnTo>
                  <a:lnTo>
                    <a:pt x="68" y="75"/>
                  </a:lnTo>
                  <a:lnTo>
                    <a:pt x="67" y="72"/>
                  </a:lnTo>
                  <a:lnTo>
                    <a:pt x="64" y="70"/>
                  </a:lnTo>
                  <a:lnTo>
                    <a:pt x="47" y="59"/>
                  </a:lnTo>
                  <a:lnTo>
                    <a:pt x="45" y="59"/>
                  </a:lnTo>
                  <a:lnTo>
                    <a:pt x="45" y="89"/>
                  </a:lnTo>
                  <a:lnTo>
                    <a:pt x="43" y="92"/>
                  </a:lnTo>
                  <a:lnTo>
                    <a:pt x="42" y="94"/>
                  </a:lnTo>
                  <a:lnTo>
                    <a:pt x="39" y="94"/>
                  </a:lnTo>
                  <a:lnTo>
                    <a:pt x="35" y="94"/>
                  </a:lnTo>
                  <a:lnTo>
                    <a:pt x="34" y="92"/>
                  </a:lnTo>
                  <a:lnTo>
                    <a:pt x="33" y="89"/>
                  </a:lnTo>
                  <a:lnTo>
                    <a:pt x="33" y="59"/>
                  </a:lnTo>
                  <a:lnTo>
                    <a:pt x="30" y="59"/>
                  </a:lnTo>
                  <a:lnTo>
                    <a:pt x="13" y="70"/>
                  </a:lnTo>
                  <a:lnTo>
                    <a:pt x="11" y="72"/>
                  </a:lnTo>
                  <a:lnTo>
                    <a:pt x="9" y="75"/>
                  </a:lnTo>
                  <a:lnTo>
                    <a:pt x="9" y="77"/>
                  </a:lnTo>
                  <a:lnTo>
                    <a:pt x="4" y="74"/>
                  </a:lnTo>
                  <a:lnTo>
                    <a:pt x="0" y="71"/>
                  </a:lnTo>
                  <a:lnTo>
                    <a:pt x="1" y="67"/>
                  </a:lnTo>
                  <a:lnTo>
                    <a:pt x="4" y="63"/>
                  </a:lnTo>
                  <a:lnTo>
                    <a:pt x="7" y="62"/>
                  </a:lnTo>
                  <a:lnTo>
                    <a:pt x="20" y="53"/>
                  </a:lnTo>
                  <a:lnTo>
                    <a:pt x="12" y="43"/>
                  </a:lnTo>
                  <a:lnTo>
                    <a:pt x="9" y="30"/>
                  </a:lnTo>
                  <a:lnTo>
                    <a:pt x="11" y="19"/>
                  </a:lnTo>
                  <a:lnTo>
                    <a:pt x="17" y="9"/>
                  </a:lnTo>
                  <a:lnTo>
                    <a:pt x="28" y="3"/>
                  </a:lnTo>
                  <a:lnTo>
                    <a:pt x="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dirty="0">
                <a:solidFill>
                  <a:schemeClr val="bg1">
                    <a:lumMod val="50000"/>
                  </a:schemeClr>
                </a:solidFill>
              </a:endParaRPr>
            </a:p>
          </p:txBody>
        </p:sp>
      </p:grpSp>
      <p:grpSp>
        <p:nvGrpSpPr>
          <p:cNvPr id="51" name="Groep 70">
            <a:extLst>
              <a:ext uri="{FF2B5EF4-FFF2-40B4-BE49-F238E27FC236}">
                <a16:creationId xmlns:a16="http://schemas.microsoft.com/office/drawing/2014/main" id="{BC2DDEF8-EF81-4D15-B58B-E74FA472F4BF}"/>
              </a:ext>
            </a:extLst>
          </p:cNvPr>
          <p:cNvGrpSpPr/>
          <p:nvPr/>
        </p:nvGrpSpPr>
        <p:grpSpPr>
          <a:xfrm>
            <a:off x="5021539" y="4667132"/>
            <a:ext cx="408445" cy="185778"/>
            <a:chOff x="3394965" y="4000459"/>
            <a:chExt cx="1080738" cy="639244"/>
          </a:xfrm>
          <a:solidFill>
            <a:srgbClr val="7F7F7F"/>
          </a:solidFill>
        </p:grpSpPr>
        <p:grpSp>
          <p:nvGrpSpPr>
            <p:cNvPr id="52" name="Groep 71">
              <a:extLst>
                <a:ext uri="{FF2B5EF4-FFF2-40B4-BE49-F238E27FC236}">
                  <a16:creationId xmlns:a16="http://schemas.microsoft.com/office/drawing/2014/main" id="{DBEAB3A3-E183-4E2E-9940-E722200F795D}"/>
                </a:ext>
              </a:extLst>
            </p:cNvPr>
            <p:cNvGrpSpPr>
              <a:grpSpLocks noChangeAspect="1"/>
            </p:cNvGrpSpPr>
            <p:nvPr/>
          </p:nvGrpSpPr>
          <p:grpSpPr>
            <a:xfrm>
              <a:off x="3394965" y="4018855"/>
              <a:ext cx="538069" cy="620848"/>
              <a:chOff x="5029193" y="3867150"/>
              <a:chExt cx="371475" cy="428625"/>
            </a:xfrm>
            <a:grpFill/>
          </p:grpSpPr>
          <p:sp>
            <p:nvSpPr>
              <p:cNvPr id="59" name="Freeform 381">
                <a:extLst>
                  <a:ext uri="{FF2B5EF4-FFF2-40B4-BE49-F238E27FC236}">
                    <a16:creationId xmlns:a16="http://schemas.microsoft.com/office/drawing/2014/main" id="{CB189388-B7EE-4F97-9523-8ED3B1E8BB5B}"/>
                  </a:ext>
                </a:extLst>
              </p:cNvPr>
              <p:cNvSpPr>
                <a:spLocks noEditPoints="1"/>
              </p:cNvSpPr>
              <p:nvPr/>
            </p:nvSpPr>
            <p:spPr bwMode="auto">
              <a:xfrm>
                <a:off x="5143493" y="3892550"/>
                <a:ext cx="141288" cy="403225"/>
              </a:xfrm>
              <a:custGeom>
                <a:avLst/>
                <a:gdLst>
                  <a:gd name="T0" fmla="*/ 15 w 89"/>
                  <a:gd name="T1" fmla="*/ 76 h 254"/>
                  <a:gd name="T2" fmla="*/ 11 w 89"/>
                  <a:gd name="T3" fmla="*/ 80 h 254"/>
                  <a:gd name="T4" fmla="*/ 10 w 89"/>
                  <a:gd name="T5" fmla="*/ 86 h 254"/>
                  <a:gd name="T6" fmla="*/ 22 w 89"/>
                  <a:gd name="T7" fmla="*/ 145 h 254"/>
                  <a:gd name="T8" fmla="*/ 22 w 89"/>
                  <a:gd name="T9" fmla="*/ 238 h 254"/>
                  <a:gd name="T10" fmla="*/ 24 w 89"/>
                  <a:gd name="T11" fmla="*/ 242 h 254"/>
                  <a:gd name="T12" fmla="*/ 34 w 89"/>
                  <a:gd name="T13" fmla="*/ 243 h 254"/>
                  <a:gd name="T14" fmla="*/ 38 w 89"/>
                  <a:gd name="T15" fmla="*/ 241 h 254"/>
                  <a:gd name="T16" fmla="*/ 39 w 89"/>
                  <a:gd name="T17" fmla="*/ 173 h 254"/>
                  <a:gd name="T18" fmla="*/ 39 w 89"/>
                  <a:gd name="T19" fmla="*/ 162 h 254"/>
                  <a:gd name="T20" fmla="*/ 41 w 89"/>
                  <a:gd name="T21" fmla="*/ 157 h 254"/>
                  <a:gd name="T22" fmla="*/ 48 w 89"/>
                  <a:gd name="T23" fmla="*/ 157 h 254"/>
                  <a:gd name="T24" fmla="*/ 51 w 89"/>
                  <a:gd name="T25" fmla="*/ 162 h 254"/>
                  <a:gd name="T26" fmla="*/ 51 w 89"/>
                  <a:gd name="T27" fmla="*/ 173 h 254"/>
                  <a:gd name="T28" fmla="*/ 52 w 89"/>
                  <a:gd name="T29" fmla="*/ 241 h 254"/>
                  <a:gd name="T30" fmla="*/ 56 w 89"/>
                  <a:gd name="T31" fmla="*/ 243 h 254"/>
                  <a:gd name="T32" fmla="*/ 64 w 89"/>
                  <a:gd name="T33" fmla="*/ 242 h 254"/>
                  <a:gd name="T34" fmla="*/ 66 w 89"/>
                  <a:gd name="T35" fmla="*/ 238 h 254"/>
                  <a:gd name="T36" fmla="*/ 66 w 89"/>
                  <a:gd name="T37" fmla="*/ 145 h 254"/>
                  <a:gd name="T38" fmla="*/ 78 w 89"/>
                  <a:gd name="T39" fmla="*/ 86 h 254"/>
                  <a:gd name="T40" fmla="*/ 77 w 89"/>
                  <a:gd name="T41" fmla="*/ 80 h 254"/>
                  <a:gd name="T42" fmla="*/ 73 w 89"/>
                  <a:gd name="T43" fmla="*/ 76 h 254"/>
                  <a:gd name="T44" fmla="*/ 49 w 89"/>
                  <a:gd name="T45" fmla="*/ 64 h 254"/>
                  <a:gd name="T46" fmla="*/ 49 w 89"/>
                  <a:gd name="T47" fmla="*/ 99 h 254"/>
                  <a:gd name="T48" fmla="*/ 44 w 89"/>
                  <a:gd name="T49" fmla="*/ 102 h 254"/>
                  <a:gd name="T50" fmla="*/ 39 w 89"/>
                  <a:gd name="T51" fmla="*/ 99 h 254"/>
                  <a:gd name="T52" fmla="*/ 39 w 89"/>
                  <a:gd name="T53" fmla="*/ 64 h 254"/>
                  <a:gd name="T54" fmla="*/ 44 w 89"/>
                  <a:gd name="T55" fmla="*/ 10 h 254"/>
                  <a:gd name="T56" fmla="*/ 26 w 89"/>
                  <a:gd name="T57" fmla="*/ 21 h 254"/>
                  <a:gd name="T58" fmla="*/ 26 w 89"/>
                  <a:gd name="T59" fmla="*/ 43 h 254"/>
                  <a:gd name="T60" fmla="*/ 44 w 89"/>
                  <a:gd name="T61" fmla="*/ 54 h 254"/>
                  <a:gd name="T62" fmla="*/ 62 w 89"/>
                  <a:gd name="T63" fmla="*/ 43 h 254"/>
                  <a:gd name="T64" fmla="*/ 62 w 89"/>
                  <a:gd name="T65" fmla="*/ 21 h 254"/>
                  <a:gd name="T66" fmla="*/ 44 w 89"/>
                  <a:gd name="T67" fmla="*/ 10 h 254"/>
                  <a:gd name="T68" fmla="*/ 57 w 89"/>
                  <a:gd name="T69" fmla="*/ 1 h 254"/>
                  <a:gd name="T70" fmla="*/ 74 w 89"/>
                  <a:gd name="T71" fmla="*/ 20 h 254"/>
                  <a:gd name="T72" fmla="*/ 73 w 89"/>
                  <a:gd name="T73" fmla="*/ 46 h 254"/>
                  <a:gd name="T74" fmla="*/ 79 w 89"/>
                  <a:gd name="T75" fmla="*/ 67 h 254"/>
                  <a:gd name="T76" fmla="*/ 89 w 89"/>
                  <a:gd name="T77" fmla="*/ 80 h 254"/>
                  <a:gd name="T78" fmla="*/ 79 w 89"/>
                  <a:gd name="T79" fmla="*/ 136 h 254"/>
                  <a:gd name="T80" fmla="*/ 78 w 89"/>
                  <a:gd name="T81" fmla="*/ 147 h 254"/>
                  <a:gd name="T82" fmla="*/ 77 w 89"/>
                  <a:gd name="T83" fmla="*/ 157 h 254"/>
                  <a:gd name="T84" fmla="*/ 76 w 89"/>
                  <a:gd name="T85" fmla="*/ 243 h 254"/>
                  <a:gd name="T86" fmla="*/ 70 w 89"/>
                  <a:gd name="T87" fmla="*/ 251 h 254"/>
                  <a:gd name="T88" fmla="*/ 61 w 89"/>
                  <a:gd name="T89" fmla="*/ 254 h 254"/>
                  <a:gd name="T90" fmla="*/ 52 w 89"/>
                  <a:gd name="T91" fmla="*/ 254 h 254"/>
                  <a:gd name="T92" fmla="*/ 45 w 89"/>
                  <a:gd name="T93" fmla="*/ 250 h 254"/>
                  <a:gd name="T94" fmla="*/ 38 w 89"/>
                  <a:gd name="T95" fmla="*/ 254 h 254"/>
                  <a:gd name="T96" fmla="*/ 27 w 89"/>
                  <a:gd name="T97" fmla="*/ 254 h 254"/>
                  <a:gd name="T98" fmla="*/ 18 w 89"/>
                  <a:gd name="T99" fmla="*/ 251 h 254"/>
                  <a:gd name="T100" fmla="*/ 13 w 89"/>
                  <a:gd name="T101" fmla="*/ 243 h 254"/>
                  <a:gd name="T102" fmla="*/ 11 w 89"/>
                  <a:gd name="T103" fmla="*/ 157 h 254"/>
                  <a:gd name="T104" fmla="*/ 11 w 89"/>
                  <a:gd name="T105" fmla="*/ 147 h 254"/>
                  <a:gd name="T106" fmla="*/ 9 w 89"/>
                  <a:gd name="T107" fmla="*/ 136 h 254"/>
                  <a:gd name="T108" fmla="*/ 0 w 89"/>
                  <a:gd name="T109" fmla="*/ 80 h 254"/>
                  <a:gd name="T110" fmla="*/ 9 w 89"/>
                  <a:gd name="T111" fmla="*/ 67 h 254"/>
                  <a:gd name="T112" fmla="*/ 15 w 89"/>
                  <a:gd name="T113" fmla="*/ 46 h 254"/>
                  <a:gd name="T114" fmla="*/ 14 w 89"/>
                  <a:gd name="T115" fmla="*/ 20 h 254"/>
                  <a:gd name="T116" fmla="*/ 31 w 89"/>
                  <a:gd name="T117"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 h="254">
                    <a:moveTo>
                      <a:pt x="35" y="63"/>
                    </a:moveTo>
                    <a:lnTo>
                      <a:pt x="15" y="76"/>
                    </a:lnTo>
                    <a:lnTo>
                      <a:pt x="13" y="77"/>
                    </a:lnTo>
                    <a:lnTo>
                      <a:pt x="11" y="80"/>
                    </a:lnTo>
                    <a:lnTo>
                      <a:pt x="10" y="84"/>
                    </a:lnTo>
                    <a:lnTo>
                      <a:pt x="10" y="86"/>
                    </a:lnTo>
                    <a:lnTo>
                      <a:pt x="21" y="133"/>
                    </a:lnTo>
                    <a:lnTo>
                      <a:pt x="22" y="145"/>
                    </a:lnTo>
                    <a:lnTo>
                      <a:pt x="22" y="157"/>
                    </a:lnTo>
                    <a:lnTo>
                      <a:pt x="22" y="238"/>
                    </a:lnTo>
                    <a:lnTo>
                      <a:pt x="23" y="241"/>
                    </a:lnTo>
                    <a:lnTo>
                      <a:pt x="24" y="242"/>
                    </a:lnTo>
                    <a:lnTo>
                      <a:pt x="27" y="243"/>
                    </a:lnTo>
                    <a:lnTo>
                      <a:pt x="34" y="243"/>
                    </a:lnTo>
                    <a:lnTo>
                      <a:pt x="36" y="242"/>
                    </a:lnTo>
                    <a:lnTo>
                      <a:pt x="38" y="241"/>
                    </a:lnTo>
                    <a:lnTo>
                      <a:pt x="39" y="238"/>
                    </a:lnTo>
                    <a:lnTo>
                      <a:pt x="39" y="173"/>
                    </a:lnTo>
                    <a:lnTo>
                      <a:pt x="39" y="167"/>
                    </a:lnTo>
                    <a:lnTo>
                      <a:pt x="39" y="162"/>
                    </a:lnTo>
                    <a:lnTo>
                      <a:pt x="40" y="160"/>
                    </a:lnTo>
                    <a:lnTo>
                      <a:pt x="41" y="157"/>
                    </a:lnTo>
                    <a:lnTo>
                      <a:pt x="45" y="157"/>
                    </a:lnTo>
                    <a:lnTo>
                      <a:pt x="48" y="157"/>
                    </a:lnTo>
                    <a:lnTo>
                      <a:pt x="49" y="160"/>
                    </a:lnTo>
                    <a:lnTo>
                      <a:pt x="51" y="162"/>
                    </a:lnTo>
                    <a:lnTo>
                      <a:pt x="51" y="167"/>
                    </a:lnTo>
                    <a:lnTo>
                      <a:pt x="51" y="173"/>
                    </a:lnTo>
                    <a:lnTo>
                      <a:pt x="51" y="238"/>
                    </a:lnTo>
                    <a:lnTo>
                      <a:pt x="52" y="241"/>
                    </a:lnTo>
                    <a:lnTo>
                      <a:pt x="53" y="242"/>
                    </a:lnTo>
                    <a:lnTo>
                      <a:pt x="56" y="243"/>
                    </a:lnTo>
                    <a:lnTo>
                      <a:pt x="61" y="243"/>
                    </a:lnTo>
                    <a:lnTo>
                      <a:pt x="64" y="242"/>
                    </a:lnTo>
                    <a:lnTo>
                      <a:pt x="65" y="241"/>
                    </a:lnTo>
                    <a:lnTo>
                      <a:pt x="66" y="238"/>
                    </a:lnTo>
                    <a:lnTo>
                      <a:pt x="66" y="157"/>
                    </a:lnTo>
                    <a:lnTo>
                      <a:pt x="66" y="145"/>
                    </a:lnTo>
                    <a:lnTo>
                      <a:pt x="69" y="133"/>
                    </a:lnTo>
                    <a:lnTo>
                      <a:pt x="78" y="86"/>
                    </a:lnTo>
                    <a:lnTo>
                      <a:pt x="78" y="84"/>
                    </a:lnTo>
                    <a:lnTo>
                      <a:pt x="77" y="80"/>
                    </a:lnTo>
                    <a:lnTo>
                      <a:pt x="76" y="77"/>
                    </a:lnTo>
                    <a:lnTo>
                      <a:pt x="73" y="76"/>
                    </a:lnTo>
                    <a:lnTo>
                      <a:pt x="53" y="63"/>
                    </a:lnTo>
                    <a:lnTo>
                      <a:pt x="49" y="64"/>
                    </a:lnTo>
                    <a:lnTo>
                      <a:pt x="49" y="97"/>
                    </a:lnTo>
                    <a:lnTo>
                      <a:pt x="49" y="99"/>
                    </a:lnTo>
                    <a:lnTo>
                      <a:pt x="47" y="101"/>
                    </a:lnTo>
                    <a:lnTo>
                      <a:pt x="44" y="102"/>
                    </a:lnTo>
                    <a:lnTo>
                      <a:pt x="41" y="101"/>
                    </a:lnTo>
                    <a:lnTo>
                      <a:pt x="39" y="99"/>
                    </a:lnTo>
                    <a:lnTo>
                      <a:pt x="39" y="97"/>
                    </a:lnTo>
                    <a:lnTo>
                      <a:pt x="39" y="64"/>
                    </a:lnTo>
                    <a:lnTo>
                      <a:pt x="35" y="63"/>
                    </a:lnTo>
                    <a:close/>
                    <a:moveTo>
                      <a:pt x="44" y="10"/>
                    </a:moveTo>
                    <a:lnTo>
                      <a:pt x="34" y="13"/>
                    </a:lnTo>
                    <a:lnTo>
                      <a:pt x="26" y="21"/>
                    </a:lnTo>
                    <a:lnTo>
                      <a:pt x="23" y="31"/>
                    </a:lnTo>
                    <a:lnTo>
                      <a:pt x="26" y="43"/>
                    </a:lnTo>
                    <a:lnTo>
                      <a:pt x="34" y="50"/>
                    </a:lnTo>
                    <a:lnTo>
                      <a:pt x="44" y="54"/>
                    </a:lnTo>
                    <a:lnTo>
                      <a:pt x="55" y="50"/>
                    </a:lnTo>
                    <a:lnTo>
                      <a:pt x="62" y="43"/>
                    </a:lnTo>
                    <a:lnTo>
                      <a:pt x="66" y="31"/>
                    </a:lnTo>
                    <a:lnTo>
                      <a:pt x="62" y="21"/>
                    </a:lnTo>
                    <a:lnTo>
                      <a:pt x="55" y="13"/>
                    </a:lnTo>
                    <a:lnTo>
                      <a:pt x="44" y="10"/>
                    </a:lnTo>
                    <a:close/>
                    <a:moveTo>
                      <a:pt x="44" y="0"/>
                    </a:moveTo>
                    <a:lnTo>
                      <a:pt x="57" y="1"/>
                    </a:lnTo>
                    <a:lnTo>
                      <a:pt x="68" y="9"/>
                    </a:lnTo>
                    <a:lnTo>
                      <a:pt x="74" y="20"/>
                    </a:lnTo>
                    <a:lnTo>
                      <a:pt x="77" y="31"/>
                    </a:lnTo>
                    <a:lnTo>
                      <a:pt x="73" y="46"/>
                    </a:lnTo>
                    <a:lnTo>
                      <a:pt x="65" y="56"/>
                    </a:lnTo>
                    <a:lnTo>
                      <a:pt x="79" y="67"/>
                    </a:lnTo>
                    <a:lnTo>
                      <a:pt x="85" y="72"/>
                    </a:lnTo>
                    <a:lnTo>
                      <a:pt x="89" y="80"/>
                    </a:lnTo>
                    <a:lnTo>
                      <a:pt x="89" y="89"/>
                    </a:lnTo>
                    <a:lnTo>
                      <a:pt x="79" y="136"/>
                    </a:lnTo>
                    <a:lnTo>
                      <a:pt x="78" y="141"/>
                    </a:lnTo>
                    <a:lnTo>
                      <a:pt x="78" y="147"/>
                    </a:lnTo>
                    <a:lnTo>
                      <a:pt x="77" y="152"/>
                    </a:lnTo>
                    <a:lnTo>
                      <a:pt x="77" y="157"/>
                    </a:lnTo>
                    <a:lnTo>
                      <a:pt x="77" y="238"/>
                    </a:lnTo>
                    <a:lnTo>
                      <a:pt x="76" y="243"/>
                    </a:lnTo>
                    <a:lnTo>
                      <a:pt x="74" y="247"/>
                    </a:lnTo>
                    <a:lnTo>
                      <a:pt x="70" y="251"/>
                    </a:lnTo>
                    <a:lnTo>
                      <a:pt x="66" y="254"/>
                    </a:lnTo>
                    <a:lnTo>
                      <a:pt x="61" y="254"/>
                    </a:lnTo>
                    <a:lnTo>
                      <a:pt x="56" y="254"/>
                    </a:lnTo>
                    <a:lnTo>
                      <a:pt x="52" y="254"/>
                    </a:lnTo>
                    <a:lnTo>
                      <a:pt x="48" y="253"/>
                    </a:lnTo>
                    <a:lnTo>
                      <a:pt x="45" y="250"/>
                    </a:lnTo>
                    <a:lnTo>
                      <a:pt x="41" y="253"/>
                    </a:lnTo>
                    <a:lnTo>
                      <a:pt x="38" y="254"/>
                    </a:lnTo>
                    <a:lnTo>
                      <a:pt x="34" y="254"/>
                    </a:lnTo>
                    <a:lnTo>
                      <a:pt x="27" y="254"/>
                    </a:lnTo>
                    <a:lnTo>
                      <a:pt x="22" y="254"/>
                    </a:lnTo>
                    <a:lnTo>
                      <a:pt x="18" y="251"/>
                    </a:lnTo>
                    <a:lnTo>
                      <a:pt x="14" y="247"/>
                    </a:lnTo>
                    <a:lnTo>
                      <a:pt x="13" y="243"/>
                    </a:lnTo>
                    <a:lnTo>
                      <a:pt x="11" y="238"/>
                    </a:lnTo>
                    <a:lnTo>
                      <a:pt x="11" y="157"/>
                    </a:lnTo>
                    <a:lnTo>
                      <a:pt x="11" y="152"/>
                    </a:lnTo>
                    <a:lnTo>
                      <a:pt x="11" y="147"/>
                    </a:lnTo>
                    <a:lnTo>
                      <a:pt x="10" y="141"/>
                    </a:lnTo>
                    <a:lnTo>
                      <a:pt x="9" y="136"/>
                    </a:lnTo>
                    <a:lnTo>
                      <a:pt x="0" y="89"/>
                    </a:lnTo>
                    <a:lnTo>
                      <a:pt x="0" y="80"/>
                    </a:lnTo>
                    <a:lnTo>
                      <a:pt x="4" y="72"/>
                    </a:lnTo>
                    <a:lnTo>
                      <a:pt x="9" y="67"/>
                    </a:lnTo>
                    <a:lnTo>
                      <a:pt x="23" y="56"/>
                    </a:lnTo>
                    <a:lnTo>
                      <a:pt x="15" y="46"/>
                    </a:lnTo>
                    <a:lnTo>
                      <a:pt x="11" y="31"/>
                    </a:lnTo>
                    <a:lnTo>
                      <a:pt x="14" y="20"/>
                    </a:lnTo>
                    <a:lnTo>
                      <a:pt x="22" y="9"/>
                    </a:lnTo>
                    <a:lnTo>
                      <a:pt x="31" y="1"/>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dirty="0">
                  <a:solidFill>
                    <a:schemeClr val="bg1">
                      <a:lumMod val="50000"/>
                    </a:schemeClr>
                  </a:solidFill>
                </a:endParaRPr>
              </a:p>
            </p:txBody>
          </p:sp>
          <p:sp>
            <p:nvSpPr>
              <p:cNvPr id="61" name="Freeform 382">
                <a:extLst>
                  <a:ext uri="{FF2B5EF4-FFF2-40B4-BE49-F238E27FC236}">
                    <a16:creationId xmlns:a16="http://schemas.microsoft.com/office/drawing/2014/main" id="{731A4CFF-A627-4986-AA35-3D8AC1922EAA}"/>
                  </a:ext>
                </a:extLst>
              </p:cNvPr>
              <p:cNvSpPr>
                <a:spLocks noEditPoints="1"/>
              </p:cNvSpPr>
              <p:nvPr/>
            </p:nvSpPr>
            <p:spPr bwMode="auto">
              <a:xfrm>
                <a:off x="5029193" y="3867150"/>
                <a:ext cx="125413" cy="373063"/>
              </a:xfrm>
              <a:custGeom>
                <a:avLst/>
                <a:gdLst>
                  <a:gd name="T0" fmla="*/ 35 w 79"/>
                  <a:gd name="T1" fmla="*/ 12 h 235"/>
                  <a:gd name="T2" fmla="*/ 24 w 79"/>
                  <a:gd name="T3" fmla="*/ 19 h 235"/>
                  <a:gd name="T4" fmla="*/ 22 w 79"/>
                  <a:gd name="T5" fmla="*/ 30 h 235"/>
                  <a:gd name="T6" fmla="*/ 24 w 79"/>
                  <a:gd name="T7" fmla="*/ 42 h 235"/>
                  <a:gd name="T8" fmla="*/ 35 w 79"/>
                  <a:gd name="T9" fmla="*/ 49 h 235"/>
                  <a:gd name="T10" fmla="*/ 47 w 79"/>
                  <a:gd name="T11" fmla="*/ 49 h 235"/>
                  <a:gd name="T12" fmla="*/ 56 w 79"/>
                  <a:gd name="T13" fmla="*/ 42 h 235"/>
                  <a:gd name="T14" fmla="*/ 60 w 79"/>
                  <a:gd name="T15" fmla="*/ 30 h 235"/>
                  <a:gd name="T16" fmla="*/ 56 w 79"/>
                  <a:gd name="T17" fmla="*/ 19 h 235"/>
                  <a:gd name="T18" fmla="*/ 47 w 79"/>
                  <a:gd name="T19" fmla="*/ 12 h 235"/>
                  <a:gd name="T20" fmla="*/ 40 w 79"/>
                  <a:gd name="T21" fmla="*/ 0 h 235"/>
                  <a:gd name="T22" fmla="*/ 61 w 79"/>
                  <a:gd name="T23" fmla="*/ 9 h 235"/>
                  <a:gd name="T24" fmla="*/ 70 w 79"/>
                  <a:gd name="T25" fmla="*/ 30 h 235"/>
                  <a:gd name="T26" fmla="*/ 60 w 79"/>
                  <a:gd name="T27" fmla="*/ 53 h 235"/>
                  <a:gd name="T28" fmla="*/ 76 w 79"/>
                  <a:gd name="T29" fmla="*/ 63 h 235"/>
                  <a:gd name="T30" fmla="*/ 79 w 79"/>
                  <a:gd name="T31" fmla="*/ 71 h 235"/>
                  <a:gd name="T32" fmla="*/ 70 w 79"/>
                  <a:gd name="T33" fmla="*/ 77 h 235"/>
                  <a:gd name="T34" fmla="*/ 68 w 79"/>
                  <a:gd name="T35" fmla="*/ 72 h 235"/>
                  <a:gd name="T36" fmla="*/ 49 w 79"/>
                  <a:gd name="T37" fmla="*/ 59 h 235"/>
                  <a:gd name="T38" fmla="*/ 45 w 79"/>
                  <a:gd name="T39" fmla="*/ 89 h 235"/>
                  <a:gd name="T40" fmla="*/ 43 w 79"/>
                  <a:gd name="T41" fmla="*/ 94 h 235"/>
                  <a:gd name="T42" fmla="*/ 38 w 79"/>
                  <a:gd name="T43" fmla="*/ 94 h 235"/>
                  <a:gd name="T44" fmla="*/ 35 w 79"/>
                  <a:gd name="T45" fmla="*/ 89 h 235"/>
                  <a:gd name="T46" fmla="*/ 31 w 79"/>
                  <a:gd name="T47" fmla="*/ 59 h 235"/>
                  <a:gd name="T48" fmla="*/ 13 w 79"/>
                  <a:gd name="T49" fmla="*/ 72 h 235"/>
                  <a:gd name="T50" fmla="*/ 10 w 79"/>
                  <a:gd name="T51" fmla="*/ 79 h 235"/>
                  <a:gd name="T52" fmla="*/ 18 w 79"/>
                  <a:gd name="T53" fmla="*/ 123 h 235"/>
                  <a:gd name="T54" fmla="*/ 21 w 79"/>
                  <a:gd name="T55" fmla="*/ 146 h 235"/>
                  <a:gd name="T56" fmla="*/ 22 w 79"/>
                  <a:gd name="T57" fmla="*/ 220 h 235"/>
                  <a:gd name="T58" fmla="*/ 26 w 79"/>
                  <a:gd name="T59" fmla="*/ 223 h 235"/>
                  <a:gd name="T60" fmla="*/ 32 w 79"/>
                  <a:gd name="T61" fmla="*/ 223 h 235"/>
                  <a:gd name="T62" fmla="*/ 35 w 79"/>
                  <a:gd name="T63" fmla="*/ 218 h 235"/>
                  <a:gd name="T64" fmla="*/ 35 w 79"/>
                  <a:gd name="T65" fmla="*/ 155 h 235"/>
                  <a:gd name="T66" fmla="*/ 36 w 79"/>
                  <a:gd name="T67" fmla="*/ 147 h 235"/>
                  <a:gd name="T68" fmla="*/ 41 w 79"/>
                  <a:gd name="T69" fmla="*/ 144 h 235"/>
                  <a:gd name="T70" fmla="*/ 45 w 79"/>
                  <a:gd name="T71" fmla="*/ 147 h 235"/>
                  <a:gd name="T72" fmla="*/ 47 w 79"/>
                  <a:gd name="T73" fmla="*/ 155 h 235"/>
                  <a:gd name="T74" fmla="*/ 47 w 79"/>
                  <a:gd name="T75" fmla="*/ 218 h 235"/>
                  <a:gd name="T76" fmla="*/ 49 w 79"/>
                  <a:gd name="T77" fmla="*/ 223 h 235"/>
                  <a:gd name="T78" fmla="*/ 55 w 79"/>
                  <a:gd name="T79" fmla="*/ 223 h 235"/>
                  <a:gd name="T80" fmla="*/ 60 w 79"/>
                  <a:gd name="T81" fmla="*/ 220 h 235"/>
                  <a:gd name="T82" fmla="*/ 60 w 79"/>
                  <a:gd name="T83" fmla="*/ 146 h 235"/>
                  <a:gd name="T84" fmla="*/ 62 w 79"/>
                  <a:gd name="T85" fmla="*/ 123 h 235"/>
                  <a:gd name="T86" fmla="*/ 70 w 79"/>
                  <a:gd name="T87" fmla="*/ 155 h 235"/>
                  <a:gd name="T88" fmla="*/ 70 w 79"/>
                  <a:gd name="T89" fmla="*/ 218 h 235"/>
                  <a:gd name="T90" fmla="*/ 68 w 79"/>
                  <a:gd name="T91" fmla="*/ 228 h 235"/>
                  <a:gd name="T92" fmla="*/ 60 w 79"/>
                  <a:gd name="T93" fmla="*/ 233 h 235"/>
                  <a:gd name="T94" fmla="*/ 52 w 79"/>
                  <a:gd name="T95" fmla="*/ 235 h 235"/>
                  <a:gd name="T96" fmla="*/ 44 w 79"/>
                  <a:gd name="T97" fmla="*/ 232 h 235"/>
                  <a:gd name="T98" fmla="*/ 38 w 79"/>
                  <a:gd name="T99" fmla="*/ 232 h 235"/>
                  <a:gd name="T100" fmla="*/ 30 w 79"/>
                  <a:gd name="T101" fmla="*/ 235 h 235"/>
                  <a:gd name="T102" fmla="*/ 21 w 79"/>
                  <a:gd name="T103" fmla="*/ 233 h 235"/>
                  <a:gd name="T104" fmla="*/ 13 w 79"/>
                  <a:gd name="T105" fmla="*/ 228 h 235"/>
                  <a:gd name="T106" fmla="*/ 10 w 79"/>
                  <a:gd name="T107" fmla="*/ 218 h 235"/>
                  <a:gd name="T108" fmla="*/ 10 w 79"/>
                  <a:gd name="T109" fmla="*/ 140 h 235"/>
                  <a:gd name="T110" fmla="*/ 9 w 79"/>
                  <a:gd name="T111" fmla="*/ 130 h 235"/>
                  <a:gd name="T112" fmla="*/ 0 w 79"/>
                  <a:gd name="T113" fmla="*/ 83 h 235"/>
                  <a:gd name="T114" fmla="*/ 4 w 79"/>
                  <a:gd name="T115" fmla="*/ 67 h 235"/>
                  <a:gd name="T116" fmla="*/ 21 w 79"/>
                  <a:gd name="T117" fmla="*/ 53 h 235"/>
                  <a:gd name="T118" fmla="*/ 10 w 79"/>
                  <a:gd name="T119" fmla="*/ 30 h 235"/>
                  <a:gd name="T120" fmla="*/ 19 w 79"/>
                  <a:gd name="T121" fmla="*/ 9 h 235"/>
                  <a:gd name="T122" fmla="*/ 40 w 79"/>
                  <a:gd name="T1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 h="235">
                    <a:moveTo>
                      <a:pt x="40" y="11"/>
                    </a:moveTo>
                    <a:lnTo>
                      <a:pt x="35" y="12"/>
                    </a:lnTo>
                    <a:lnTo>
                      <a:pt x="30" y="15"/>
                    </a:lnTo>
                    <a:lnTo>
                      <a:pt x="24" y="19"/>
                    </a:lnTo>
                    <a:lnTo>
                      <a:pt x="22" y="24"/>
                    </a:lnTo>
                    <a:lnTo>
                      <a:pt x="22" y="30"/>
                    </a:lnTo>
                    <a:lnTo>
                      <a:pt x="22" y="37"/>
                    </a:lnTo>
                    <a:lnTo>
                      <a:pt x="24" y="42"/>
                    </a:lnTo>
                    <a:lnTo>
                      <a:pt x="30" y="46"/>
                    </a:lnTo>
                    <a:lnTo>
                      <a:pt x="35" y="49"/>
                    </a:lnTo>
                    <a:lnTo>
                      <a:pt x="40" y="50"/>
                    </a:lnTo>
                    <a:lnTo>
                      <a:pt x="47" y="49"/>
                    </a:lnTo>
                    <a:lnTo>
                      <a:pt x="52" y="46"/>
                    </a:lnTo>
                    <a:lnTo>
                      <a:pt x="56" y="42"/>
                    </a:lnTo>
                    <a:lnTo>
                      <a:pt x="59" y="37"/>
                    </a:lnTo>
                    <a:lnTo>
                      <a:pt x="60" y="30"/>
                    </a:lnTo>
                    <a:lnTo>
                      <a:pt x="59" y="24"/>
                    </a:lnTo>
                    <a:lnTo>
                      <a:pt x="56" y="19"/>
                    </a:lnTo>
                    <a:lnTo>
                      <a:pt x="52" y="15"/>
                    </a:lnTo>
                    <a:lnTo>
                      <a:pt x="47" y="12"/>
                    </a:lnTo>
                    <a:lnTo>
                      <a:pt x="40" y="11"/>
                    </a:lnTo>
                    <a:close/>
                    <a:moveTo>
                      <a:pt x="40" y="0"/>
                    </a:moveTo>
                    <a:lnTo>
                      <a:pt x="52" y="3"/>
                    </a:lnTo>
                    <a:lnTo>
                      <a:pt x="61" y="9"/>
                    </a:lnTo>
                    <a:lnTo>
                      <a:pt x="68" y="19"/>
                    </a:lnTo>
                    <a:lnTo>
                      <a:pt x="70" y="30"/>
                    </a:lnTo>
                    <a:lnTo>
                      <a:pt x="68" y="43"/>
                    </a:lnTo>
                    <a:lnTo>
                      <a:pt x="60" y="53"/>
                    </a:lnTo>
                    <a:lnTo>
                      <a:pt x="72" y="62"/>
                    </a:lnTo>
                    <a:lnTo>
                      <a:pt x="76" y="63"/>
                    </a:lnTo>
                    <a:lnTo>
                      <a:pt x="77" y="67"/>
                    </a:lnTo>
                    <a:lnTo>
                      <a:pt x="79" y="71"/>
                    </a:lnTo>
                    <a:lnTo>
                      <a:pt x="76" y="74"/>
                    </a:lnTo>
                    <a:lnTo>
                      <a:pt x="70" y="77"/>
                    </a:lnTo>
                    <a:lnTo>
                      <a:pt x="69" y="75"/>
                    </a:lnTo>
                    <a:lnTo>
                      <a:pt x="68" y="72"/>
                    </a:lnTo>
                    <a:lnTo>
                      <a:pt x="66" y="70"/>
                    </a:lnTo>
                    <a:lnTo>
                      <a:pt x="49" y="59"/>
                    </a:lnTo>
                    <a:lnTo>
                      <a:pt x="45" y="59"/>
                    </a:lnTo>
                    <a:lnTo>
                      <a:pt x="45" y="89"/>
                    </a:lnTo>
                    <a:lnTo>
                      <a:pt x="45" y="92"/>
                    </a:lnTo>
                    <a:lnTo>
                      <a:pt x="43" y="94"/>
                    </a:lnTo>
                    <a:lnTo>
                      <a:pt x="40" y="94"/>
                    </a:lnTo>
                    <a:lnTo>
                      <a:pt x="38" y="94"/>
                    </a:lnTo>
                    <a:lnTo>
                      <a:pt x="36" y="92"/>
                    </a:lnTo>
                    <a:lnTo>
                      <a:pt x="35" y="89"/>
                    </a:lnTo>
                    <a:lnTo>
                      <a:pt x="35" y="59"/>
                    </a:lnTo>
                    <a:lnTo>
                      <a:pt x="31" y="59"/>
                    </a:lnTo>
                    <a:lnTo>
                      <a:pt x="15" y="70"/>
                    </a:lnTo>
                    <a:lnTo>
                      <a:pt x="13" y="72"/>
                    </a:lnTo>
                    <a:lnTo>
                      <a:pt x="11" y="75"/>
                    </a:lnTo>
                    <a:lnTo>
                      <a:pt x="10" y="79"/>
                    </a:lnTo>
                    <a:lnTo>
                      <a:pt x="10" y="81"/>
                    </a:lnTo>
                    <a:lnTo>
                      <a:pt x="18" y="123"/>
                    </a:lnTo>
                    <a:lnTo>
                      <a:pt x="21" y="134"/>
                    </a:lnTo>
                    <a:lnTo>
                      <a:pt x="21" y="146"/>
                    </a:lnTo>
                    <a:lnTo>
                      <a:pt x="21" y="218"/>
                    </a:lnTo>
                    <a:lnTo>
                      <a:pt x="22" y="220"/>
                    </a:lnTo>
                    <a:lnTo>
                      <a:pt x="23" y="223"/>
                    </a:lnTo>
                    <a:lnTo>
                      <a:pt x="26" y="223"/>
                    </a:lnTo>
                    <a:lnTo>
                      <a:pt x="30" y="223"/>
                    </a:lnTo>
                    <a:lnTo>
                      <a:pt x="32" y="223"/>
                    </a:lnTo>
                    <a:lnTo>
                      <a:pt x="35" y="220"/>
                    </a:lnTo>
                    <a:lnTo>
                      <a:pt x="35" y="218"/>
                    </a:lnTo>
                    <a:lnTo>
                      <a:pt x="35" y="161"/>
                    </a:lnTo>
                    <a:lnTo>
                      <a:pt x="35" y="155"/>
                    </a:lnTo>
                    <a:lnTo>
                      <a:pt x="36" y="151"/>
                    </a:lnTo>
                    <a:lnTo>
                      <a:pt x="36" y="147"/>
                    </a:lnTo>
                    <a:lnTo>
                      <a:pt x="39" y="146"/>
                    </a:lnTo>
                    <a:lnTo>
                      <a:pt x="41" y="144"/>
                    </a:lnTo>
                    <a:lnTo>
                      <a:pt x="44" y="146"/>
                    </a:lnTo>
                    <a:lnTo>
                      <a:pt x="45" y="147"/>
                    </a:lnTo>
                    <a:lnTo>
                      <a:pt x="47" y="151"/>
                    </a:lnTo>
                    <a:lnTo>
                      <a:pt x="47" y="155"/>
                    </a:lnTo>
                    <a:lnTo>
                      <a:pt x="47" y="161"/>
                    </a:lnTo>
                    <a:lnTo>
                      <a:pt x="47" y="218"/>
                    </a:lnTo>
                    <a:lnTo>
                      <a:pt x="48" y="220"/>
                    </a:lnTo>
                    <a:lnTo>
                      <a:pt x="49" y="223"/>
                    </a:lnTo>
                    <a:lnTo>
                      <a:pt x="52" y="223"/>
                    </a:lnTo>
                    <a:lnTo>
                      <a:pt x="55" y="223"/>
                    </a:lnTo>
                    <a:lnTo>
                      <a:pt x="57" y="223"/>
                    </a:lnTo>
                    <a:lnTo>
                      <a:pt x="60" y="220"/>
                    </a:lnTo>
                    <a:lnTo>
                      <a:pt x="60" y="218"/>
                    </a:lnTo>
                    <a:lnTo>
                      <a:pt x="60" y="146"/>
                    </a:lnTo>
                    <a:lnTo>
                      <a:pt x="61" y="134"/>
                    </a:lnTo>
                    <a:lnTo>
                      <a:pt x="62" y="123"/>
                    </a:lnTo>
                    <a:lnTo>
                      <a:pt x="64" y="118"/>
                    </a:lnTo>
                    <a:lnTo>
                      <a:pt x="70" y="155"/>
                    </a:lnTo>
                    <a:lnTo>
                      <a:pt x="70" y="155"/>
                    </a:lnTo>
                    <a:lnTo>
                      <a:pt x="70" y="218"/>
                    </a:lnTo>
                    <a:lnTo>
                      <a:pt x="70" y="223"/>
                    </a:lnTo>
                    <a:lnTo>
                      <a:pt x="68" y="228"/>
                    </a:lnTo>
                    <a:lnTo>
                      <a:pt x="64" y="231"/>
                    </a:lnTo>
                    <a:lnTo>
                      <a:pt x="60" y="233"/>
                    </a:lnTo>
                    <a:lnTo>
                      <a:pt x="55" y="235"/>
                    </a:lnTo>
                    <a:lnTo>
                      <a:pt x="52" y="235"/>
                    </a:lnTo>
                    <a:lnTo>
                      <a:pt x="48" y="233"/>
                    </a:lnTo>
                    <a:lnTo>
                      <a:pt x="44" y="232"/>
                    </a:lnTo>
                    <a:lnTo>
                      <a:pt x="41" y="229"/>
                    </a:lnTo>
                    <a:lnTo>
                      <a:pt x="38" y="232"/>
                    </a:lnTo>
                    <a:lnTo>
                      <a:pt x="34" y="233"/>
                    </a:lnTo>
                    <a:lnTo>
                      <a:pt x="30" y="235"/>
                    </a:lnTo>
                    <a:lnTo>
                      <a:pt x="26" y="235"/>
                    </a:lnTo>
                    <a:lnTo>
                      <a:pt x="21" y="233"/>
                    </a:lnTo>
                    <a:lnTo>
                      <a:pt x="17" y="231"/>
                    </a:lnTo>
                    <a:lnTo>
                      <a:pt x="13" y="228"/>
                    </a:lnTo>
                    <a:lnTo>
                      <a:pt x="11" y="223"/>
                    </a:lnTo>
                    <a:lnTo>
                      <a:pt x="10" y="218"/>
                    </a:lnTo>
                    <a:lnTo>
                      <a:pt x="10" y="146"/>
                    </a:lnTo>
                    <a:lnTo>
                      <a:pt x="10" y="140"/>
                    </a:lnTo>
                    <a:lnTo>
                      <a:pt x="9" y="135"/>
                    </a:lnTo>
                    <a:lnTo>
                      <a:pt x="9" y="130"/>
                    </a:lnTo>
                    <a:lnTo>
                      <a:pt x="7" y="125"/>
                    </a:lnTo>
                    <a:lnTo>
                      <a:pt x="0" y="83"/>
                    </a:lnTo>
                    <a:lnTo>
                      <a:pt x="0" y="75"/>
                    </a:lnTo>
                    <a:lnTo>
                      <a:pt x="4" y="67"/>
                    </a:lnTo>
                    <a:lnTo>
                      <a:pt x="9" y="62"/>
                    </a:lnTo>
                    <a:lnTo>
                      <a:pt x="21" y="53"/>
                    </a:lnTo>
                    <a:lnTo>
                      <a:pt x="13" y="43"/>
                    </a:lnTo>
                    <a:lnTo>
                      <a:pt x="10" y="30"/>
                    </a:lnTo>
                    <a:lnTo>
                      <a:pt x="13" y="19"/>
                    </a:lnTo>
                    <a:lnTo>
                      <a:pt x="19" y="9"/>
                    </a:lnTo>
                    <a:lnTo>
                      <a:pt x="28" y="3"/>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dirty="0">
                  <a:solidFill>
                    <a:schemeClr val="bg1">
                      <a:lumMod val="50000"/>
                    </a:schemeClr>
                  </a:solidFill>
                </a:endParaRPr>
              </a:p>
            </p:txBody>
          </p:sp>
          <p:sp>
            <p:nvSpPr>
              <p:cNvPr id="62" name="Freeform 383">
                <a:extLst>
                  <a:ext uri="{FF2B5EF4-FFF2-40B4-BE49-F238E27FC236}">
                    <a16:creationId xmlns:a16="http://schemas.microsoft.com/office/drawing/2014/main" id="{6C24D6AB-4DED-402B-AE09-7580BBFDFA76}"/>
                  </a:ext>
                </a:extLst>
              </p:cNvPr>
              <p:cNvSpPr>
                <a:spLocks noEditPoints="1"/>
              </p:cNvSpPr>
              <p:nvPr/>
            </p:nvSpPr>
            <p:spPr bwMode="auto">
              <a:xfrm>
                <a:off x="5273668" y="3867150"/>
                <a:ext cx="127000" cy="373063"/>
              </a:xfrm>
              <a:custGeom>
                <a:avLst/>
                <a:gdLst>
                  <a:gd name="T0" fmla="*/ 33 w 80"/>
                  <a:gd name="T1" fmla="*/ 12 h 235"/>
                  <a:gd name="T2" fmla="*/ 24 w 80"/>
                  <a:gd name="T3" fmla="*/ 19 h 235"/>
                  <a:gd name="T4" fmla="*/ 20 w 80"/>
                  <a:gd name="T5" fmla="*/ 30 h 235"/>
                  <a:gd name="T6" fmla="*/ 24 w 80"/>
                  <a:gd name="T7" fmla="*/ 42 h 235"/>
                  <a:gd name="T8" fmla="*/ 33 w 80"/>
                  <a:gd name="T9" fmla="*/ 49 h 235"/>
                  <a:gd name="T10" fmla="*/ 45 w 80"/>
                  <a:gd name="T11" fmla="*/ 49 h 235"/>
                  <a:gd name="T12" fmla="*/ 54 w 80"/>
                  <a:gd name="T13" fmla="*/ 42 h 235"/>
                  <a:gd name="T14" fmla="*/ 58 w 80"/>
                  <a:gd name="T15" fmla="*/ 30 h 235"/>
                  <a:gd name="T16" fmla="*/ 54 w 80"/>
                  <a:gd name="T17" fmla="*/ 19 h 235"/>
                  <a:gd name="T18" fmla="*/ 45 w 80"/>
                  <a:gd name="T19" fmla="*/ 12 h 235"/>
                  <a:gd name="T20" fmla="*/ 39 w 80"/>
                  <a:gd name="T21" fmla="*/ 0 h 235"/>
                  <a:gd name="T22" fmla="*/ 60 w 80"/>
                  <a:gd name="T23" fmla="*/ 9 h 235"/>
                  <a:gd name="T24" fmla="*/ 68 w 80"/>
                  <a:gd name="T25" fmla="*/ 30 h 235"/>
                  <a:gd name="T26" fmla="*/ 58 w 80"/>
                  <a:gd name="T27" fmla="*/ 53 h 235"/>
                  <a:gd name="T28" fmla="*/ 76 w 80"/>
                  <a:gd name="T29" fmla="*/ 67 h 235"/>
                  <a:gd name="T30" fmla="*/ 80 w 80"/>
                  <a:gd name="T31" fmla="*/ 83 h 235"/>
                  <a:gd name="T32" fmla="*/ 71 w 80"/>
                  <a:gd name="T33" fmla="*/ 130 h 235"/>
                  <a:gd name="T34" fmla="*/ 69 w 80"/>
                  <a:gd name="T35" fmla="*/ 140 h 235"/>
                  <a:gd name="T36" fmla="*/ 69 w 80"/>
                  <a:gd name="T37" fmla="*/ 218 h 235"/>
                  <a:gd name="T38" fmla="*/ 66 w 80"/>
                  <a:gd name="T39" fmla="*/ 228 h 235"/>
                  <a:gd name="T40" fmla="*/ 58 w 80"/>
                  <a:gd name="T41" fmla="*/ 233 h 235"/>
                  <a:gd name="T42" fmla="*/ 50 w 80"/>
                  <a:gd name="T43" fmla="*/ 235 h 235"/>
                  <a:gd name="T44" fmla="*/ 42 w 80"/>
                  <a:gd name="T45" fmla="*/ 232 h 235"/>
                  <a:gd name="T46" fmla="*/ 35 w 80"/>
                  <a:gd name="T47" fmla="*/ 232 h 235"/>
                  <a:gd name="T48" fmla="*/ 26 w 80"/>
                  <a:gd name="T49" fmla="*/ 235 h 235"/>
                  <a:gd name="T50" fmla="*/ 20 w 80"/>
                  <a:gd name="T51" fmla="*/ 233 h 235"/>
                  <a:gd name="T52" fmla="*/ 12 w 80"/>
                  <a:gd name="T53" fmla="*/ 228 h 235"/>
                  <a:gd name="T54" fmla="*/ 8 w 80"/>
                  <a:gd name="T55" fmla="*/ 218 h 235"/>
                  <a:gd name="T56" fmla="*/ 8 w 80"/>
                  <a:gd name="T57" fmla="*/ 155 h 235"/>
                  <a:gd name="T58" fmla="*/ 17 w 80"/>
                  <a:gd name="T59" fmla="*/ 123 h 235"/>
                  <a:gd name="T60" fmla="*/ 20 w 80"/>
                  <a:gd name="T61" fmla="*/ 146 h 235"/>
                  <a:gd name="T62" fmla="*/ 20 w 80"/>
                  <a:gd name="T63" fmla="*/ 220 h 235"/>
                  <a:gd name="T64" fmla="*/ 25 w 80"/>
                  <a:gd name="T65" fmla="*/ 223 h 235"/>
                  <a:gd name="T66" fmla="*/ 30 w 80"/>
                  <a:gd name="T67" fmla="*/ 223 h 235"/>
                  <a:gd name="T68" fmla="*/ 33 w 80"/>
                  <a:gd name="T69" fmla="*/ 218 h 235"/>
                  <a:gd name="T70" fmla="*/ 33 w 80"/>
                  <a:gd name="T71" fmla="*/ 155 h 235"/>
                  <a:gd name="T72" fmla="*/ 34 w 80"/>
                  <a:gd name="T73" fmla="*/ 147 h 235"/>
                  <a:gd name="T74" fmla="*/ 38 w 80"/>
                  <a:gd name="T75" fmla="*/ 144 h 235"/>
                  <a:gd name="T76" fmla="*/ 43 w 80"/>
                  <a:gd name="T77" fmla="*/ 147 h 235"/>
                  <a:gd name="T78" fmla="*/ 43 w 80"/>
                  <a:gd name="T79" fmla="*/ 155 h 235"/>
                  <a:gd name="T80" fmla="*/ 43 w 80"/>
                  <a:gd name="T81" fmla="*/ 218 h 235"/>
                  <a:gd name="T82" fmla="*/ 47 w 80"/>
                  <a:gd name="T83" fmla="*/ 223 h 235"/>
                  <a:gd name="T84" fmla="*/ 52 w 80"/>
                  <a:gd name="T85" fmla="*/ 223 h 235"/>
                  <a:gd name="T86" fmla="*/ 58 w 80"/>
                  <a:gd name="T87" fmla="*/ 220 h 235"/>
                  <a:gd name="T88" fmla="*/ 59 w 80"/>
                  <a:gd name="T89" fmla="*/ 146 h 235"/>
                  <a:gd name="T90" fmla="*/ 60 w 80"/>
                  <a:gd name="T91" fmla="*/ 123 h 235"/>
                  <a:gd name="T92" fmla="*/ 69 w 80"/>
                  <a:gd name="T93" fmla="*/ 79 h 235"/>
                  <a:gd name="T94" fmla="*/ 67 w 80"/>
                  <a:gd name="T95" fmla="*/ 72 h 235"/>
                  <a:gd name="T96" fmla="*/ 47 w 80"/>
                  <a:gd name="T97" fmla="*/ 59 h 235"/>
                  <a:gd name="T98" fmla="*/ 45 w 80"/>
                  <a:gd name="T99" fmla="*/ 89 h 235"/>
                  <a:gd name="T100" fmla="*/ 42 w 80"/>
                  <a:gd name="T101" fmla="*/ 94 h 235"/>
                  <a:gd name="T102" fmla="*/ 35 w 80"/>
                  <a:gd name="T103" fmla="*/ 94 h 235"/>
                  <a:gd name="T104" fmla="*/ 33 w 80"/>
                  <a:gd name="T105" fmla="*/ 89 h 235"/>
                  <a:gd name="T106" fmla="*/ 30 w 80"/>
                  <a:gd name="T107" fmla="*/ 59 h 235"/>
                  <a:gd name="T108" fmla="*/ 11 w 80"/>
                  <a:gd name="T109" fmla="*/ 72 h 235"/>
                  <a:gd name="T110" fmla="*/ 9 w 80"/>
                  <a:gd name="T111" fmla="*/ 77 h 235"/>
                  <a:gd name="T112" fmla="*/ 0 w 80"/>
                  <a:gd name="T113" fmla="*/ 71 h 235"/>
                  <a:gd name="T114" fmla="*/ 4 w 80"/>
                  <a:gd name="T115" fmla="*/ 63 h 235"/>
                  <a:gd name="T116" fmla="*/ 20 w 80"/>
                  <a:gd name="T117" fmla="*/ 53 h 235"/>
                  <a:gd name="T118" fmla="*/ 9 w 80"/>
                  <a:gd name="T119" fmla="*/ 30 h 235"/>
                  <a:gd name="T120" fmla="*/ 17 w 80"/>
                  <a:gd name="T121" fmla="*/ 9 h 235"/>
                  <a:gd name="T122" fmla="*/ 39 w 80"/>
                  <a:gd name="T1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 h="235">
                    <a:moveTo>
                      <a:pt x="39" y="11"/>
                    </a:moveTo>
                    <a:lnTo>
                      <a:pt x="33" y="12"/>
                    </a:lnTo>
                    <a:lnTo>
                      <a:pt x="28" y="15"/>
                    </a:lnTo>
                    <a:lnTo>
                      <a:pt x="24" y="19"/>
                    </a:lnTo>
                    <a:lnTo>
                      <a:pt x="21" y="24"/>
                    </a:lnTo>
                    <a:lnTo>
                      <a:pt x="20" y="30"/>
                    </a:lnTo>
                    <a:lnTo>
                      <a:pt x="21" y="37"/>
                    </a:lnTo>
                    <a:lnTo>
                      <a:pt x="24" y="42"/>
                    </a:lnTo>
                    <a:lnTo>
                      <a:pt x="28" y="46"/>
                    </a:lnTo>
                    <a:lnTo>
                      <a:pt x="33" y="49"/>
                    </a:lnTo>
                    <a:lnTo>
                      <a:pt x="39" y="50"/>
                    </a:lnTo>
                    <a:lnTo>
                      <a:pt x="45" y="49"/>
                    </a:lnTo>
                    <a:lnTo>
                      <a:pt x="50" y="46"/>
                    </a:lnTo>
                    <a:lnTo>
                      <a:pt x="54" y="42"/>
                    </a:lnTo>
                    <a:lnTo>
                      <a:pt x="56" y="37"/>
                    </a:lnTo>
                    <a:lnTo>
                      <a:pt x="58" y="30"/>
                    </a:lnTo>
                    <a:lnTo>
                      <a:pt x="56" y="24"/>
                    </a:lnTo>
                    <a:lnTo>
                      <a:pt x="54" y="19"/>
                    </a:lnTo>
                    <a:lnTo>
                      <a:pt x="50" y="15"/>
                    </a:lnTo>
                    <a:lnTo>
                      <a:pt x="45" y="12"/>
                    </a:lnTo>
                    <a:lnTo>
                      <a:pt x="39" y="11"/>
                    </a:lnTo>
                    <a:close/>
                    <a:moveTo>
                      <a:pt x="39" y="0"/>
                    </a:moveTo>
                    <a:lnTo>
                      <a:pt x="50" y="3"/>
                    </a:lnTo>
                    <a:lnTo>
                      <a:pt x="60" y="9"/>
                    </a:lnTo>
                    <a:lnTo>
                      <a:pt x="67" y="19"/>
                    </a:lnTo>
                    <a:lnTo>
                      <a:pt x="68" y="30"/>
                    </a:lnTo>
                    <a:lnTo>
                      <a:pt x="66" y="43"/>
                    </a:lnTo>
                    <a:lnTo>
                      <a:pt x="58" y="53"/>
                    </a:lnTo>
                    <a:lnTo>
                      <a:pt x="71" y="62"/>
                    </a:lnTo>
                    <a:lnTo>
                      <a:pt x="76" y="67"/>
                    </a:lnTo>
                    <a:lnTo>
                      <a:pt x="80" y="75"/>
                    </a:lnTo>
                    <a:lnTo>
                      <a:pt x="80" y="83"/>
                    </a:lnTo>
                    <a:lnTo>
                      <a:pt x="71" y="125"/>
                    </a:lnTo>
                    <a:lnTo>
                      <a:pt x="71" y="130"/>
                    </a:lnTo>
                    <a:lnTo>
                      <a:pt x="69" y="135"/>
                    </a:lnTo>
                    <a:lnTo>
                      <a:pt x="69" y="140"/>
                    </a:lnTo>
                    <a:lnTo>
                      <a:pt x="69" y="146"/>
                    </a:lnTo>
                    <a:lnTo>
                      <a:pt x="69" y="218"/>
                    </a:lnTo>
                    <a:lnTo>
                      <a:pt x="68" y="223"/>
                    </a:lnTo>
                    <a:lnTo>
                      <a:pt x="66" y="228"/>
                    </a:lnTo>
                    <a:lnTo>
                      <a:pt x="63" y="231"/>
                    </a:lnTo>
                    <a:lnTo>
                      <a:pt x="58" y="233"/>
                    </a:lnTo>
                    <a:lnTo>
                      <a:pt x="52" y="235"/>
                    </a:lnTo>
                    <a:lnTo>
                      <a:pt x="50" y="235"/>
                    </a:lnTo>
                    <a:lnTo>
                      <a:pt x="46" y="233"/>
                    </a:lnTo>
                    <a:lnTo>
                      <a:pt x="42" y="232"/>
                    </a:lnTo>
                    <a:lnTo>
                      <a:pt x="38" y="229"/>
                    </a:lnTo>
                    <a:lnTo>
                      <a:pt x="35" y="232"/>
                    </a:lnTo>
                    <a:lnTo>
                      <a:pt x="31" y="233"/>
                    </a:lnTo>
                    <a:lnTo>
                      <a:pt x="26" y="235"/>
                    </a:lnTo>
                    <a:lnTo>
                      <a:pt x="25" y="235"/>
                    </a:lnTo>
                    <a:lnTo>
                      <a:pt x="20" y="233"/>
                    </a:lnTo>
                    <a:lnTo>
                      <a:pt x="14" y="231"/>
                    </a:lnTo>
                    <a:lnTo>
                      <a:pt x="12" y="228"/>
                    </a:lnTo>
                    <a:lnTo>
                      <a:pt x="9" y="223"/>
                    </a:lnTo>
                    <a:lnTo>
                      <a:pt x="8" y="218"/>
                    </a:lnTo>
                    <a:lnTo>
                      <a:pt x="8" y="155"/>
                    </a:lnTo>
                    <a:lnTo>
                      <a:pt x="8" y="155"/>
                    </a:lnTo>
                    <a:lnTo>
                      <a:pt x="16" y="118"/>
                    </a:lnTo>
                    <a:lnTo>
                      <a:pt x="17" y="123"/>
                    </a:lnTo>
                    <a:lnTo>
                      <a:pt x="18" y="134"/>
                    </a:lnTo>
                    <a:lnTo>
                      <a:pt x="20" y="146"/>
                    </a:lnTo>
                    <a:lnTo>
                      <a:pt x="20" y="218"/>
                    </a:lnTo>
                    <a:lnTo>
                      <a:pt x="20" y="220"/>
                    </a:lnTo>
                    <a:lnTo>
                      <a:pt x="22" y="223"/>
                    </a:lnTo>
                    <a:lnTo>
                      <a:pt x="25" y="223"/>
                    </a:lnTo>
                    <a:lnTo>
                      <a:pt x="26" y="223"/>
                    </a:lnTo>
                    <a:lnTo>
                      <a:pt x="30" y="223"/>
                    </a:lnTo>
                    <a:lnTo>
                      <a:pt x="31" y="220"/>
                    </a:lnTo>
                    <a:lnTo>
                      <a:pt x="33" y="218"/>
                    </a:lnTo>
                    <a:lnTo>
                      <a:pt x="33" y="161"/>
                    </a:lnTo>
                    <a:lnTo>
                      <a:pt x="33" y="155"/>
                    </a:lnTo>
                    <a:lnTo>
                      <a:pt x="33" y="151"/>
                    </a:lnTo>
                    <a:lnTo>
                      <a:pt x="34" y="147"/>
                    </a:lnTo>
                    <a:lnTo>
                      <a:pt x="35" y="146"/>
                    </a:lnTo>
                    <a:lnTo>
                      <a:pt x="38" y="144"/>
                    </a:lnTo>
                    <a:lnTo>
                      <a:pt x="41" y="146"/>
                    </a:lnTo>
                    <a:lnTo>
                      <a:pt x="43" y="147"/>
                    </a:lnTo>
                    <a:lnTo>
                      <a:pt x="43" y="151"/>
                    </a:lnTo>
                    <a:lnTo>
                      <a:pt x="43" y="155"/>
                    </a:lnTo>
                    <a:lnTo>
                      <a:pt x="43" y="161"/>
                    </a:lnTo>
                    <a:lnTo>
                      <a:pt x="43" y="218"/>
                    </a:lnTo>
                    <a:lnTo>
                      <a:pt x="45" y="220"/>
                    </a:lnTo>
                    <a:lnTo>
                      <a:pt x="47" y="223"/>
                    </a:lnTo>
                    <a:lnTo>
                      <a:pt x="50" y="223"/>
                    </a:lnTo>
                    <a:lnTo>
                      <a:pt x="52" y="223"/>
                    </a:lnTo>
                    <a:lnTo>
                      <a:pt x="56" y="223"/>
                    </a:lnTo>
                    <a:lnTo>
                      <a:pt x="58" y="220"/>
                    </a:lnTo>
                    <a:lnTo>
                      <a:pt x="59" y="218"/>
                    </a:lnTo>
                    <a:lnTo>
                      <a:pt x="59" y="146"/>
                    </a:lnTo>
                    <a:lnTo>
                      <a:pt x="59" y="134"/>
                    </a:lnTo>
                    <a:lnTo>
                      <a:pt x="60" y="123"/>
                    </a:lnTo>
                    <a:lnTo>
                      <a:pt x="69" y="81"/>
                    </a:lnTo>
                    <a:lnTo>
                      <a:pt x="69" y="79"/>
                    </a:lnTo>
                    <a:lnTo>
                      <a:pt x="68" y="75"/>
                    </a:lnTo>
                    <a:lnTo>
                      <a:pt x="67" y="72"/>
                    </a:lnTo>
                    <a:lnTo>
                      <a:pt x="64" y="70"/>
                    </a:lnTo>
                    <a:lnTo>
                      <a:pt x="47" y="59"/>
                    </a:lnTo>
                    <a:lnTo>
                      <a:pt x="45" y="59"/>
                    </a:lnTo>
                    <a:lnTo>
                      <a:pt x="45" y="89"/>
                    </a:lnTo>
                    <a:lnTo>
                      <a:pt x="43" y="92"/>
                    </a:lnTo>
                    <a:lnTo>
                      <a:pt x="42" y="94"/>
                    </a:lnTo>
                    <a:lnTo>
                      <a:pt x="39" y="94"/>
                    </a:lnTo>
                    <a:lnTo>
                      <a:pt x="35" y="94"/>
                    </a:lnTo>
                    <a:lnTo>
                      <a:pt x="34" y="92"/>
                    </a:lnTo>
                    <a:lnTo>
                      <a:pt x="33" y="89"/>
                    </a:lnTo>
                    <a:lnTo>
                      <a:pt x="33" y="59"/>
                    </a:lnTo>
                    <a:lnTo>
                      <a:pt x="30" y="59"/>
                    </a:lnTo>
                    <a:lnTo>
                      <a:pt x="13" y="70"/>
                    </a:lnTo>
                    <a:lnTo>
                      <a:pt x="11" y="72"/>
                    </a:lnTo>
                    <a:lnTo>
                      <a:pt x="9" y="75"/>
                    </a:lnTo>
                    <a:lnTo>
                      <a:pt x="9" y="77"/>
                    </a:lnTo>
                    <a:lnTo>
                      <a:pt x="4" y="74"/>
                    </a:lnTo>
                    <a:lnTo>
                      <a:pt x="0" y="71"/>
                    </a:lnTo>
                    <a:lnTo>
                      <a:pt x="1" y="67"/>
                    </a:lnTo>
                    <a:lnTo>
                      <a:pt x="4" y="63"/>
                    </a:lnTo>
                    <a:lnTo>
                      <a:pt x="7" y="62"/>
                    </a:lnTo>
                    <a:lnTo>
                      <a:pt x="20" y="53"/>
                    </a:lnTo>
                    <a:lnTo>
                      <a:pt x="12" y="43"/>
                    </a:lnTo>
                    <a:lnTo>
                      <a:pt x="9" y="30"/>
                    </a:lnTo>
                    <a:lnTo>
                      <a:pt x="11" y="19"/>
                    </a:lnTo>
                    <a:lnTo>
                      <a:pt x="17" y="9"/>
                    </a:lnTo>
                    <a:lnTo>
                      <a:pt x="28" y="3"/>
                    </a:lnTo>
                    <a:lnTo>
                      <a:pt x="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dirty="0">
                  <a:solidFill>
                    <a:schemeClr val="bg1">
                      <a:lumMod val="50000"/>
                    </a:schemeClr>
                  </a:solidFill>
                </a:endParaRPr>
              </a:p>
            </p:txBody>
          </p:sp>
        </p:grpSp>
        <p:grpSp>
          <p:nvGrpSpPr>
            <p:cNvPr id="53" name="Groep 72">
              <a:extLst>
                <a:ext uri="{FF2B5EF4-FFF2-40B4-BE49-F238E27FC236}">
                  <a16:creationId xmlns:a16="http://schemas.microsoft.com/office/drawing/2014/main" id="{59165B34-79EC-4515-A0D9-4B82D3DC4EE3}"/>
                </a:ext>
              </a:extLst>
            </p:cNvPr>
            <p:cNvGrpSpPr>
              <a:grpSpLocks noChangeAspect="1"/>
            </p:cNvGrpSpPr>
            <p:nvPr/>
          </p:nvGrpSpPr>
          <p:grpSpPr>
            <a:xfrm>
              <a:off x="3937634" y="4000459"/>
              <a:ext cx="538069" cy="620848"/>
              <a:chOff x="5029193" y="3867150"/>
              <a:chExt cx="371475" cy="428625"/>
            </a:xfrm>
            <a:grpFill/>
          </p:grpSpPr>
          <p:sp>
            <p:nvSpPr>
              <p:cNvPr id="54" name="Freeform 381">
                <a:extLst>
                  <a:ext uri="{FF2B5EF4-FFF2-40B4-BE49-F238E27FC236}">
                    <a16:creationId xmlns:a16="http://schemas.microsoft.com/office/drawing/2014/main" id="{CCEF8A1F-E94D-4DA4-9366-99ADBE14A416}"/>
                  </a:ext>
                </a:extLst>
              </p:cNvPr>
              <p:cNvSpPr>
                <a:spLocks noEditPoints="1"/>
              </p:cNvSpPr>
              <p:nvPr/>
            </p:nvSpPr>
            <p:spPr bwMode="auto">
              <a:xfrm>
                <a:off x="5143493" y="3892550"/>
                <a:ext cx="141288" cy="403225"/>
              </a:xfrm>
              <a:custGeom>
                <a:avLst/>
                <a:gdLst>
                  <a:gd name="T0" fmla="*/ 15 w 89"/>
                  <a:gd name="T1" fmla="*/ 76 h 254"/>
                  <a:gd name="T2" fmla="*/ 11 w 89"/>
                  <a:gd name="T3" fmla="*/ 80 h 254"/>
                  <a:gd name="T4" fmla="*/ 10 w 89"/>
                  <a:gd name="T5" fmla="*/ 86 h 254"/>
                  <a:gd name="T6" fmla="*/ 22 w 89"/>
                  <a:gd name="T7" fmla="*/ 145 h 254"/>
                  <a:gd name="T8" fmla="*/ 22 w 89"/>
                  <a:gd name="T9" fmla="*/ 238 h 254"/>
                  <a:gd name="T10" fmla="*/ 24 w 89"/>
                  <a:gd name="T11" fmla="*/ 242 h 254"/>
                  <a:gd name="T12" fmla="*/ 34 w 89"/>
                  <a:gd name="T13" fmla="*/ 243 h 254"/>
                  <a:gd name="T14" fmla="*/ 38 w 89"/>
                  <a:gd name="T15" fmla="*/ 241 h 254"/>
                  <a:gd name="T16" fmla="*/ 39 w 89"/>
                  <a:gd name="T17" fmla="*/ 173 h 254"/>
                  <a:gd name="T18" fmla="*/ 39 w 89"/>
                  <a:gd name="T19" fmla="*/ 162 h 254"/>
                  <a:gd name="T20" fmla="*/ 41 w 89"/>
                  <a:gd name="T21" fmla="*/ 157 h 254"/>
                  <a:gd name="T22" fmla="*/ 48 w 89"/>
                  <a:gd name="T23" fmla="*/ 157 h 254"/>
                  <a:gd name="T24" fmla="*/ 51 w 89"/>
                  <a:gd name="T25" fmla="*/ 162 h 254"/>
                  <a:gd name="T26" fmla="*/ 51 w 89"/>
                  <a:gd name="T27" fmla="*/ 173 h 254"/>
                  <a:gd name="T28" fmla="*/ 52 w 89"/>
                  <a:gd name="T29" fmla="*/ 241 h 254"/>
                  <a:gd name="T30" fmla="*/ 56 w 89"/>
                  <a:gd name="T31" fmla="*/ 243 h 254"/>
                  <a:gd name="T32" fmla="*/ 64 w 89"/>
                  <a:gd name="T33" fmla="*/ 242 h 254"/>
                  <a:gd name="T34" fmla="*/ 66 w 89"/>
                  <a:gd name="T35" fmla="*/ 238 h 254"/>
                  <a:gd name="T36" fmla="*/ 66 w 89"/>
                  <a:gd name="T37" fmla="*/ 145 h 254"/>
                  <a:gd name="T38" fmla="*/ 78 w 89"/>
                  <a:gd name="T39" fmla="*/ 86 h 254"/>
                  <a:gd name="T40" fmla="*/ 77 w 89"/>
                  <a:gd name="T41" fmla="*/ 80 h 254"/>
                  <a:gd name="T42" fmla="*/ 73 w 89"/>
                  <a:gd name="T43" fmla="*/ 76 h 254"/>
                  <a:gd name="T44" fmla="*/ 49 w 89"/>
                  <a:gd name="T45" fmla="*/ 64 h 254"/>
                  <a:gd name="T46" fmla="*/ 49 w 89"/>
                  <a:gd name="T47" fmla="*/ 99 h 254"/>
                  <a:gd name="T48" fmla="*/ 44 w 89"/>
                  <a:gd name="T49" fmla="*/ 102 h 254"/>
                  <a:gd name="T50" fmla="*/ 39 w 89"/>
                  <a:gd name="T51" fmla="*/ 99 h 254"/>
                  <a:gd name="T52" fmla="*/ 39 w 89"/>
                  <a:gd name="T53" fmla="*/ 64 h 254"/>
                  <a:gd name="T54" fmla="*/ 44 w 89"/>
                  <a:gd name="T55" fmla="*/ 10 h 254"/>
                  <a:gd name="T56" fmla="*/ 26 w 89"/>
                  <a:gd name="T57" fmla="*/ 21 h 254"/>
                  <a:gd name="T58" fmla="*/ 26 w 89"/>
                  <a:gd name="T59" fmla="*/ 43 h 254"/>
                  <a:gd name="T60" fmla="*/ 44 w 89"/>
                  <a:gd name="T61" fmla="*/ 54 h 254"/>
                  <a:gd name="T62" fmla="*/ 62 w 89"/>
                  <a:gd name="T63" fmla="*/ 43 h 254"/>
                  <a:gd name="T64" fmla="*/ 62 w 89"/>
                  <a:gd name="T65" fmla="*/ 21 h 254"/>
                  <a:gd name="T66" fmla="*/ 44 w 89"/>
                  <a:gd name="T67" fmla="*/ 10 h 254"/>
                  <a:gd name="T68" fmla="*/ 57 w 89"/>
                  <a:gd name="T69" fmla="*/ 1 h 254"/>
                  <a:gd name="T70" fmla="*/ 74 w 89"/>
                  <a:gd name="T71" fmla="*/ 20 h 254"/>
                  <a:gd name="T72" fmla="*/ 73 w 89"/>
                  <a:gd name="T73" fmla="*/ 46 h 254"/>
                  <a:gd name="T74" fmla="*/ 79 w 89"/>
                  <a:gd name="T75" fmla="*/ 67 h 254"/>
                  <a:gd name="T76" fmla="*/ 89 w 89"/>
                  <a:gd name="T77" fmla="*/ 80 h 254"/>
                  <a:gd name="T78" fmla="*/ 79 w 89"/>
                  <a:gd name="T79" fmla="*/ 136 h 254"/>
                  <a:gd name="T80" fmla="*/ 78 w 89"/>
                  <a:gd name="T81" fmla="*/ 147 h 254"/>
                  <a:gd name="T82" fmla="*/ 77 w 89"/>
                  <a:gd name="T83" fmla="*/ 157 h 254"/>
                  <a:gd name="T84" fmla="*/ 76 w 89"/>
                  <a:gd name="T85" fmla="*/ 243 h 254"/>
                  <a:gd name="T86" fmla="*/ 70 w 89"/>
                  <a:gd name="T87" fmla="*/ 251 h 254"/>
                  <a:gd name="T88" fmla="*/ 61 w 89"/>
                  <a:gd name="T89" fmla="*/ 254 h 254"/>
                  <a:gd name="T90" fmla="*/ 52 w 89"/>
                  <a:gd name="T91" fmla="*/ 254 h 254"/>
                  <a:gd name="T92" fmla="*/ 45 w 89"/>
                  <a:gd name="T93" fmla="*/ 250 h 254"/>
                  <a:gd name="T94" fmla="*/ 38 w 89"/>
                  <a:gd name="T95" fmla="*/ 254 h 254"/>
                  <a:gd name="T96" fmla="*/ 27 w 89"/>
                  <a:gd name="T97" fmla="*/ 254 h 254"/>
                  <a:gd name="T98" fmla="*/ 18 w 89"/>
                  <a:gd name="T99" fmla="*/ 251 h 254"/>
                  <a:gd name="T100" fmla="*/ 13 w 89"/>
                  <a:gd name="T101" fmla="*/ 243 h 254"/>
                  <a:gd name="T102" fmla="*/ 11 w 89"/>
                  <a:gd name="T103" fmla="*/ 157 h 254"/>
                  <a:gd name="T104" fmla="*/ 11 w 89"/>
                  <a:gd name="T105" fmla="*/ 147 h 254"/>
                  <a:gd name="T106" fmla="*/ 9 w 89"/>
                  <a:gd name="T107" fmla="*/ 136 h 254"/>
                  <a:gd name="T108" fmla="*/ 0 w 89"/>
                  <a:gd name="T109" fmla="*/ 80 h 254"/>
                  <a:gd name="T110" fmla="*/ 9 w 89"/>
                  <a:gd name="T111" fmla="*/ 67 h 254"/>
                  <a:gd name="T112" fmla="*/ 15 w 89"/>
                  <a:gd name="T113" fmla="*/ 46 h 254"/>
                  <a:gd name="T114" fmla="*/ 14 w 89"/>
                  <a:gd name="T115" fmla="*/ 20 h 254"/>
                  <a:gd name="T116" fmla="*/ 31 w 89"/>
                  <a:gd name="T117"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 h="254">
                    <a:moveTo>
                      <a:pt x="35" y="63"/>
                    </a:moveTo>
                    <a:lnTo>
                      <a:pt x="15" y="76"/>
                    </a:lnTo>
                    <a:lnTo>
                      <a:pt x="13" y="77"/>
                    </a:lnTo>
                    <a:lnTo>
                      <a:pt x="11" y="80"/>
                    </a:lnTo>
                    <a:lnTo>
                      <a:pt x="10" y="84"/>
                    </a:lnTo>
                    <a:lnTo>
                      <a:pt x="10" y="86"/>
                    </a:lnTo>
                    <a:lnTo>
                      <a:pt x="21" y="133"/>
                    </a:lnTo>
                    <a:lnTo>
                      <a:pt x="22" y="145"/>
                    </a:lnTo>
                    <a:lnTo>
                      <a:pt x="22" y="157"/>
                    </a:lnTo>
                    <a:lnTo>
                      <a:pt x="22" y="238"/>
                    </a:lnTo>
                    <a:lnTo>
                      <a:pt x="23" y="241"/>
                    </a:lnTo>
                    <a:lnTo>
                      <a:pt x="24" y="242"/>
                    </a:lnTo>
                    <a:lnTo>
                      <a:pt x="27" y="243"/>
                    </a:lnTo>
                    <a:lnTo>
                      <a:pt x="34" y="243"/>
                    </a:lnTo>
                    <a:lnTo>
                      <a:pt x="36" y="242"/>
                    </a:lnTo>
                    <a:lnTo>
                      <a:pt x="38" y="241"/>
                    </a:lnTo>
                    <a:lnTo>
                      <a:pt x="39" y="238"/>
                    </a:lnTo>
                    <a:lnTo>
                      <a:pt x="39" y="173"/>
                    </a:lnTo>
                    <a:lnTo>
                      <a:pt x="39" y="167"/>
                    </a:lnTo>
                    <a:lnTo>
                      <a:pt x="39" y="162"/>
                    </a:lnTo>
                    <a:lnTo>
                      <a:pt x="40" y="160"/>
                    </a:lnTo>
                    <a:lnTo>
                      <a:pt x="41" y="157"/>
                    </a:lnTo>
                    <a:lnTo>
                      <a:pt x="45" y="157"/>
                    </a:lnTo>
                    <a:lnTo>
                      <a:pt x="48" y="157"/>
                    </a:lnTo>
                    <a:lnTo>
                      <a:pt x="49" y="160"/>
                    </a:lnTo>
                    <a:lnTo>
                      <a:pt x="51" y="162"/>
                    </a:lnTo>
                    <a:lnTo>
                      <a:pt x="51" y="167"/>
                    </a:lnTo>
                    <a:lnTo>
                      <a:pt x="51" y="173"/>
                    </a:lnTo>
                    <a:lnTo>
                      <a:pt x="51" y="238"/>
                    </a:lnTo>
                    <a:lnTo>
                      <a:pt x="52" y="241"/>
                    </a:lnTo>
                    <a:lnTo>
                      <a:pt x="53" y="242"/>
                    </a:lnTo>
                    <a:lnTo>
                      <a:pt x="56" y="243"/>
                    </a:lnTo>
                    <a:lnTo>
                      <a:pt x="61" y="243"/>
                    </a:lnTo>
                    <a:lnTo>
                      <a:pt x="64" y="242"/>
                    </a:lnTo>
                    <a:lnTo>
                      <a:pt x="65" y="241"/>
                    </a:lnTo>
                    <a:lnTo>
                      <a:pt x="66" y="238"/>
                    </a:lnTo>
                    <a:lnTo>
                      <a:pt x="66" y="157"/>
                    </a:lnTo>
                    <a:lnTo>
                      <a:pt x="66" y="145"/>
                    </a:lnTo>
                    <a:lnTo>
                      <a:pt x="69" y="133"/>
                    </a:lnTo>
                    <a:lnTo>
                      <a:pt x="78" y="86"/>
                    </a:lnTo>
                    <a:lnTo>
                      <a:pt x="78" y="84"/>
                    </a:lnTo>
                    <a:lnTo>
                      <a:pt x="77" y="80"/>
                    </a:lnTo>
                    <a:lnTo>
                      <a:pt x="76" y="77"/>
                    </a:lnTo>
                    <a:lnTo>
                      <a:pt x="73" y="76"/>
                    </a:lnTo>
                    <a:lnTo>
                      <a:pt x="53" y="63"/>
                    </a:lnTo>
                    <a:lnTo>
                      <a:pt x="49" y="64"/>
                    </a:lnTo>
                    <a:lnTo>
                      <a:pt x="49" y="97"/>
                    </a:lnTo>
                    <a:lnTo>
                      <a:pt x="49" y="99"/>
                    </a:lnTo>
                    <a:lnTo>
                      <a:pt x="47" y="101"/>
                    </a:lnTo>
                    <a:lnTo>
                      <a:pt x="44" y="102"/>
                    </a:lnTo>
                    <a:lnTo>
                      <a:pt x="41" y="101"/>
                    </a:lnTo>
                    <a:lnTo>
                      <a:pt x="39" y="99"/>
                    </a:lnTo>
                    <a:lnTo>
                      <a:pt x="39" y="97"/>
                    </a:lnTo>
                    <a:lnTo>
                      <a:pt x="39" y="64"/>
                    </a:lnTo>
                    <a:lnTo>
                      <a:pt x="35" y="63"/>
                    </a:lnTo>
                    <a:close/>
                    <a:moveTo>
                      <a:pt x="44" y="10"/>
                    </a:moveTo>
                    <a:lnTo>
                      <a:pt x="34" y="13"/>
                    </a:lnTo>
                    <a:lnTo>
                      <a:pt x="26" y="21"/>
                    </a:lnTo>
                    <a:lnTo>
                      <a:pt x="23" y="31"/>
                    </a:lnTo>
                    <a:lnTo>
                      <a:pt x="26" y="43"/>
                    </a:lnTo>
                    <a:lnTo>
                      <a:pt x="34" y="50"/>
                    </a:lnTo>
                    <a:lnTo>
                      <a:pt x="44" y="54"/>
                    </a:lnTo>
                    <a:lnTo>
                      <a:pt x="55" y="50"/>
                    </a:lnTo>
                    <a:lnTo>
                      <a:pt x="62" y="43"/>
                    </a:lnTo>
                    <a:lnTo>
                      <a:pt x="66" y="31"/>
                    </a:lnTo>
                    <a:lnTo>
                      <a:pt x="62" y="21"/>
                    </a:lnTo>
                    <a:lnTo>
                      <a:pt x="55" y="13"/>
                    </a:lnTo>
                    <a:lnTo>
                      <a:pt x="44" y="10"/>
                    </a:lnTo>
                    <a:close/>
                    <a:moveTo>
                      <a:pt x="44" y="0"/>
                    </a:moveTo>
                    <a:lnTo>
                      <a:pt x="57" y="1"/>
                    </a:lnTo>
                    <a:lnTo>
                      <a:pt x="68" y="9"/>
                    </a:lnTo>
                    <a:lnTo>
                      <a:pt x="74" y="20"/>
                    </a:lnTo>
                    <a:lnTo>
                      <a:pt x="77" y="31"/>
                    </a:lnTo>
                    <a:lnTo>
                      <a:pt x="73" y="46"/>
                    </a:lnTo>
                    <a:lnTo>
                      <a:pt x="65" y="56"/>
                    </a:lnTo>
                    <a:lnTo>
                      <a:pt x="79" y="67"/>
                    </a:lnTo>
                    <a:lnTo>
                      <a:pt x="85" y="72"/>
                    </a:lnTo>
                    <a:lnTo>
                      <a:pt x="89" y="80"/>
                    </a:lnTo>
                    <a:lnTo>
                      <a:pt x="89" y="89"/>
                    </a:lnTo>
                    <a:lnTo>
                      <a:pt x="79" y="136"/>
                    </a:lnTo>
                    <a:lnTo>
                      <a:pt x="78" y="141"/>
                    </a:lnTo>
                    <a:lnTo>
                      <a:pt x="78" y="147"/>
                    </a:lnTo>
                    <a:lnTo>
                      <a:pt x="77" y="152"/>
                    </a:lnTo>
                    <a:lnTo>
                      <a:pt x="77" y="157"/>
                    </a:lnTo>
                    <a:lnTo>
                      <a:pt x="77" y="238"/>
                    </a:lnTo>
                    <a:lnTo>
                      <a:pt x="76" y="243"/>
                    </a:lnTo>
                    <a:lnTo>
                      <a:pt x="74" y="247"/>
                    </a:lnTo>
                    <a:lnTo>
                      <a:pt x="70" y="251"/>
                    </a:lnTo>
                    <a:lnTo>
                      <a:pt x="66" y="254"/>
                    </a:lnTo>
                    <a:lnTo>
                      <a:pt x="61" y="254"/>
                    </a:lnTo>
                    <a:lnTo>
                      <a:pt x="56" y="254"/>
                    </a:lnTo>
                    <a:lnTo>
                      <a:pt x="52" y="254"/>
                    </a:lnTo>
                    <a:lnTo>
                      <a:pt x="48" y="253"/>
                    </a:lnTo>
                    <a:lnTo>
                      <a:pt x="45" y="250"/>
                    </a:lnTo>
                    <a:lnTo>
                      <a:pt x="41" y="253"/>
                    </a:lnTo>
                    <a:lnTo>
                      <a:pt x="38" y="254"/>
                    </a:lnTo>
                    <a:lnTo>
                      <a:pt x="34" y="254"/>
                    </a:lnTo>
                    <a:lnTo>
                      <a:pt x="27" y="254"/>
                    </a:lnTo>
                    <a:lnTo>
                      <a:pt x="22" y="254"/>
                    </a:lnTo>
                    <a:lnTo>
                      <a:pt x="18" y="251"/>
                    </a:lnTo>
                    <a:lnTo>
                      <a:pt x="14" y="247"/>
                    </a:lnTo>
                    <a:lnTo>
                      <a:pt x="13" y="243"/>
                    </a:lnTo>
                    <a:lnTo>
                      <a:pt x="11" y="238"/>
                    </a:lnTo>
                    <a:lnTo>
                      <a:pt x="11" y="157"/>
                    </a:lnTo>
                    <a:lnTo>
                      <a:pt x="11" y="152"/>
                    </a:lnTo>
                    <a:lnTo>
                      <a:pt x="11" y="147"/>
                    </a:lnTo>
                    <a:lnTo>
                      <a:pt x="10" y="141"/>
                    </a:lnTo>
                    <a:lnTo>
                      <a:pt x="9" y="136"/>
                    </a:lnTo>
                    <a:lnTo>
                      <a:pt x="0" y="89"/>
                    </a:lnTo>
                    <a:lnTo>
                      <a:pt x="0" y="80"/>
                    </a:lnTo>
                    <a:lnTo>
                      <a:pt x="4" y="72"/>
                    </a:lnTo>
                    <a:lnTo>
                      <a:pt x="9" y="67"/>
                    </a:lnTo>
                    <a:lnTo>
                      <a:pt x="23" y="56"/>
                    </a:lnTo>
                    <a:lnTo>
                      <a:pt x="15" y="46"/>
                    </a:lnTo>
                    <a:lnTo>
                      <a:pt x="11" y="31"/>
                    </a:lnTo>
                    <a:lnTo>
                      <a:pt x="14" y="20"/>
                    </a:lnTo>
                    <a:lnTo>
                      <a:pt x="22" y="9"/>
                    </a:lnTo>
                    <a:lnTo>
                      <a:pt x="31" y="1"/>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dirty="0">
                  <a:solidFill>
                    <a:schemeClr val="bg1">
                      <a:lumMod val="50000"/>
                    </a:schemeClr>
                  </a:solidFill>
                </a:endParaRPr>
              </a:p>
            </p:txBody>
          </p:sp>
          <p:sp>
            <p:nvSpPr>
              <p:cNvPr id="56" name="Freeform 382">
                <a:extLst>
                  <a:ext uri="{FF2B5EF4-FFF2-40B4-BE49-F238E27FC236}">
                    <a16:creationId xmlns:a16="http://schemas.microsoft.com/office/drawing/2014/main" id="{CA9F0049-C43D-4F95-8A98-F2389FA31BFA}"/>
                  </a:ext>
                </a:extLst>
              </p:cNvPr>
              <p:cNvSpPr>
                <a:spLocks noEditPoints="1"/>
              </p:cNvSpPr>
              <p:nvPr/>
            </p:nvSpPr>
            <p:spPr bwMode="auto">
              <a:xfrm>
                <a:off x="5029193" y="3867150"/>
                <a:ext cx="125413" cy="373063"/>
              </a:xfrm>
              <a:custGeom>
                <a:avLst/>
                <a:gdLst>
                  <a:gd name="T0" fmla="*/ 35 w 79"/>
                  <a:gd name="T1" fmla="*/ 12 h 235"/>
                  <a:gd name="T2" fmla="*/ 24 w 79"/>
                  <a:gd name="T3" fmla="*/ 19 h 235"/>
                  <a:gd name="T4" fmla="*/ 22 w 79"/>
                  <a:gd name="T5" fmla="*/ 30 h 235"/>
                  <a:gd name="T6" fmla="*/ 24 w 79"/>
                  <a:gd name="T7" fmla="*/ 42 h 235"/>
                  <a:gd name="T8" fmla="*/ 35 w 79"/>
                  <a:gd name="T9" fmla="*/ 49 h 235"/>
                  <a:gd name="T10" fmla="*/ 47 w 79"/>
                  <a:gd name="T11" fmla="*/ 49 h 235"/>
                  <a:gd name="T12" fmla="*/ 56 w 79"/>
                  <a:gd name="T13" fmla="*/ 42 h 235"/>
                  <a:gd name="T14" fmla="*/ 60 w 79"/>
                  <a:gd name="T15" fmla="*/ 30 h 235"/>
                  <a:gd name="T16" fmla="*/ 56 w 79"/>
                  <a:gd name="T17" fmla="*/ 19 h 235"/>
                  <a:gd name="T18" fmla="*/ 47 w 79"/>
                  <a:gd name="T19" fmla="*/ 12 h 235"/>
                  <a:gd name="T20" fmla="*/ 40 w 79"/>
                  <a:gd name="T21" fmla="*/ 0 h 235"/>
                  <a:gd name="T22" fmla="*/ 61 w 79"/>
                  <a:gd name="T23" fmla="*/ 9 h 235"/>
                  <a:gd name="T24" fmla="*/ 70 w 79"/>
                  <a:gd name="T25" fmla="*/ 30 h 235"/>
                  <a:gd name="T26" fmla="*/ 60 w 79"/>
                  <a:gd name="T27" fmla="*/ 53 h 235"/>
                  <a:gd name="T28" fmla="*/ 76 w 79"/>
                  <a:gd name="T29" fmla="*/ 63 h 235"/>
                  <a:gd name="T30" fmla="*/ 79 w 79"/>
                  <a:gd name="T31" fmla="*/ 71 h 235"/>
                  <a:gd name="T32" fmla="*/ 70 w 79"/>
                  <a:gd name="T33" fmla="*/ 77 h 235"/>
                  <a:gd name="T34" fmla="*/ 68 w 79"/>
                  <a:gd name="T35" fmla="*/ 72 h 235"/>
                  <a:gd name="T36" fmla="*/ 49 w 79"/>
                  <a:gd name="T37" fmla="*/ 59 h 235"/>
                  <a:gd name="T38" fmla="*/ 45 w 79"/>
                  <a:gd name="T39" fmla="*/ 89 h 235"/>
                  <a:gd name="T40" fmla="*/ 43 w 79"/>
                  <a:gd name="T41" fmla="*/ 94 h 235"/>
                  <a:gd name="T42" fmla="*/ 38 w 79"/>
                  <a:gd name="T43" fmla="*/ 94 h 235"/>
                  <a:gd name="T44" fmla="*/ 35 w 79"/>
                  <a:gd name="T45" fmla="*/ 89 h 235"/>
                  <a:gd name="T46" fmla="*/ 31 w 79"/>
                  <a:gd name="T47" fmla="*/ 59 h 235"/>
                  <a:gd name="T48" fmla="*/ 13 w 79"/>
                  <a:gd name="T49" fmla="*/ 72 h 235"/>
                  <a:gd name="T50" fmla="*/ 10 w 79"/>
                  <a:gd name="T51" fmla="*/ 79 h 235"/>
                  <a:gd name="T52" fmla="*/ 18 w 79"/>
                  <a:gd name="T53" fmla="*/ 123 h 235"/>
                  <a:gd name="T54" fmla="*/ 21 w 79"/>
                  <a:gd name="T55" fmla="*/ 146 h 235"/>
                  <a:gd name="T56" fmla="*/ 22 w 79"/>
                  <a:gd name="T57" fmla="*/ 220 h 235"/>
                  <a:gd name="T58" fmla="*/ 26 w 79"/>
                  <a:gd name="T59" fmla="*/ 223 h 235"/>
                  <a:gd name="T60" fmla="*/ 32 w 79"/>
                  <a:gd name="T61" fmla="*/ 223 h 235"/>
                  <a:gd name="T62" fmla="*/ 35 w 79"/>
                  <a:gd name="T63" fmla="*/ 218 h 235"/>
                  <a:gd name="T64" fmla="*/ 35 w 79"/>
                  <a:gd name="T65" fmla="*/ 155 h 235"/>
                  <a:gd name="T66" fmla="*/ 36 w 79"/>
                  <a:gd name="T67" fmla="*/ 147 h 235"/>
                  <a:gd name="T68" fmla="*/ 41 w 79"/>
                  <a:gd name="T69" fmla="*/ 144 h 235"/>
                  <a:gd name="T70" fmla="*/ 45 w 79"/>
                  <a:gd name="T71" fmla="*/ 147 h 235"/>
                  <a:gd name="T72" fmla="*/ 47 w 79"/>
                  <a:gd name="T73" fmla="*/ 155 h 235"/>
                  <a:gd name="T74" fmla="*/ 47 w 79"/>
                  <a:gd name="T75" fmla="*/ 218 h 235"/>
                  <a:gd name="T76" fmla="*/ 49 w 79"/>
                  <a:gd name="T77" fmla="*/ 223 h 235"/>
                  <a:gd name="T78" fmla="*/ 55 w 79"/>
                  <a:gd name="T79" fmla="*/ 223 h 235"/>
                  <a:gd name="T80" fmla="*/ 60 w 79"/>
                  <a:gd name="T81" fmla="*/ 220 h 235"/>
                  <a:gd name="T82" fmla="*/ 60 w 79"/>
                  <a:gd name="T83" fmla="*/ 146 h 235"/>
                  <a:gd name="T84" fmla="*/ 62 w 79"/>
                  <a:gd name="T85" fmla="*/ 123 h 235"/>
                  <a:gd name="T86" fmla="*/ 70 w 79"/>
                  <a:gd name="T87" fmla="*/ 155 h 235"/>
                  <a:gd name="T88" fmla="*/ 70 w 79"/>
                  <a:gd name="T89" fmla="*/ 218 h 235"/>
                  <a:gd name="T90" fmla="*/ 68 w 79"/>
                  <a:gd name="T91" fmla="*/ 228 h 235"/>
                  <a:gd name="T92" fmla="*/ 60 w 79"/>
                  <a:gd name="T93" fmla="*/ 233 h 235"/>
                  <a:gd name="T94" fmla="*/ 52 w 79"/>
                  <a:gd name="T95" fmla="*/ 235 h 235"/>
                  <a:gd name="T96" fmla="*/ 44 w 79"/>
                  <a:gd name="T97" fmla="*/ 232 h 235"/>
                  <a:gd name="T98" fmla="*/ 38 w 79"/>
                  <a:gd name="T99" fmla="*/ 232 h 235"/>
                  <a:gd name="T100" fmla="*/ 30 w 79"/>
                  <a:gd name="T101" fmla="*/ 235 h 235"/>
                  <a:gd name="T102" fmla="*/ 21 w 79"/>
                  <a:gd name="T103" fmla="*/ 233 h 235"/>
                  <a:gd name="T104" fmla="*/ 13 w 79"/>
                  <a:gd name="T105" fmla="*/ 228 h 235"/>
                  <a:gd name="T106" fmla="*/ 10 w 79"/>
                  <a:gd name="T107" fmla="*/ 218 h 235"/>
                  <a:gd name="T108" fmla="*/ 10 w 79"/>
                  <a:gd name="T109" fmla="*/ 140 h 235"/>
                  <a:gd name="T110" fmla="*/ 9 w 79"/>
                  <a:gd name="T111" fmla="*/ 130 h 235"/>
                  <a:gd name="T112" fmla="*/ 0 w 79"/>
                  <a:gd name="T113" fmla="*/ 83 h 235"/>
                  <a:gd name="T114" fmla="*/ 4 w 79"/>
                  <a:gd name="T115" fmla="*/ 67 h 235"/>
                  <a:gd name="T116" fmla="*/ 21 w 79"/>
                  <a:gd name="T117" fmla="*/ 53 h 235"/>
                  <a:gd name="T118" fmla="*/ 10 w 79"/>
                  <a:gd name="T119" fmla="*/ 30 h 235"/>
                  <a:gd name="T120" fmla="*/ 19 w 79"/>
                  <a:gd name="T121" fmla="*/ 9 h 235"/>
                  <a:gd name="T122" fmla="*/ 40 w 79"/>
                  <a:gd name="T1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 h="235">
                    <a:moveTo>
                      <a:pt x="40" y="11"/>
                    </a:moveTo>
                    <a:lnTo>
                      <a:pt x="35" y="12"/>
                    </a:lnTo>
                    <a:lnTo>
                      <a:pt x="30" y="15"/>
                    </a:lnTo>
                    <a:lnTo>
                      <a:pt x="24" y="19"/>
                    </a:lnTo>
                    <a:lnTo>
                      <a:pt x="22" y="24"/>
                    </a:lnTo>
                    <a:lnTo>
                      <a:pt x="22" y="30"/>
                    </a:lnTo>
                    <a:lnTo>
                      <a:pt x="22" y="37"/>
                    </a:lnTo>
                    <a:lnTo>
                      <a:pt x="24" y="42"/>
                    </a:lnTo>
                    <a:lnTo>
                      <a:pt x="30" y="46"/>
                    </a:lnTo>
                    <a:lnTo>
                      <a:pt x="35" y="49"/>
                    </a:lnTo>
                    <a:lnTo>
                      <a:pt x="40" y="50"/>
                    </a:lnTo>
                    <a:lnTo>
                      <a:pt x="47" y="49"/>
                    </a:lnTo>
                    <a:lnTo>
                      <a:pt x="52" y="46"/>
                    </a:lnTo>
                    <a:lnTo>
                      <a:pt x="56" y="42"/>
                    </a:lnTo>
                    <a:lnTo>
                      <a:pt x="59" y="37"/>
                    </a:lnTo>
                    <a:lnTo>
                      <a:pt x="60" y="30"/>
                    </a:lnTo>
                    <a:lnTo>
                      <a:pt x="59" y="24"/>
                    </a:lnTo>
                    <a:lnTo>
                      <a:pt x="56" y="19"/>
                    </a:lnTo>
                    <a:lnTo>
                      <a:pt x="52" y="15"/>
                    </a:lnTo>
                    <a:lnTo>
                      <a:pt x="47" y="12"/>
                    </a:lnTo>
                    <a:lnTo>
                      <a:pt x="40" y="11"/>
                    </a:lnTo>
                    <a:close/>
                    <a:moveTo>
                      <a:pt x="40" y="0"/>
                    </a:moveTo>
                    <a:lnTo>
                      <a:pt x="52" y="3"/>
                    </a:lnTo>
                    <a:lnTo>
                      <a:pt x="61" y="9"/>
                    </a:lnTo>
                    <a:lnTo>
                      <a:pt x="68" y="19"/>
                    </a:lnTo>
                    <a:lnTo>
                      <a:pt x="70" y="30"/>
                    </a:lnTo>
                    <a:lnTo>
                      <a:pt x="68" y="43"/>
                    </a:lnTo>
                    <a:lnTo>
                      <a:pt x="60" y="53"/>
                    </a:lnTo>
                    <a:lnTo>
                      <a:pt x="72" y="62"/>
                    </a:lnTo>
                    <a:lnTo>
                      <a:pt x="76" y="63"/>
                    </a:lnTo>
                    <a:lnTo>
                      <a:pt x="77" y="67"/>
                    </a:lnTo>
                    <a:lnTo>
                      <a:pt x="79" y="71"/>
                    </a:lnTo>
                    <a:lnTo>
                      <a:pt x="76" y="74"/>
                    </a:lnTo>
                    <a:lnTo>
                      <a:pt x="70" y="77"/>
                    </a:lnTo>
                    <a:lnTo>
                      <a:pt x="69" y="75"/>
                    </a:lnTo>
                    <a:lnTo>
                      <a:pt x="68" y="72"/>
                    </a:lnTo>
                    <a:lnTo>
                      <a:pt x="66" y="70"/>
                    </a:lnTo>
                    <a:lnTo>
                      <a:pt x="49" y="59"/>
                    </a:lnTo>
                    <a:lnTo>
                      <a:pt x="45" y="59"/>
                    </a:lnTo>
                    <a:lnTo>
                      <a:pt x="45" y="89"/>
                    </a:lnTo>
                    <a:lnTo>
                      <a:pt x="45" y="92"/>
                    </a:lnTo>
                    <a:lnTo>
                      <a:pt x="43" y="94"/>
                    </a:lnTo>
                    <a:lnTo>
                      <a:pt x="40" y="94"/>
                    </a:lnTo>
                    <a:lnTo>
                      <a:pt x="38" y="94"/>
                    </a:lnTo>
                    <a:lnTo>
                      <a:pt x="36" y="92"/>
                    </a:lnTo>
                    <a:lnTo>
                      <a:pt x="35" y="89"/>
                    </a:lnTo>
                    <a:lnTo>
                      <a:pt x="35" y="59"/>
                    </a:lnTo>
                    <a:lnTo>
                      <a:pt x="31" y="59"/>
                    </a:lnTo>
                    <a:lnTo>
                      <a:pt x="15" y="70"/>
                    </a:lnTo>
                    <a:lnTo>
                      <a:pt x="13" y="72"/>
                    </a:lnTo>
                    <a:lnTo>
                      <a:pt x="11" y="75"/>
                    </a:lnTo>
                    <a:lnTo>
                      <a:pt x="10" y="79"/>
                    </a:lnTo>
                    <a:lnTo>
                      <a:pt x="10" y="81"/>
                    </a:lnTo>
                    <a:lnTo>
                      <a:pt x="18" y="123"/>
                    </a:lnTo>
                    <a:lnTo>
                      <a:pt x="21" y="134"/>
                    </a:lnTo>
                    <a:lnTo>
                      <a:pt x="21" y="146"/>
                    </a:lnTo>
                    <a:lnTo>
                      <a:pt x="21" y="218"/>
                    </a:lnTo>
                    <a:lnTo>
                      <a:pt x="22" y="220"/>
                    </a:lnTo>
                    <a:lnTo>
                      <a:pt x="23" y="223"/>
                    </a:lnTo>
                    <a:lnTo>
                      <a:pt x="26" y="223"/>
                    </a:lnTo>
                    <a:lnTo>
                      <a:pt x="30" y="223"/>
                    </a:lnTo>
                    <a:lnTo>
                      <a:pt x="32" y="223"/>
                    </a:lnTo>
                    <a:lnTo>
                      <a:pt x="35" y="220"/>
                    </a:lnTo>
                    <a:lnTo>
                      <a:pt x="35" y="218"/>
                    </a:lnTo>
                    <a:lnTo>
                      <a:pt x="35" y="161"/>
                    </a:lnTo>
                    <a:lnTo>
                      <a:pt x="35" y="155"/>
                    </a:lnTo>
                    <a:lnTo>
                      <a:pt x="36" y="151"/>
                    </a:lnTo>
                    <a:lnTo>
                      <a:pt x="36" y="147"/>
                    </a:lnTo>
                    <a:lnTo>
                      <a:pt x="39" y="146"/>
                    </a:lnTo>
                    <a:lnTo>
                      <a:pt x="41" y="144"/>
                    </a:lnTo>
                    <a:lnTo>
                      <a:pt x="44" y="146"/>
                    </a:lnTo>
                    <a:lnTo>
                      <a:pt x="45" y="147"/>
                    </a:lnTo>
                    <a:lnTo>
                      <a:pt x="47" y="151"/>
                    </a:lnTo>
                    <a:lnTo>
                      <a:pt x="47" y="155"/>
                    </a:lnTo>
                    <a:lnTo>
                      <a:pt x="47" y="161"/>
                    </a:lnTo>
                    <a:lnTo>
                      <a:pt x="47" y="218"/>
                    </a:lnTo>
                    <a:lnTo>
                      <a:pt x="48" y="220"/>
                    </a:lnTo>
                    <a:lnTo>
                      <a:pt x="49" y="223"/>
                    </a:lnTo>
                    <a:lnTo>
                      <a:pt x="52" y="223"/>
                    </a:lnTo>
                    <a:lnTo>
                      <a:pt x="55" y="223"/>
                    </a:lnTo>
                    <a:lnTo>
                      <a:pt x="57" y="223"/>
                    </a:lnTo>
                    <a:lnTo>
                      <a:pt x="60" y="220"/>
                    </a:lnTo>
                    <a:lnTo>
                      <a:pt x="60" y="218"/>
                    </a:lnTo>
                    <a:lnTo>
                      <a:pt x="60" y="146"/>
                    </a:lnTo>
                    <a:lnTo>
                      <a:pt x="61" y="134"/>
                    </a:lnTo>
                    <a:lnTo>
                      <a:pt x="62" y="123"/>
                    </a:lnTo>
                    <a:lnTo>
                      <a:pt x="64" y="118"/>
                    </a:lnTo>
                    <a:lnTo>
                      <a:pt x="70" y="155"/>
                    </a:lnTo>
                    <a:lnTo>
                      <a:pt x="70" y="155"/>
                    </a:lnTo>
                    <a:lnTo>
                      <a:pt x="70" y="218"/>
                    </a:lnTo>
                    <a:lnTo>
                      <a:pt x="70" y="223"/>
                    </a:lnTo>
                    <a:lnTo>
                      <a:pt x="68" y="228"/>
                    </a:lnTo>
                    <a:lnTo>
                      <a:pt x="64" y="231"/>
                    </a:lnTo>
                    <a:lnTo>
                      <a:pt x="60" y="233"/>
                    </a:lnTo>
                    <a:lnTo>
                      <a:pt x="55" y="235"/>
                    </a:lnTo>
                    <a:lnTo>
                      <a:pt x="52" y="235"/>
                    </a:lnTo>
                    <a:lnTo>
                      <a:pt x="48" y="233"/>
                    </a:lnTo>
                    <a:lnTo>
                      <a:pt x="44" y="232"/>
                    </a:lnTo>
                    <a:lnTo>
                      <a:pt x="41" y="229"/>
                    </a:lnTo>
                    <a:lnTo>
                      <a:pt x="38" y="232"/>
                    </a:lnTo>
                    <a:lnTo>
                      <a:pt x="34" y="233"/>
                    </a:lnTo>
                    <a:lnTo>
                      <a:pt x="30" y="235"/>
                    </a:lnTo>
                    <a:lnTo>
                      <a:pt x="26" y="235"/>
                    </a:lnTo>
                    <a:lnTo>
                      <a:pt x="21" y="233"/>
                    </a:lnTo>
                    <a:lnTo>
                      <a:pt x="17" y="231"/>
                    </a:lnTo>
                    <a:lnTo>
                      <a:pt x="13" y="228"/>
                    </a:lnTo>
                    <a:lnTo>
                      <a:pt x="11" y="223"/>
                    </a:lnTo>
                    <a:lnTo>
                      <a:pt x="10" y="218"/>
                    </a:lnTo>
                    <a:lnTo>
                      <a:pt x="10" y="146"/>
                    </a:lnTo>
                    <a:lnTo>
                      <a:pt x="10" y="140"/>
                    </a:lnTo>
                    <a:lnTo>
                      <a:pt x="9" y="135"/>
                    </a:lnTo>
                    <a:lnTo>
                      <a:pt x="9" y="130"/>
                    </a:lnTo>
                    <a:lnTo>
                      <a:pt x="7" y="125"/>
                    </a:lnTo>
                    <a:lnTo>
                      <a:pt x="0" y="83"/>
                    </a:lnTo>
                    <a:lnTo>
                      <a:pt x="0" y="75"/>
                    </a:lnTo>
                    <a:lnTo>
                      <a:pt x="4" y="67"/>
                    </a:lnTo>
                    <a:lnTo>
                      <a:pt x="9" y="62"/>
                    </a:lnTo>
                    <a:lnTo>
                      <a:pt x="21" y="53"/>
                    </a:lnTo>
                    <a:lnTo>
                      <a:pt x="13" y="43"/>
                    </a:lnTo>
                    <a:lnTo>
                      <a:pt x="10" y="30"/>
                    </a:lnTo>
                    <a:lnTo>
                      <a:pt x="13" y="19"/>
                    </a:lnTo>
                    <a:lnTo>
                      <a:pt x="19" y="9"/>
                    </a:lnTo>
                    <a:lnTo>
                      <a:pt x="28" y="3"/>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dirty="0">
                  <a:solidFill>
                    <a:schemeClr val="bg1">
                      <a:lumMod val="50000"/>
                    </a:schemeClr>
                  </a:solidFill>
                </a:endParaRPr>
              </a:p>
            </p:txBody>
          </p:sp>
          <p:sp>
            <p:nvSpPr>
              <p:cNvPr id="57" name="Freeform 383">
                <a:extLst>
                  <a:ext uri="{FF2B5EF4-FFF2-40B4-BE49-F238E27FC236}">
                    <a16:creationId xmlns:a16="http://schemas.microsoft.com/office/drawing/2014/main" id="{3213E993-5021-4C23-A73D-CF2FBFDF3B1E}"/>
                  </a:ext>
                </a:extLst>
              </p:cNvPr>
              <p:cNvSpPr>
                <a:spLocks noEditPoints="1"/>
              </p:cNvSpPr>
              <p:nvPr/>
            </p:nvSpPr>
            <p:spPr bwMode="auto">
              <a:xfrm>
                <a:off x="5273668" y="3867150"/>
                <a:ext cx="127000" cy="373063"/>
              </a:xfrm>
              <a:custGeom>
                <a:avLst/>
                <a:gdLst>
                  <a:gd name="T0" fmla="*/ 33 w 80"/>
                  <a:gd name="T1" fmla="*/ 12 h 235"/>
                  <a:gd name="T2" fmla="*/ 24 w 80"/>
                  <a:gd name="T3" fmla="*/ 19 h 235"/>
                  <a:gd name="T4" fmla="*/ 20 w 80"/>
                  <a:gd name="T5" fmla="*/ 30 h 235"/>
                  <a:gd name="T6" fmla="*/ 24 w 80"/>
                  <a:gd name="T7" fmla="*/ 42 h 235"/>
                  <a:gd name="T8" fmla="*/ 33 w 80"/>
                  <a:gd name="T9" fmla="*/ 49 h 235"/>
                  <a:gd name="T10" fmla="*/ 45 w 80"/>
                  <a:gd name="T11" fmla="*/ 49 h 235"/>
                  <a:gd name="T12" fmla="*/ 54 w 80"/>
                  <a:gd name="T13" fmla="*/ 42 h 235"/>
                  <a:gd name="T14" fmla="*/ 58 w 80"/>
                  <a:gd name="T15" fmla="*/ 30 h 235"/>
                  <a:gd name="T16" fmla="*/ 54 w 80"/>
                  <a:gd name="T17" fmla="*/ 19 h 235"/>
                  <a:gd name="T18" fmla="*/ 45 w 80"/>
                  <a:gd name="T19" fmla="*/ 12 h 235"/>
                  <a:gd name="T20" fmla="*/ 39 w 80"/>
                  <a:gd name="T21" fmla="*/ 0 h 235"/>
                  <a:gd name="T22" fmla="*/ 60 w 80"/>
                  <a:gd name="T23" fmla="*/ 9 h 235"/>
                  <a:gd name="T24" fmla="*/ 68 w 80"/>
                  <a:gd name="T25" fmla="*/ 30 h 235"/>
                  <a:gd name="T26" fmla="*/ 58 w 80"/>
                  <a:gd name="T27" fmla="*/ 53 h 235"/>
                  <a:gd name="T28" fmla="*/ 76 w 80"/>
                  <a:gd name="T29" fmla="*/ 67 h 235"/>
                  <a:gd name="T30" fmla="*/ 80 w 80"/>
                  <a:gd name="T31" fmla="*/ 83 h 235"/>
                  <a:gd name="T32" fmla="*/ 71 w 80"/>
                  <a:gd name="T33" fmla="*/ 130 h 235"/>
                  <a:gd name="T34" fmla="*/ 69 w 80"/>
                  <a:gd name="T35" fmla="*/ 140 h 235"/>
                  <a:gd name="T36" fmla="*/ 69 w 80"/>
                  <a:gd name="T37" fmla="*/ 218 h 235"/>
                  <a:gd name="T38" fmla="*/ 66 w 80"/>
                  <a:gd name="T39" fmla="*/ 228 h 235"/>
                  <a:gd name="T40" fmla="*/ 58 w 80"/>
                  <a:gd name="T41" fmla="*/ 233 h 235"/>
                  <a:gd name="T42" fmla="*/ 50 w 80"/>
                  <a:gd name="T43" fmla="*/ 235 h 235"/>
                  <a:gd name="T44" fmla="*/ 42 w 80"/>
                  <a:gd name="T45" fmla="*/ 232 h 235"/>
                  <a:gd name="T46" fmla="*/ 35 w 80"/>
                  <a:gd name="T47" fmla="*/ 232 h 235"/>
                  <a:gd name="T48" fmla="*/ 26 w 80"/>
                  <a:gd name="T49" fmla="*/ 235 h 235"/>
                  <a:gd name="T50" fmla="*/ 20 w 80"/>
                  <a:gd name="T51" fmla="*/ 233 h 235"/>
                  <a:gd name="T52" fmla="*/ 12 w 80"/>
                  <a:gd name="T53" fmla="*/ 228 h 235"/>
                  <a:gd name="T54" fmla="*/ 8 w 80"/>
                  <a:gd name="T55" fmla="*/ 218 h 235"/>
                  <a:gd name="T56" fmla="*/ 8 w 80"/>
                  <a:gd name="T57" fmla="*/ 155 h 235"/>
                  <a:gd name="T58" fmla="*/ 17 w 80"/>
                  <a:gd name="T59" fmla="*/ 123 h 235"/>
                  <a:gd name="T60" fmla="*/ 20 w 80"/>
                  <a:gd name="T61" fmla="*/ 146 h 235"/>
                  <a:gd name="T62" fmla="*/ 20 w 80"/>
                  <a:gd name="T63" fmla="*/ 220 h 235"/>
                  <a:gd name="T64" fmla="*/ 25 w 80"/>
                  <a:gd name="T65" fmla="*/ 223 h 235"/>
                  <a:gd name="T66" fmla="*/ 30 w 80"/>
                  <a:gd name="T67" fmla="*/ 223 h 235"/>
                  <a:gd name="T68" fmla="*/ 33 w 80"/>
                  <a:gd name="T69" fmla="*/ 218 h 235"/>
                  <a:gd name="T70" fmla="*/ 33 w 80"/>
                  <a:gd name="T71" fmla="*/ 155 h 235"/>
                  <a:gd name="T72" fmla="*/ 34 w 80"/>
                  <a:gd name="T73" fmla="*/ 147 h 235"/>
                  <a:gd name="T74" fmla="*/ 38 w 80"/>
                  <a:gd name="T75" fmla="*/ 144 h 235"/>
                  <a:gd name="T76" fmla="*/ 43 w 80"/>
                  <a:gd name="T77" fmla="*/ 147 h 235"/>
                  <a:gd name="T78" fmla="*/ 43 w 80"/>
                  <a:gd name="T79" fmla="*/ 155 h 235"/>
                  <a:gd name="T80" fmla="*/ 43 w 80"/>
                  <a:gd name="T81" fmla="*/ 218 h 235"/>
                  <a:gd name="T82" fmla="*/ 47 w 80"/>
                  <a:gd name="T83" fmla="*/ 223 h 235"/>
                  <a:gd name="T84" fmla="*/ 52 w 80"/>
                  <a:gd name="T85" fmla="*/ 223 h 235"/>
                  <a:gd name="T86" fmla="*/ 58 w 80"/>
                  <a:gd name="T87" fmla="*/ 220 h 235"/>
                  <a:gd name="T88" fmla="*/ 59 w 80"/>
                  <a:gd name="T89" fmla="*/ 146 h 235"/>
                  <a:gd name="T90" fmla="*/ 60 w 80"/>
                  <a:gd name="T91" fmla="*/ 123 h 235"/>
                  <a:gd name="T92" fmla="*/ 69 w 80"/>
                  <a:gd name="T93" fmla="*/ 79 h 235"/>
                  <a:gd name="T94" fmla="*/ 67 w 80"/>
                  <a:gd name="T95" fmla="*/ 72 h 235"/>
                  <a:gd name="T96" fmla="*/ 47 w 80"/>
                  <a:gd name="T97" fmla="*/ 59 h 235"/>
                  <a:gd name="T98" fmla="*/ 45 w 80"/>
                  <a:gd name="T99" fmla="*/ 89 h 235"/>
                  <a:gd name="T100" fmla="*/ 42 w 80"/>
                  <a:gd name="T101" fmla="*/ 94 h 235"/>
                  <a:gd name="T102" fmla="*/ 35 w 80"/>
                  <a:gd name="T103" fmla="*/ 94 h 235"/>
                  <a:gd name="T104" fmla="*/ 33 w 80"/>
                  <a:gd name="T105" fmla="*/ 89 h 235"/>
                  <a:gd name="T106" fmla="*/ 30 w 80"/>
                  <a:gd name="T107" fmla="*/ 59 h 235"/>
                  <a:gd name="T108" fmla="*/ 11 w 80"/>
                  <a:gd name="T109" fmla="*/ 72 h 235"/>
                  <a:gd name="T110" fmla="*/ 9 w 80"/>
                  <a:gd name="T111" fmla="*/ 77 h 235"/>
                  <a:gd name="T112" fmla="*/ 0 w 80"/>
                  <a:gd name="T113" fmla="*/ 71 h 235"/>
                  <a:gd name="T114" fmla="*/ 4 w 80"/>
                  <a:gd name="T115" fmla="*/ 63 h 235"/>
                  <a:gd name="T116" fmla="*/ 20 w 80"/>
                  <a:gd name="T117" fmla="*/ 53 h 235"/>
                  <a:gd name="T118" fmla="*/ 9 w 80"/>
                  <a:gd name="T119" fmla="*/ 30 h 235"/>
                  <a:gd name="T120" fmla="*/ 17 w 80"/>
                  <a:gd name="T121" fmla="*/ 9 h 235"/>
                  <a:gd name="T122" fmla="*/ 39 w 80"/>
                  <a:gd name="T1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 h="235">
                    <a:moveTo>
                      <a:pt x="39" y="11"/>
                    </a:moveTo>
                    <a:lnTo>
                      <a:pt x="33" y="12"/>
                    </a:lnTo>
                    <a:lnTo>
                      <a:pt x="28" y="15"/>
                    </a:lnTo>
                    <a:lnTo>
                      <a:pt x="24" y="19"/>
                    </a:lnTo>
                    <a:lnTo>
                      <a:pt x="21" y="24"/>
                    </a:lnTo>
                    <a:lnTo>
                      <a:pt x="20" y="30"/>
                    </a:lnTo>
                    <a:lnTo>
                      <a:pt x="21" y="37"/>
                    </a:lnTo>
                    <a:lnTo>
                      <a:pt x="24" y="42"/>
                    </a:lnTo>
                    <a:lnTo>
                      <a:pt x="28" y="46"/>
                    </a:lnTo>
                    <a:lnTo>
                      <a:pt x="33" y="49"/>
                    </a:lnTo>
                    <a:lnTo>
                      <a:pt x="39" y="50"/>
                    </a:lnTo>
                    <a:lnTo>
                      <a:pt x="45" y="49"/>
                    </a:lnTo>
                    <a:lnTo>
                      <a:pt x="50" y="46"/>
                    </a:lnTo>
                    <a:lnTo>
                      <a:pt x="54" y="42"/>
                    </a:lnTo>
                    <a:lnTo>
                      <a:pt x="56" y="37"/>
                    </a:lnTo>
                    <a:lnTo>
                      <a:pt x="58" y="30"/>
                    </a:lnTo>
                    <a:lnTo>
                      <a:pt x="56" y="24"/>
                    </a:lnTo>
                    <a:lnTo>
                      <a:pt x="54" y="19"/>
                    </a:lnTo>
                    <a:lnTo>
                      <a:pt x="50" y="15"/>
                    </a:lnTo>
                    <a:lnTo>
                      <a:pt x="45" y="12"/>
                    </a:lnTo>
                    <a:lnTo>
                      <a:pt x="39" y="11"/>
                    </a:lnTo>
                    <a:close/>
                    <a:moveTo>
                      <a:pt x="39" y="0"/>
                    </a:moveTo>
                    <a:lnTo>
                      <a:pt x="50" y="3"/>
                    </a:lnTo>
                    <a:lnTo>
                      <a:pt x="60" y="9"/>
                    </a:lnTo>
                    <a:lnTo>
                      <a:pt x="67" y="19"/>
                    </a:lnTo>
                    <a:lnTo>
                      <a:pt x="68" y="30"/>
                    </a:lnTo>
                    <a:lnTo>
                      <a:pt x="66" y="43"/>
                    </a:lnTo>
                    <a:lnTo>
                      <a:pt x="58" y="53"/>
                    </a:lnTo>
                    <a:lnTo>
                      <a:pt x="71" y="62"/>
                    </a:lnTo>
                    <a:lnTo>
                      <a:pt x="76" y="67"/>
                    </a:lnTo>
                    <a:lnTo>
                      <a:pt x="80" y="75"/>
                    </a:lnTo>
                    <a:lnTo>
                      <a:pt x="80" y="83"/>
                    </a:lnTo>
                    <a:lnTo>
                      <a:pt x="71" y="125"/>
                    </a:lnTo>
                    <a:lnTo>
                      <a:pt x="71" y="130"/>
                    </a:lnTo>
                    <a:lnTo>
                      <a:pt x="69" y="135"/>
                    </a:lnTo>
                    <a:lnTo>
                      <a:pt x="69" y="140"/>
                    </a:lnTo>
                    <a:lnTo>
                      <a:pt x="69" y="146"/>
                    </a:lnTo>
                    <a:lnTo>
                      <a:pt x="69" y="218"/>
                    </a:lnTo>
                    <a:lnTo>
                      <a:pt x="68" y="223"/>
                    </a:lnTo>
                    <a:lnTo>
                      <a:pt x="66" y="228"/>
                    </a:lnTo>
                    <a:lnTo>
                      <a:pt x="63" y="231"/>
                    </a:lnTo>
                    <a:lnTo>
                      <a:pt x="58" y="233"/>
                    </a:lnTo>
                    <a:lnTo>
                      <a:pt x="52" y="235"/>
                    </a:lnTo>
                    <a:lnTo>
                      <a:pt x="50" y="235"/>
                    </a:lnTo>
                    <a:lnTo>
                      <a:pt x="46" y="233"/>
                    </a:lnTo>
                    <a:lnTo>
                      <a:pt x="42" y="232"/>
                    </a:lnTo>
                    <a:lnTo>
                      <a:pt x="38" y="229"/>
                    </a:lnTo>
                    <a:lnTo>
                      <a:pt x="35" y="232"/>
                    </a:lnTo>
                    <a:lnTo>
                      <a:pt x="31" y="233"/>
                    </a:lnTo>
                    <a:lnTo>
                      <a:pt x="26" y="235"/>
                    </a:lnTo>
                    <a:lnTo>
                      <a:pt x="25" y="235"/>
                    </a:lnTo>
                    <a:lnTo>
                      <a:pt x="20" y="233"/>
                    </a:lnTo>
                    <a:lnTo>
                      <a:pt x="14" y="231"/>
                    </a:lnTo>
                    <a:lnTo>
                      <a:pt x="12" y="228"/>
                    </a:lnTo>
                    <a:lnTo>
                      <a:pt x="9" y="223"/>
                    </a:lnTo>
                    <a:lnTo>
                      <a:pt x="8" y="218"/>
                    </a:lnTo>
                    <a:lnTo>
                      <a:pt x="8" y="155"/>
                    </a:lnTo>
                    <a:lnTo>
                      <a:pt x="8" y="155"/>
                    </a:lnTo>
                    <a:lnTo>
                      <a:pt x="16" y="118"/>
                    </a:lnTo>
                    <a:lnTo>
                      <a:pt x="17" y="123"/>
                    </a:lnTo>
                    <a:lnTo>
                      <a:pt x="18" y="134"/>
                    </a:lnTo>
                    <a:lnTo>
                      <a:pt x="20" y="146"/>
                    </a:lnTo>
                    <a:lnTo>
                      <a:pt x="20" y="218"/>
                    </a:lnTo>
                    <a:lnTo>
                      <a:pt x="20" y="220"/>
                    </a:lnTo>
                    <a:lnTo>
                      <a:pt x="22" y="223"/>
                    </a:lnTo>
                    <a:lnTo>
                      <a:pt x="25" y="223"/>
                    </a:lnTo>
                    <a:lnTo>
                      <a:pt x="26" y="223"/>
                    </a:lnTo>
                    <a:lnTo>
                      <a:pt x="30" y="223"/>
                    </a:lnTo>
                    <a:lnTo>
                      <a:pt x="31" y="220"/>
                    </a:lnTo>
                    <a:lnTo>
                      <a:pt x="33" y="218"/>
                    </a:lnTo>
                    <a:lnTo>
                      <a:pt x="33" y="161"/>
                    </a:lnTo>
                    <a:lnTo>
                      <a:pt x="33" y="155"/>
                    </a:lnTo>
                    <a:lnTo>
                      <a:pt x="33" y="151"/>
                    </a:lnTo>
                    <a:lnTo>
                      <a:pt x="34" y="147"/>
                    </a:lnTo>
                    <a:lnTo>
                      <a:pt x="35" y="146"/>
                    </a:lnTo>
                    <a:lnTo>
                      <a:pt x="38" y="144"/>
                    </a:lnTo>
                    <a:lnTo>
                      <a:pt x="41" y="146"/>
                    </a:lnTo>
                    <a:lnTo>
                      <a:pt x="43" y="147"/>
                    </a:lnTo>
                    <a:lnTo>
                      <a:pt x="43" y="151"/>
                    </a:lnTo>
                    <a:lnTo>
                      <a:pt x="43" y="155"/>
                    </a:lnTo>
                    <a:lnTo>
                      <a:pt x="43" y="161"/>
                    </a:lnTo>
                    <a:lnTo>
                      <a:pt x="43" y="218"/>
                    </a:lnTo>
                    <a:lnTo>
                      <a:pt x="45" y="220"/>
                    </a:lnTo>
                    <a:lnTo>
                      <a:pt x="47" y="223"/>
                    </a:lnTo>
                    <a:lnTo>
                      <a:pt x="50" y="223"/>
                    </a:lnTo>
                    <a:lnTo>
                      <a:pt x="52" y="223"/>
                    </a:lnTo>
                    <a:lnTo>
                      <a:pt x="56" y="223"/>
                    </a:lnTo>
                    <a:lnTo>
                      <a:pt x="58" y="220"/>
                    </a:lnTo>
                    <a:lnTo>
                      <a:pt x="59" y="218"/>
                    </a:lnTo>
                    <a:lnTo>
                      <a:pt x="59" y="146"/>
                    </a:lnTo>
                    <a:lnTo>
                      <a:pt x="59" y="134"/>
                    </a:lnTo>
                    <a:lnTo>
                      <a:pt x="60" y="123"/>
                    </a:lnTo>
                    <a:lnTo>
                      <a:pt x="69" y="81"/>
                    </a:lnTo>
                    <a:lnTo>
                      <a:pt x="69" y="79"/>
                    </a:lnTo>
                    <a:lnTo>
                      <a:pt x="68" y="75"/>
                    </a:lnTo>
                    <a:lnTo>
                      <a:pt x="67" y="72"/>
                    </a:lnTo>
                    <a:lnTo>
                      <a:pt x="64" y="70"/>
                    </a:lnTo>
                    <a:lnTo>
                      <a:pt x="47" y="59"/>
                    </a:lnTo>
                    <a:lnTo>
                      <a:pt x="45" y="59"/>
                    </a:lnTo>
                    <a:lnTo>
                      <a:pt x="45" y="89"/>
                    </a:lnTo>
                    <a:lnTo>
                      <a:pt x="43" y="92"/>
                    </a:lnTo>
                    <a:lnTo>
                      <a:pt x="42" y="94"/>
                    </a:lnTo>
                    <a:lnTo>
                      <a:pt x="39" y="94"/>
                    </a:lnTo>
                    <a:lnTo>
                      <a:pt x="35" y="94"/>
                    </a:lnTo>
                    <a:lnTo>
                      <a:pt x="34" y="92"/>
                    </a:lnTo>
                    <a:lnTo>
                      <a:pt x="33" y="89"/>
                    </a:lnTo>
                    <a:lnTo>
                      <a:pt x="33" y="59"/>
                    </a:lnTo>
                    <a:lnTo>
                      <a:pt x="30" y="59"/>
                    </a:lnTo>
                    <a:lnTo>
                      <a:pt x="13" y="70"/>
                    </a:lnTo>
                    <a:lnTo>
                      <a:pt x="11" y="72"/>
                    </a:lnTo>
                    <a:lnTo>
                      <a:pt x="9" y="75"/>
                    </a:lnTo>
                    <a:lnTo>
                      <a:pt x="9" y="77"/>
                    </a:lnTo>
                    <a:lnTo>
                      <a:pt x="4" y="74"/>
                    </a:lnTo>
                    <a:lnTo>
                      <a:pt x="0" y="71"/>
                    </a:lnTo>
                    <a:lnTo>
                      <a:pt x="1" y="67"/>
                    </a:lnTo>
                    <a:lnTo>
                      <a:pt x="4" y="63"/>
                    </a:lnTo>
                    <a:lnTo>
                      <a:pt x="7" y="62"/>
                    </a:lnTo>
                    <a:lnTo>
                      <a:pt x="20" y="53"/>
                    </a:lnTo>
                    <a:lnTo>
                      <a:pt x="12" y="43"/>
                    </a:lnTo>
                    <a:lnTo>
                      <a:pt x="9" y="30"/>
                    </a:lnTo>
                    <a:lnTo>
                      <a:pt x="11" y="19"/>
                    </a:lnTo>
                    <a:lnTo>
                      <a:pt x="17" y="9"/>
                    </a:lnTo>
                    <a:lnTo>
                      <a:pt x="28" y="3"/>
                    </a:lnTo>
                    <a:lnTo>
                      <a:pt x="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dirty="0">
                  <a:solidFill>
                    <a:schemeClr val="bg1">
                      <a:lumMod val="50000"/>
                    </a:schemeClr>
                  </a:solidFill>
                </a:endParaRPr>
              </a:p>
            </p:txBody>
          </p:sp>
        </p:grpSp>
      </p:grpSp>
    </p:spTree>
    <p:extLst>
      <p:ext uri="{BB962C8B-B14F-4D97-AF65-F5344CB8AC3E}">
        <p14:creationId xmlns:p14="http://schemas.microsoft.com/office/powerpoint/2010/main" val="84375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BD6A57-6C0A-4B04-8A94-A23725AF32DB}"/>
              </a:ext>
            </a:extLst>
          </p:cNvPr>
          <p:cNvSpPr>
            <a:spLocks noGrp="1"/>
          </p:cNvSpPr>
          <p:nvPr>
            <p:ph type="sldNum" sz="quarter" idx="12"/>
          </p:nvPr>
        </p:nvSpPr>
        <p:spPr/>
        <p:txBody>
          <a:bodyPr/>
          <a:lstStyle/>
          <a:p>
            <a:fld id="{7AD0FE45-509C-4BDF-9EDE-64426F8DF3D2}" type="slidenum">
              <a:rPr lang="en-GB" smtClean="0"/>
              <a:pPr/>
              <a:t>19</a:t>
            </a:fld>
            <a:endParaRPr lang="en-GB" dirty="0"/>
          </a:p>
        </p:txBody>
      </p:sp>
      <p:sp>
        <p:nvSpPr>
          <p:cNvPr id="3" name="Text Placeholder 2">
            <a:extLst>
              <a:ext uri="{FF2B5EF4-FFF2-40B4-BE49-F238E27FC236}">
                <a16:creationId xmlns:a16="http://schemas.microsoft.com/office/drawing/2014/main" id="{5A42D38B-445F-4C64-8CDD-7C5C527B9906}"/>
              </a:ext>
            </a:extLst>
          </p:cNvPr>
          <p:cNvSpPr>
            <a:spLocks noGrp="1"/>
          </p:cNvSpPr>
          <p:nvPr>
            <p:ph type="body" sz="quarter" idx="13"/>
          </p:nvPr>
        </p:nvSpPr>
        <p:spPr>
          <a:xfrm>
            <a:off x="444500" y="715070"/>
            <a:ext cx="11178773" cy="488950"/>
          </a:xfrm>
        </p:spPr>
        <p:txBody>
          <a:bodyPr/>
          <a:lstStyle/>
          <a:p>
            <a:r>
              <a:rPr lang="en-GB" dirty="0">
                <a:solidFill>
                  <a:srgbClr val="4A4A49"/>
                </a:solidFill>
              </a:rPr>
              <a:t>Most of the German contractors expect XXX impact of COVID-19 on their turnover</a:t>
            </a:r>
          </a:p>
        </p:txBody>
      </p:sp>
      <p:graphicFrame>
        <p:nvGraphicFramePr>
          <p:cNvPr id="6" name="Chart 5">
            <a:extLst>
              <a:ext uri="{FF2B5EF4-FFF2-40B4-BE49-F238E27FC236}">
                <a16:creationId xmlns:a16="http://schemas.microsoft.com/office/drawing/2014/main" id="{D07F9F9D-B42E-4B67-B510-61C66CA6B999}"/>
              </a:ext>
            </a:extLst>
          </p:cNvPr>
          <p:cNvGraphicFramePr/>
          <p:nvPr>
            <p:extLst>
              <p:ext uri="{D42A27DB-BD31-4B8C-83A1-F6EECF244321}">
                <p14:modId xmlns:p14="http://schemas.microsoft.com/office/powerpoint/2010/main" val="1070017638"/>
              </p:ext>
            </p:extLst>
          </p:nvPr>
        </p:nvGraphicFramePr>
        <p:xfrm>
          <a:off x="1393216" y="3099792"/>
          <a:ext cx="4424768" cy="36416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el 6">
            <a:extLst>
              <a:ext uri="{FF2B5EF4-FFF2-40B4-BE49-F238E27FC236}">
                <a16:creationId xmlns:a16="http://schemas.microsoft.com/office/drawing/2014/main" id="{1862DE14-8E30-40C4-BB71-D074FA8B7C36}"/>
              </a:ext>
            </a:extLst>
          </p:cNvPr>
          <p:cNvGraphicFramePr>
            <a:graphicFrameLocks noGrp="1"/>
          </p:cNvGraphicFramePr>
          <p:nvPr>
            <p:extLst>
              <p:ext uri="{D42A27DB-BD31-4B8C-83A1-F6EECF244321}">
                <p14:modId xmlns:p14="http://schemas.microsoft.com/office/powerpoint/2010/main" val="8089999"/>
              </p:ext>
            </p:extLst>
          </p:nvPr>
        </p:nvGraphicFramePr>
        <p:xfrm>
          <a:off x="470774" y="2633711"/>
          <a:ext cx="5347210" cy="374162"/>
        </p:xfrm>
        <a:graphic>
          <a:graphicData uri="http://schemas.openxmlformats.org/drawingml/2006/table">
            <a:tbl>
              <a:tblPr firstRow="1" bandRow="1">
                <a:tableStyleId>{5C22544A-7EE6-4342-B048-85BDC9FD1C3A}</a:tableStyleId>
              </a:tblPr>
              <a:tblGrid>
                <a:gridCol w="1463993">
                  <a:extLst>
                    <a:ext uri="{9D8B030D-6E8A-4147-A177-3AD203B41FA5}">
                      <a16:colId xmlns:a16="http://schemas.microsoft.com/office/drawing/2014/main" val="3748720793"/>
                    </a:ext>
                  </a:extLst>
                </a:gridCol>
                <a:gridCol w="1191002">
                  <a:extLst>
                    <a:ext uri="{9D8B030D-6E8A-4147-A177-3AD203B41FA5}">
                      <a16:colId xmlns:a16="http://schemas.microsoft.com/office/drawing/2014/main" val="1087366393"/>
                    </a:ext>
                  </a:extLst>
                </a:gridCol>
                <a:gridCol w="1463993">
                  <a:extLst>
                    <a:ext uri="{9D8B030D-6E8A-4147-A177-3AD203B41FA5}">
                      <a16:colId xmlns:a16="http://schemas.microsoft.com/office/drawing/2014/main" val="563136376"/>
                    </a:ext>
                  </a:extLst>
                </a:gridCol>
                <a:gridCol w="1228222">
                  <a:extLst>
                    <a:ext uri="{9D8B030D-6E8A-4147-A177-3AD203B41FA5}">
                      <a16:colId xmlns:a16="http://schemas.microsoft.com/office/drawing/2014/main" val="63535233"/>
                    </a:ext>
                  </a:extLst>
                </a:gridCol>
              </a:tblGrid>
              <a:tr h="374162">
                <a:tc>
                  <a:txBody>
                    <a:bodyPr/>
                    <a:lstStyle/>
                    <a:p>
                      <a:pPr algn="ctr"/>
                      <a:r>
                        <a:rPr lang="en-GB" sz="1200" b="1" dirty="0">
                          <a:solidFill>
                            <a:srgbClr val="0A5D7A"/>
                          </a:solidFill>
                        </a:rPr>
                        <a:t>Yes, positively</a:t>
                      </a:r>
                    </a:p>
                  </a:txBody>
                  <a:tcPr marL="77210" marR="7721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NL" sz="1200" b="0" dirty="0">
                          <a:solidFill>
                            <a:srgbClr val="A6A6A6"/>
                          </a:solidFill>
                        </a:rPr>
                        <a:t>No impact</a:t>
                      </a:r>
                      <a:endParaRPr lang="en-GB" sz="1200" b="0" dirty="0">
                        <a:solidFill>
                          <a:srgbClr val="A6A6A6"/>
                        </a:solidFill>
                      </a:endParaRPr>
                    </a:p>
                  </a:txBody>
                  <a:tcPr marL="77210" marR="7721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NL" sz="1200" b="1" dirty="0">
                          <a:solidFill>
                            <a:srgbClr val="921A1A"/>
                          </a:solidFill>
                        </a:rPr>
                        <a:t>Yes, negatively</a:t>
                      </a:r>
                      <a:endParaRPr lang="en-GB" sz="1200" b="1" dirty="0">
                        <a:solidFill>
                          <a:srgbClr val="921A1A"/>
                        </a:solidFill>
                      </a:endParaRPr>
                    </a:p>
                  </a:txBody>
                  <a:tcPr marL="77210" marR="7721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NL" sz="1200" b="1" dirty="0">
                          <a:solidFill>
                            <a:srgbClr val="B9C6CF"/>
                          </a:solidFill>
                        </a:rPr>
                        <a:t>Do not know</a:t>
                      </a:r>
                      <a:endParaRPr lang="en-GB" sz="1200" b="1" dirty="0">
                        <a:solidFill>
                          <a:srgbClr val="B9C6CF"/>
                        </a:solidFill>
                      </a:endParaRPr>
                    </a:p>
                  </a:txBody>
                  <a:tcPr marL="77210" marR="7721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5904303"/>
                  </a:ext>
                </a:extLst>
              </a:tr>
            </a:tbl>
          </a:graphicData>
        </a:graphic>
      </p:graphicFrame>
      <p:sp>
        <p:nvSpPr>
          <p:cNvPr id="10" name="Tekstvak 6">
            <a:extLst>
              <a:ext uri="{FF2B5EF4-FFF2-40B4-BE49-F238E27FC236}">
                <a16:creationId xmlns:a16="http://schemas.microsoft.com/office/drawing/2014/main" id="{03BF9988-9296-4BF2-809B-76EC3361EF25}"/>
              </a:ext>
            </a:extLst>
          </p:cNvPr>
          <p:cNvSpPr txBox="1"/>
          <p:nvPr/>
        </p:nvSpPr>
        <p:spPr>
          <a:xfrm>
            <a:off x="437144" y="6410007"/>
            <a:ext cx="3657600" cy="223931"/>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rPr>
              <a:t>Base: n=125, asked to all contractors</a:t>
            </a:r>
          </a:p>
        </p:txBody>
      </p:sp>
      <p:graphicFrame>
        <p:nvGraphicFramePr>
          <p:cNvPr id="12" name="Table 22">
            <a:extLst>
              <a:ext uri="{FF2B5EF4-FFF2-40B4-BE49-F238E27FC236}">
                <a16:creationId xmlns:a16="http://schemas.microsoft.com/office/drawing/2014/main" id="{3B567278-3DDF-4732-8754-D5F4A3F605DB}"/>
              </a:ext>
            </a:extLst>
          </p:cNvPr>
          <p:cNvGraphicFramePr>
            <a:graphicFrameLocks noGrp="1"/>
          </p:cNvGraphicFramePr>
          <p:nvPr>
            <p:extLst>
              <p:ext uri="{D42A27DB-BD31-4B8C-83A1-F6EECF244321}">
                <p14:modId xmlns:p14="http://schemas.microsoft.com/office/powerpoint/2010/main" val="3167557187"/>
              </p:ext>
            </p:extLst>
          </p:nvPr>
        </p:nvGraphicFramePr>
        <p:xfrm>
          <a:off x="92279" y="3099792"/>
          <a:ext cx="1239721" cy="3632608"/>
        </p:xfrm>
        <a:graphic>
          <a:graphicData uri="http://schemas.openxmlformats.org/drawingml/2006/table">
            <a:tbl>
              <a:tblPr firstRow="1" bandRow="1">
                <a:tableStyleId>{5C22544A-7EE6-4342-B048-85BDC9FD1C3A}</a:tableStyleId>
              </a:tblPr>
              <a:tblGrid>
                <a:gridCol w="1239721">
                  <a:extLst>
                    <a:ext uri="{9D8B030D-6E8A-4147-A177-3AD203B41FA5}">
                      <a16:colId xmlns:a16="http://schemas.microsoft.com/office/drawing/2014/main" val="1648097903"/>
                    </a:ext>
                  </a:extLst>
                </a:gridCol>
              </a:tblGrid>
              <a:tr h="518944">
                <a:tc>
                  <a:txBody>
                    <a:bodyPr/>
                    <a:lstStyle/>
                    <a:p>
                      <a:pPr algn="r">
                        <a:lnSpc>
                          <a:spcPts val="1500"/>
                        </a:lnSpc>
                        <a:spcBef>
                          <a:spcPts val="400"/>
                        </a:spcBef>
                        <a:spcAft>
                          <a:spcPts val="400"/>
                        </a:spcAft>
                      </a:pPr>
                      <a:r>
                        <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t>Total</a:t>
                      </a:r>
                      <a:endParaRPr lang="nl-NL" sz="1200" b="0" dirty="0">
                        <a:solidFill>
                          <a:schemeClr val="tx1">
                            <a:lumMod val="50000"/>
                            <a:lumOff val="50000"/>
                          </a:schemeClr>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73645230"/>
                  </a:ext>
                </a:extLst>
              </a:tr>
              <a:tr h="518944">
                <a:tc>
                  <a:txBody>
                    <a:bodyPr/>
                    <a:lstStyle/>
                    <a:p>
                      <a:pPr algn="r" fontAlgn="ctr"/>
                      <a:endParaRPr lang="en-US" sz="1200" b="0" i="0" u="none" strike="noStrike" dirty="0">
                        <a:solidFill>
                          <a:schemeClr val="tx1">
                            <a:lumMod val="50000"/>
                            <a:lumOff val="50000"/>
                          </a:schemeClr>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53896313"/>
                  </a:ext>
                </a:extLst>
              </a:tr>
              <a:tr h="518944">
                <a:tc>
                  <a:txBody>
                    <a:bodyPr/>
                    <a:lstStyle/>
                    <a:p>
                      <a:pPr algn="r" fontAlgn="ctr"/>
                      <a:r>
                        <a:rPr lang="nl-NL" sz="1200" b="0" i="0" u="none" strike="noStrike" dirty="0">
                          <a:solidFill>
                            <a:schemeClr val="tx1">
                              <a:lumMod val="50000"/>
                              <a:lumOff val="50000"/>
                            </a:schemeClr>
                          </a:solidFill>
                          <a:effectLst/>
                          <a:latin typeface="Arial" panose="020B0604020202020204" pitchFamily="34" charset="0"/>
                          <a:cs typeface="Arial" panose="020B0604020202020204" pitchFamily="34" charset="0"/>
                        </a:rPr>
                        <a:t>5-15 fte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69292967"/>
                  </a:ext>
                </a:extLst>
              </a:tr>
              <a:tr h="518944">
                <a:tc>
                  <a:txBody>
                    <a:bodyPr/>
                    <a:lstStyle/>
                    <a:p>
                      <a:pPr algn="r" fontAlgn="ctr"/>
                      <a:r>
                        <a:rPr lang="nl-NL" sz="1200" b="0" i="0" u="none" strike="noStrike" dirty="0">
                          <a:solidFill>
                            <a:schemeClr val="tx1">
                              <a:lumMod val="50000"/>
                              <a:lumOff val="50000"/>
                            </a:schemeClr>
                          </a:solidFill>
                          <a:effectLst/>
                          <a:latin typeface="Arial" panose="020B0604020202020204" pitchFamily="34" charset="0"/>
                          <a:cs typeface="Arial" panose="020B0604020202020204" pitchFamily="34" charset="0"/>
                        </a:rPr>
                        <a:t>&gt; 15 fte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3503816"/>
                  </a:ext>
                </a:extLst>
              </a:tr>
              <a:tr h="518944">
                <a:tc>
                  <a:txBody>
                    <a:bodyPr/>
                    <a:lstStyle/>
                    <a:p>
                      <a:pPr algn="r" fontAlgn="ctr"/>
                      <a:endParaRPr lang="en-US" sz="1200" b="0" i="0" u="none" strike="noStrike" dirty="0">
                        <a:solidFill>
                          <a:schemeClr val="tx1">
                            <a:lumMod val="50000"/>
                            <a:lumOff val="50000"/>
                          </a:schemeClr>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1567197"/>
                  </a:ext>
                </a:extLst>
              </a:tr>
              <a:tr h="518944">
                <a:tc>
                  <a:txBody>
                    <a:bodyPr/>
                    <a:lstStyle/>
                    <a:p>
                      <a:pPr algn="r" fontAlgn="b"/>
                      <a:endParaRPr lang="nl-NL" sz="1200" b="0" i="0" u="none" strike="noStrike" dirty="0">
                        <a:solidFill>
                          <a:schemeClr val="tx1">
                            <a:lumMod val="50000"/>
                            <a:lumOff val="50000"/>
                          </a:schemeClr>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02797965"/>
                  </a:ext>
                </a:extLst>
              </a:tr>
              <a:tr h="518944">
                <a:tc>
                  <a:txBody>
                    <a:bodyPr/>
                    <a:lstStyle/>
                    <a:p>
                      <a:pPr algn="r" fontAlgn="b"/>
                      <a:endParaRPr lang="nl-NL" sz="1200" b="0" i="0" u="none" strike="noStrike" dirty="0">
                        <a:solidFill>
                          <a:schemeClr val="tx1">
                            <a:lumMod val="50000"/>
                            <a:lumOff val="50000"/>
                          </a:schemeClr>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04838825"/>
                  </a:ext>
                </a:extLst>
              </a:tr>
            </a:tbl>
          </a:graphicData>
        </a:graphic>
      </p:graphicFrame>
      <p:sp>
        <p:nvSpPr>
          <p:cNvPr id="14" name="Tekstvak 6">
            <a:extLst>
              <a:ext uri="{FF2B5EF4-FFF2-40B4-BE49-F238E27FC236}">
                <a16:creationId xmlns:a16="http://schemas.microsoft.com/office/drawing/2014/main" id="{08CEB870-2C26-4C9C-88D3-CD1DB757D620}"/>
              </a:ext>
            </a:extLst>
          </p:cNvPr>
          <p:cNvSpPr txBox="1"/>
          <p:nvPr/>
        </p:nvSpPr>
        <p:spPr>
          <a:xfrm>
            <a:off x="470774" y="1803535"/>
            <a:ext cx="10894517" cy="374162"/>
          </a:xfrm>
          <a:prstGeom prst="rect">
            <a:avLst/>
          </a:prstGeom>
          <a:noFill/>
          <a:ln>
            <a:noFill/>
          </a:ln>
        </p:spPr>
        <p:txBody>
          <a:bodyPr wrap="square" lIns="0" tIns="0" rIns="0" bIns="0" rtlCol="0" anchor="t">
            <a:noAutofit/>
          </a:bodyPr>
          <a:lstStyle/>
          <a:p>
            <a:pPr>
              <a:lnSpc>
                <a:spcPct val="90000"/>
              </a:lnSpc>
            </a:pPr>
            <a:r>
              <a:rPr lang="en-GB" sz="1600" dirty="0">
                <a:solidFill>
                  <a:schemeClr val="bg1">
                    <a:lumMod val="50000"/>
                  </a:schemeClr>
                </a:solidFill>
              </a:rPr>
              <a:t>The effect of COVID-19 on the turnover</a:t>
            </a:r>
            <a:endParaRPr lang="en-GB" sz="1600" b="1" dirty="0">
              <a:solidFill>
                <a:schemeClr val="bg1">
                  <a:lumMod val="50000"/>
                </a:schemeClr>
              </a:solidFill>
            </a:endParaRPr>
          </a:p>
          <a:p>
            <a:pPr>
              <a:lnSpc>
                <a:spcPct val="90000"/>
              </a:lnSpc>
            </a:pPr>
            <a:r>
              <a:rPr lang="en-GB" sz="1200" i="1" dirty="0">
                <a:solidFill>
                  <a:schemeClr val="tx1">
                    <a:lumMod val="50000"/>
                    <a:lumOff val="50000"/>
                  </a:schemeClr>
                </a:solidFill>
              </a:rPr>
              <a:t>Do you expect corona virus will impact your turnover in the next 6 months?</a:t>
            </a:r>
          </a:p>
        </p:txBody>
      </p:sp>
      <p:cxnSp>
        <p:nvCxnSpPr>
          <p:cNvPr id="15" name="Rechte verbindingslijn 9">
            <a:extLst>
              <a:ext uri="{FF2B5EF4-FFF2-40B4-BE49-F238E27FC236}">
                <a16:creationId xmlns:a16="http://schemas.microsoft.com/office/drawing/2014/main" id="{AB12C9C9-B862-4A7D-A01D-92607DECAD89}"/>
              </a:ext>
            </a:extLst>
          </p:cNvPr>
          <p:cNvCxnSpPr>
            <a:cxnSpLocks/>
          </p:cNvCxnSpPr>
          <p:nvPr/>
        </p:nvCxnSpPr>
        <p:spPr>
          <a:xfrm flipV="1">
            <a:off x="6096000" y="2081349"/>
            <a:ext cx="0" cy="429791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Tekstvak 6">
            <a:extLst>
              <a:ext uri="{FF2B5EF4-FFF2-40B4-BE49-F238E27FC236}">
                <a16:creationId xmlns:a16="http://schemas.microsoft.com/office/drawing/2014/main" id="{818A1D38-22B4-43EC-9AB9-28EA7EB0F28F}"/>
              </a:ext>
            </a:extLst>
          </p:cNvPr>
          <p:cNvSpPr txBox="1"/>
          <p:nvPr/>
        </p:nvSpPr>
        <p:spPr>
          <a:xfrm>
            <a:off x="6349058" y="1953763"/>
            <a:ext cx="5274215" cy="223931"/>
          </a:xfrm>
          <a:prstGeom prst="rect">
            <a:avLst/>
          </a:prstGeom>
          <a:noFill/>
          <a:ln>
            <a:noFill/>
          </a:ln>
        </p:spPr>
        <p:txBody>
          <a:bodyPr wrap="square" lIns="0" tIns="0" rIns="0" bIns="0" rtlCol="0" anchor="t">
            <a:noAutofit/>
          </a:bodyPr>
          <a:lstStyle/>
          <a:p>
            <a:pPr>
              <a:lnSpc>
                <a:spcPct val="90000"/>
              </a:lnSpc>
            </a:pPr>
            <a:r>
              <a:rPr lang="en-GB" sz="1200" i="1" dirty="0">
                <a:solidFill>
                  <a:schemeClr val="tx1">
                    <a:lumMod val="50000"/>
                    <a:lumOff val="50000"/>
                  </a:schemeClr>
                </a:solidFill>
              </a:rPr>
              <a:t>If yes, in which type of projects do you expect this impact? (prompted)</a:t>
            </a:r>
          </a:p>
        </p:txBody>
      </p:sp>
      <p:sp>
        <p:nvSpPr>
          <p:cNvPr id="26" name="Tekstvak 6">
            <a:extLst>
              <a:ext uri="{FF2B5EF4-FFF2-40B4-BE49-F238E27FC236}">
                <a16:creationId xmlns:a16="http://schemas.microsoft.com/office/drawing/2014/main" id="{E6AD1594-D6F3-48B1-9F71-74FF71E7CFCB}"/>
              </a:ext>
            </a:extLst>
          </p:cNvPr>
          <p:cNvSpPr txBox="1"/>
          <p:nvPr/>
        </p:nvSpPr>
        <p:spPr>
          <a:xfrm>
            <a:off x="6337197" y="6410005"/>
            <a:ext cx="5028093" cy="223931"/>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dirty="0">
                <a:ln>
                  <a:noFill/>
                </a:ln>
                <a:solidFill>
                  <a:prstClr val="black">
                    <a:lumMod val="50000"/>
                    <a:lumOff val="50000"/>
                  </a:prstClr>
                </a:solidFill>
                <a:effectLst/>
                <a:uLnTx/>
                <a:uFillTx/>
                <a:latin typeface="Arial" panose="020B0604020202020204"/>
                <a:ea typeface="+mn-ea"/>
                <a:cs typeface="+mn-cs"/>
              </a:rPr>
              <a:t>Base: n=31, asked to those who expect COVID impact. Multiple answers allowed. </a:t>
            </a:r>
          </a:p>
        </p:txBody>
      </p:sp>
      <p:graphicFrame>
        <p:nvGraphicFramePr>
          <p:cNvPr id="28" name="Chart 21">
            <a:extLst>
              <a:ext uri="{FF2B5EF4-FFF2-40B4-BE49-F238E27FC236}">
                <a16:creationId xmlns:a16="http://schemas.microsoft.com/office/drawing/2014/main" id="{3AD1A2CC-428F-4CCD-BE2D-C7AA2AE7BBA0}"/>
              </a:ext>
            </a:extLst>
          </p:cNvPr>
          <p:cNvGraphicFramePr/>
          <p:nvPr>
            <p:extLst>
              <p:ext uri="{D42A27DB-BD31-4B8C-83A1-F6EECF244321}">
                <p14:modId xmlns:p14="http://schemas.microsoft.com/office/powerpoint/2010/main" val="2554587168"/>
              </p:ext>
            </p:extLst>
          </p:nvPr>
        </p:nvGraphicFramePr>
        <p:xfrm>
          <a:off x="6349057" y="1928846"/>
          <a:ext cx="5605255" cy="32295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Table 29">
            <a:extLst>
              <a:ext uri="{FF2B5EF4-FFF2-40B4-BE49-F238E27FC236}">
                <a16:creationId xmlns:a16="http://schemas.microsoft.com/office/drawing/2014/main" id="{2B2A9A1D-198F-4662-B56F-A4BAE3BE3FEB}"/>
              </a:ext>
            </a:extLst>
          </p:cNvPr>
          <p:cNvGraphicFramePr>
            <a:graphicFrameLocks noGrp="1"/>
          </p:cNvGraphicFramePr>
          <p:nvPr/>
        </p:nvGraphicFramePr>
        <p:xfrm>
          <a:off x="6349065" y="5243292"/>
          <a:ext cx="5672361" cy="848868"/>
        </p:xfrm>
        <a:graphic>
          <a:graphicData uri="http://schemas.openxmlformats.org/drawingml/2006/table">
            <a:tbl>
              <a:tblPr firstRow="1" bandRow="1">
                <a:tableStyleId>{5C22544A-7EE6-4342-B048-85BDC9FD1C3A}</a:tableStyleId>
              </a:tblPr>
              <a:tblGrid>
                <a:gridCol w="1076196">
                  <a:extLst>
                    <a:ext uri="{9D8B030D-6E8A-4147-A177-3AD203B41FA5}">
                      <a16:colId xmlns:a16="http://schemas.microsoft.com/office/drawing/2014/main" val="4286259065"/>
                    </a:ext>
                  </a:extLst>
                </a:gridCol>
                <a:gridCol w="1076196">
                  <a:extLst>
                    <a:ext uri="{9D8B030D-6E8A-4147-A177-3AD203B41FA5}">
                      <a16:colId xmlns:a16="http://schemas.microsoft.com/office/drawing/2014/main" val="21714583"/>
                    </a:ext>
                  </a:extLst>
                </a:gridCol>
                <a:gridCol w="1173323">
                  <a:extLst>
                    <a:ext uri="{9D8B030D-6E8A-4147-A177-3AD203B41FA5}">
                      <a16:colId xmlns:a16="http://schemas.microsoft.com/office/drawing/2014/main" val="1149949525"/>
                    </a:ext>
                  </a:extLst>
                </a:gridCol>
                <a:gridCol w="1173323">
                  <a:extLst>
                    <a:ext uri="{9D8B030D-6E8A-4147-A177-3AD203B41FA5}">
                      <a16:colId xmlns:a16="http://schemas.microsoft.com/office/drawing/2014/main" val="2435475227"/>
                    </a:ext>
                  </a:extLst>
                </a:gridCol>
                <a:gridCol w="1173323">
                  <a:extLst>
                    <a:ext uri="{9D8B030D-6E8A-4147-A177-3AD203B41FA5}">
                      <a16:colId xmlns:a16="http://schemas.microsoft.com/office/drawing/2014/main" val="1140642853"/>
                    </a:ext>
                  </a:extLst>
                </a:gridCol>
              </a:tblGrid>
              <a:tr h="605972">
                <a:tc>
                  <a:txBody>
                    <a:bodyPr/>
                    <a:lstStyle/>
                    <a:p>
                      <a:pPr algn="ctr">
                        <a:lnSpc>
                          <a:spcPts val="1500"/>
                        </a:lnSpc>
                        <a:spcBef>
                          <a:spcPts val="400"/>
                        </a:spcBef>
                        <a:spcAft>
                          <a:spcPts val="400"/>
                        </a:spcAft>
                      </a:pPr>
                      <a:r>
                        <a:rPr kumimoji="0" lang="en-US" sz="1050" b="0" i="0" u="none" strike="noStrike" kern="1200" cap="none" spc="0" normalizeH="0" baseline="0" noProof="0" dirty="0">
                          <a:ln>
                            <a:noFill/>
                          </a:ln>
                          <a:solidFill>
                            <a:srgbClr val="4A4A49"/>
                          </a:solidFill>
                          <a:effectLst/>
                          <a:uLnTx/>
                          <a:uFillTx/>
                          <a:latin typeface="Arial" panose="020B0604020202020204"/>
                          <a:ea typeface="+mn-ea"/>
                          <a:cs typeface="+mn-cs"/>
                        </a:rPr>
                        <a:t>Residential</a:t>
                      </a:r>
                    </a:p>
                    <a:p>
                      <a:pPr algn="ctr">
                        <a:lnSpc>
                          <a:spcPts val="1500"/>
                        </a:lnSpc>
                        <a:spcBef>
                          <a:spcPts val="400"/>
                        </a:spcBef>
                        <a:spcAft>
                          <a:spcPts val="400"/>
                        </a:spcAft>
                      </a:pPr>
                      <a:r>
                        <a:rPr kumimoji="0" lang="en-US" sz="1050" b="0" i="0" u="none" strike="noStrike" kern="1200" cap="none" spc="0" normalizeH="0" baseline="0" noProof="0" dirty="0">
                          <a:ln>
                            <a:noFill/>
                          </a:ln>
                          <a:solidFill>
                            <a:srgbClr val="4A4A49"/>
                          </a:solidFill>
                          <a:effectLst/>
                          <a:uLnTx/>
                          <a:uFillTx/>
                          <a:latin typeface="Arial" panose="020B0604020202020204"/>
                          <a:ea typeface="+mn-ea"/>
                          <a:cs typeface="+mn-cs"/>
                        </a:rPr>
                        <a:t>New build</a:t>
                      </a:r>
                      <a:endParaRPr lang="nl-NL" sz="1050" b="0" dirty="0">
                        <a:solidFill>
                          <a:schemeClr val="tx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1500"/>
                        </a:lnSpc>
                        <a:spcBef>
                          <a:spcPts val="400"/>
                        </a:spcBef>
                        <a:spcAft>
                          <a:spcPts val="400"/>
                        </a:spcAft>
                      </a:pPr>
                      <a:r>
                        <a:rPr lang="en-US" sz="1050" b="0" dirty="0">
                          <a:solidFill>
                            <a:schemeClr val="tx2"/>
                          </a:solidFill>
                        </a:rPr>
                        <a:t>Residential</a:t>
                      </a:r>
                    </a:p>
                    <a:p>
                      <a:pPr algn="ctr">
                        <a:lnSpc>
                          <a:spcPts val="1500"/>
                        </a:lnSpc>
                        <a:spcBef>
                          <a:spcPts val="400"/>
                        </a:spcBef>
                        <a:spcAft>
                          <a:spcPts val="400"/>
                        </a:spcAft>
                      </a:pPr>
                      <a:r>
                        <a:rPr lang="en-US" sz="1050" b="0" dirty="0">
                          <a:solidFill>
                            <a:schemeClr val="tx2"/>
                          </a:solidFill>
                        </a:rPr>
                        <a:t>Renovation</a:t>
                      </a:r>
                      <a:endParaRPr lang="nl-NL" sz="1050" b="0" dirty="0">
                        <a:solidFill>
                          <a:schemeClr val="tx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1500"/>
                        </a:lnSpc>
                        <a:spcBef>
                          <a:spcPts val="400"/>
                        </a:spcBef>
                        <a:spcAft>
                          <a:spcPts val="400"/>
                        </a:spcAft>
                      </a:pPr>
                      <a:r>
                        <a:rPr lang="en-US" sz="1050" b="0" dirty="0">
                          <a:solidFill>
                            <a:schemeClr val="tx2"/>
                          </a:solidFill>
                        </a:rPr>
                        <a:t>Non-residential</a:t>
                      </a:r>
                    </a:p>
                    <a:p>
                      <a:pPr algn="ctr">
                        <a:lnSpc>
                          <a:spcPts val="1500"/>
                        </a:lnSpc>
                        <a:spcBef>
                          <a:spcPts val="400"/>
                        </a:spcBef>
                        <a:spcAft>
                          <a:spcPts val="400"/>
                        </a:spcAft>
                      </a:pPr>
                      <a:r>
                        <a:rPr lang="en-US" sz="1050" b="0" dirty="0">
                          <a:solidFill>
                            <a:schemeClr val="tx2"/>
                          </a:solidFill>
                        </a:rPr>
                        <a:t>New build</a:t>
                      </a:r>
                      <a:endParaRPr lang="nl-NL" sz="1050" b="0" dirty="0">
                        <a:solidFill>
                          <a:schemeClr val="tx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1500"/>
                        </a:lnSpc>
                        <a:spcBef>
                          <a:spcPts val="400"/>
                        </a:spcBef>
                        <a:spcAft>
                          <a:spcPts val="400"/>
                        </a:spcAft>
                      </a:pPr>
                      <a:r>
                        <a:rPr lang="en-US" sz="1050" b="0" dirty="0">
                          <a:solidFill>
                            <a:schemeClr val="tx2"/>
                          </a:solidFill>
                        </a:rPr>
                        <a:t>Non-Residential</a:t>
                      </a:r>
                    </a:p>
                    <a:p>
                      <a:pPr algn="ctr">
                        <a:lnSpc>
                          <a:spcPts val="1500"/>
                        </a:lnSpc>
                        <a:spcBef>
                          <a:spcPts val="400"/>
                        </a:spcBef>
                        <a:spcAft>
                          <a:spcPts val="400"/>
                        </a:spcAft>
                      </a:pPr>
                      <a:r>
                        <a:rPr lang="en-US" sz="1050" b="0" dirty="0">
                          <a:solidFill>
                            <a:schemeClr val="tx2"/>
                          </a:solidFill>
                        </a:rPr>
                        <a:t>Renovation</a:t>
                      </a:r>
                      <a:endParaRPr lang="nl-NL" sz="1050" b="0" dirty="0">
                        <a:solidFill>
                          <a:schemeClr val="tx2"/>
                        </a:solidFill>
                      </a:endParaRPr>
                    </a:p>
                    <a:p>
                      <a:pPr algn="ctr">
                        <a:lnSpc>
                          <a:spcPts val="1500"/>
                        </a:lnSpc>
                        <a:spcBef>
                          <a:spcPts val="400"/>
                        </a:spcBef>
                        <a:spcAft>
                          <a:spcPts val="400"/>
                        </a:spcAft>
                      </a:pPr>
                      <a:endParaRPr lang="nl-NL" sz="1050" b="0" dirty="0">
                        <a:solidFill>
                          <a:schemeClr val="tx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1500"/>
                        </a:lnSpc>
                        <a:spcBef>
                          <a:spcPts val="400"/>
                        </a:spcBef>
                        <a:spcAft>
                          <a:spcPts val="400"/>
                        </a:spcAft>
                      </a:pPr>
                      <a:r>
                        <a:rPr lang="en-US" sz="1050" b="0" dirty="0">
                          <a:solidFill>
                            <a:schemeClr val="tx2"/>
                          </a:solidFill>
                        </a:rPr>
                        <a:t>Don’t know</a:t>
                      </a:r>
                      <a:endParaRPr lang="nl-NL" sz="1050" b="0" dirty="0">
                        <a:solidFill>
                          <a:schemeClr val="tx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4971802"/>
                  </a:ext>
                </a:extLst>
              </a:tr>
            </a:tbl>
          </a:graphicData>
        </a:graphic>
      </p:graphicFrame>
      <p:graphicFrame>
        <p:nvGraphicFramePr>
          <p:cNvPr id="33" name="Tabel 6">
            <a:extLst>
              <a:ext uri="{FF2B5EF4-FFF2-40B4-BE49-F238E27FC236}">
                <a16:creationId xmlns:a16="http://schemas.microsoft.com/office/drawing/2014/main" id="{11F80579-64D9-4AAB-8ED3-6F5A6A6A920A}"/>
              </a:ext>
            </a:extLst>
          </p:cNvPr>
          <p:cNvGraphicFramePr>
            <a:graphicFrameLocks noGrp="1"/>
          </p:cNvGraphicFramePr>
          <p:nvPr/>
        </p:nvGraphicFramePr>
        <p:xfrm>
          <a:off x="6160179" y="2631949"/>
          <a:ext cx="2654995" cy="374162"/>
        </p:xfrm>
        <a:graphic>
          <a:graphicData uri="http://schemas.openxmlformats.org/drawingml/2006/table">
            <a:tbl>
              <a:tblPr firstRow="1" bandRow="1">
                <a:tableStyleId>{5C22544A-7EE6-4342-B048-85BDC9FD1C3A}</a:tableStyleId>
              </a:tblPr>
              <a:tblGrid>
                <a:gridCol w="1463993">
                  <a:extLst>
                    <a:ext uri="{9D8B030D-6E8A-4147-A177-3AD203B41FA5}">
                      <a16:colId xmlns:a16="http://schemas.microsoft.com/office/drawing/2014/main" val="3748720793"/>
                    </a:ext>
                  </a:extLst>
                </a:gridCol>
                <a:gridCol w="1191002">
                  <a:extLst>
                    <a:ext uri="{9D8B030D-6E8A-4147-A177-3AD203B41FA5}">
                      <a16:colId xmlns:a16="http://schemas.microsoft.com/office/drawing/2014/main" val="1087366393"/>
                    </a:ext>
                  </a:extLst>
                </a:gridCol>
              </a:tblGrid>
              <a:tr h="374162">
                <a:tc>
                  <a:txBody>
                    <a:bodyPr/>
                    <a:lstStyle/>
                    <a:p>
                      <a:pPr algn="ctr"/>
                      <a:r>
                        <a:rPr lang="en-GB" sz="1200" b="1" dirty="0">
                          <a:solidFill>
                            <a:srgbClr val="0A5D7A"/>
                          </a:solidFill>
                        </a:rPr>
                        <a:t>5-15 </a:t>
                      </a:r>
                      <a:r>
                        <a:rPr lang="en-GB" sz="1200" b="1" dirty="0" err="1">
                          <a:solidFill>
                            <a:srgbClr val="0A5D7A"/>
                          </a:solidFill>
                        </a:rPr>
                        <a:t>fte</a:t>
                      </a:r>
                      <a:endParaRPr lang="en-GB" sz="1200" b="1" dirty="0">
                        <a:solidFill>
                          <a:srgbClr val="0A5D7A"/>
                        </a:solidFill>
                      </a:endParaRPr>
                    </a:p>
                  </a:txBody>
                  <a:tcPr marL="77210" marR="7721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NL" sz="1200" b="1" dirty="0">
                          <a:solidFill>
                            <a:srgbClr val="5497BE"/>
                          </a:solidFill>
                        </a:rPr>
                        <a:t>&gt; 15 fte</a:t>
                      </a:r>
                      <a:endParaRPr lang="en-GB" sz="1200" b="1" dirty="0">
                        <a:solidFill>
                          <a:srgbClr val="5497BE"/>
                        </a:solidFill>
                      </a:endParaRPr>
                    </a:p>
                  </a:txBody>
                  <a:tcPr marL="77210" marR="7721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5904303"/>
                  </a:ext>
                </a:extLst>
              </a:tr>
            </a:tbl>
          </a:graphicData>
        </a:graphic>
      </p:graphicFrame>
      <p:sp>
        <p:nvSpPr>
          <p:cNvPr id="16" name="Text Placeholder 57">
            <a:extLst>
              <a:ext uri="{FF2B5EF4-FFF2-40B4-BE49-F238E27FC236}">
                <a16:creationId xmlns:a16="http://schemas.microsoft.com/office/drawing/2014/main" id="{346DB127-F0D6-4CE6-A32C-BBA856DFAD0F}"/>
              </a:ext>
            </a:extLst>
          </p:cNvPr>
          <p:cNvSpPr txBox="1">
            <a:spLocks/>
          </p:cNvSpPr>
          <p:nvPr/>
        </p:nvSpPr>
        <p:spPr>
          <a:xfrm>
            <a:off x="444500" y="0"/>
            <a:ext cx="10793771" cy="552450"/>
          </a:xfrm>
          <a:prstGeom prst="rect">
            <a:avLst/>
          </a:prstGeom>
        </p:spPr>
        <p:txBody>
          <a:bodyPr vert="horz" lIns="0" tIns="108000" rIns="0" bIns="0" rtlCol="0" anchor="ctr">
            <a:noAutofit/>
          </a:bodyPr>
          <a:lstStyle>
            <a:lvl1pPr marL="0" indent="0" algn="l" defTabSz="914400" rtl="0" eaLnBrk="1" latinLnBrk="0" hangingPunct="1">
              <a:lnSpc>
                <a:spcPts val="1500"/>
              </a:lnSpc>
              <a:spcBef>
                <a:spcPts val="400"/>
              </a:spcBef>
              <a:spcAft>
                <a:spcPts val="400"/>
              </a:spcAft>
              <a:buClr>
                <a:srgbClr val="497C9B"/>
              </a:buClr>
              <a:buFont typeface="Arial" panose="020B0604020202020204" pitchFamily="34" charset="0"/>
              <a:buNone/>
              <a:defRPr sz="1200" kern="1200">
                <a:solidFill>
                  <a:schemeClr val="tx2"/>
                </a:solidFill>
                <a:latin typeface="+mn-lt"/>
                <a:ea typeface="+mn-ea"/>
                <a:cs typeface="+mn-cs"/>
              </a:defRPr>
            </a:lvl1pPr>
            <a:lvl2pPr marL="360363" indent="-179388" algn="l" defTabSz="914400" rtl="0" eaLnBrk="1" latinLnBrk="0" hangingPunct="1">
              <a:lnSpc>
                <a:spcPts val="1500"/>
              </a:lnSpc>
              <a:spcBef>
                <a:spcPts val="400"/>
              </a:spcBef>
              <a:spcAft>
                <a:spcPts val="400"/>
              </a:spcAft>
              <a:buClr>
                <a:srgbClr val="4A4A49"/>
              </a:buClr>
              <a:buSzPct val="100000"/>
              <a:buFont typeface="Arial" panose="020B0604020202020204" pitchFamily="34" charset="0"/>
              <a:buChar char="•"/>
              <a:defRPr sz="1200" kern="1200">
                <a:solidFill>
                  <a:schemeClr val="tx2"/>
                </a:solidFill>
                <a:latin typeface="+mn-lt"/>
                <a:ea typeface="+mn-ea"/>
                <a:cs typeface="+mn-cs"/>
              </a:defRPr>
            </a:lvl2pPr>
            <a:lvl3pPr marL="541338" indent="-180975" algn="l" defTabSz="914400" rtl="0" eaLnBrk="1" latinLnBrk="0" hangingPunct="1">
              <a:lnSpc>
                <a:spcPts val="1500"/>
              </a:lnSpc>
              <a:spcBef>
                <a:spcPts val="400"/>
              </a:spcBef>
              <a:spcAft>
                <a:spcPts val="400"/>
              </a:spcAft>
              <a:buClr>
                <a:schemeClr val="tx2"/>
              </a:buClr>
              <a:buFont typeface="Calibri" panose="020F0502020204030204" pitchFamily="34" charset="0"/>
              <a:buChar char="-"/>
              <a:defRPr sz="1200" kern="1200">
                <a:solidFill>
                  <a:schemeClr val="tx2"/>
                </a:solidFill>
                <a:latin typeface="+mn-lt"/>
                <a:ea typeface="+mn-ea"/>
                <a:cs typeface="+mn-cs"/>
              </a:defRPr>
            </a:lvl3pPr>
            <a:lvl4pPr marL="0" indent="0" algn="l" defTabSz="914400" rtl="0" eaLnBrk="1" latinLnBrk="0" hangingPunct="1">
              <a:lnSpc>
                <a:spcPts val="1500"/>
              </a:lnSpc>
              <a:spcBef>
                <a:spcPts val="400"/>
              </a:spcBef>
              <a:spcAft>
                <a:spcPts val="400"/>
              </a:spcAft>
              <a:buFont typeface="Arial" panose="020B0604020202020204" pitchFamily="34" charset="0"/>
              <a:buNone/>
              <a:defRPr sz="1200" b="0" kern="1200">
                <a:solidFill>
                  <a:schemeClr val="tx2"/>
                </a:solidFill>
                <a:latin typeface="+mn-lt"/>
                <a:ea typeface="+mn-ea"/>
                <a:cs typeface="+mn-cs"/>
              </a:defRPr>
            </a:lvl4pPr>
            <a:lvl5pPr marL="0" marR="0" indent="0" algn="l" defTabSz="914400" rtl="0" eaLnBrk="1" fontAlgn="auto" latinLnBrk="0" hangingPunct="1">
              <a:lnSpc>
                <a:spcPts val="1500"/>
              </a:lnSpc>
              <a:spcBef>
                <a:spcPts val="400"/>
              </a:spcBef>
              <a:spcAft>
                <a:spcPts val="400"/>
              </a:spcAft>
              <a:buClrTx/>
              <a:buSzTx/>
              <a:buFont typeface="Arial" panose="020B0604020202020204" pitchFamily="34" charset="0"/>
              <a:buNone/>
              <a:tabLst/>
              <a:defRPr sz="1200" b="1" i="0" kern="1200">
                <a:solidFill>
                  <a:srgbClr val="4A4A49"/>
                </a:solidFill>
                <a:latin typeface="+mj-lt"/>
                <a:ea typeface="+mn-ea"/>
                <a:cs typeface="+mn-cs"/>
              </a:defRPr>
            </a:lvl5pPr>
            <a:lvl6pPr marL="0" indent="0" algn="l" defTabSz="914400" rtl="0" eaLnBrk="1" latinLnBrk="0" hangingPunct="1">
              <a:lnSpc>
                <a:spcPts val="1500"/>
              </a:lnSpc>
              <a:spcBef>
                <a:spcPts val="400"/>
              </a:spcBef>
              <a:spcAft>
                <a:spcPts val="400"/>
              </a:spcAft>
              <a:buClr>
                <a:schemeClr val="accent2"/>
              </a:buClr>
              <a:buFont typeface="Arial" panose="020B0604020202020204" pitchFamily="34" charset="0"/>
              <a:buNone/>
              <a:defRPr sz="1200" kern="1200">
                <a:solidFill>
                  <a:srgbClr val="4A4A49"/>
                </a:solidFill>
                <a:latin typeface="+mj-lt"/>
                <a:ea typeface="+mn-ea"/>
                <a:cs typeface="+mn-cs"/>
              </a:defRPr>
            </a:lvl6pPr>
            <a:lvl7pPr marL="180975" indent="-180975" algn="l" defTabSz="914400" rtl="0" eaLnBrk="1" latinLnBrk="0" hangingPunct="1">
              <a:lnSpc>
                <a:spcPts val="1500"/>
              </a:lnSpc>
              <a:spcBef>
                <a:spcPts val="400"/>
              </a:spcBef>
              <a:spcAft>
                <a:spcPts val="400"/>
              </a:spcAft>
              <a:buClr>
                <a:srgbClr val="4A4A49"/>
              </a:buClr>
              <a:buFont typeface="Arial" panose="020B0604020202020204" pitchFamily="34" charset="0"/>
              <a:buChar char="•"/>
              <a:defRPr sz="1200" kern="1200">
                <a:solidFill>
                  <a:schemeClr val="tx2"/>
                </a:solidFill>
                <a:latin typeface="+mn-lt"/>
                <a:ea typeface="+mn-ea"/>
                <a:cs typeface="+mn-cs"/>
              </a:defRPr>
            </a:lvl7pPr>
            <a:lvl8pPr marL="360363" indent="-179388" algn="l" defTabSz="914400" rtl="0" eaLnBrk="1" latinLnBrk="0" hangingPunct="1">
              <a:lnSpc>
                <a:spcPts val="1500"/>
              </a:lnSpc>
              <a:spcBef>
                <a:spcPts val="400"/>
              </a:spcBef>
              <a:spcAft>
                <a:spcPts val="400"/>
              </a:spcAft>
              <a:buClr>
                <a:srgbClr val="4A4A49"/>
              </a:buClr>
              <a:buFont typeface="Arial" panose="020B0604020202020204" pitchFamily="34" charset="0"/>
              <a:buChar char="•"/>
              <a:tabLst/>
              <a:defRPr sz="1200" kern="1200">
                <a:solidFill>
                  <a:schemeClr val="tx2"/>
                </a:solidFill>
                <a:latin typeface="+mn-lt"/>
                <a:ea typeface="+mn-ea"/>
                <a:cs typeface="+mn-cs"/>
              </a:defRPr>
            </a:lvl8pPr>
            <a:lvl9pPr marL="541338" indent="-180975" algn="l" defTabSz="914400" rtl="0" eaLnBrk="1" latinLnBrk="0" hangingPunct="1">
              <a:lnSpc>
                <a:spcPts val="1500"/>
              </a:lnSpc>
              <a:spcBef>
                <a:spcPts val="400"/>
              </a:spcBef>
              <a:spcAft>
                <a:spcPts val="400"/>
              </a:spcAft>
              <a:buClr>
                <a:schemeClr val="tx2"/>
              </a:buClr>
              <a:buFont typeface="Calibri" panose="020F0502020204030204" pitchFamily="34" charset="0"/>
              <a:buChar char="-"/>
              <a:defRPr sz="1200" kern="1200">
                <a:solidFill>
                  <a:schemeClr val="tx2"/>
                </a:solidFill>
                <a:latin typeface="+mn-lt"/>
                <a:ea typeface="+mn-ea"/>
                <a:cs typeface="+mn-cs"/>
              </a:defRPr>
            </a:lvl9pPr>
          </a:lstStyle>
          <a:p>
            <a:r>
              <a:rPr lang="nl-NL">
                <a:solidFill>
                  <a:srgbClr val="B9C6CF"/>
                </a:solidFill>
              </a:rPr>
              <a:t>Management Summary | </a:t>
            </a:r>
            <a:r>
              <a:rPr lang="nl-NL" b="1">
                <a:solidFill>
                  <a:srgbClr val="4A4A49"/>
                </a:solidFill>
              </a:rPr>
              <a:t>Profiling the Building Contractor</a:t>
            </a:r>
            <a:r>
              <a:rPr lang="nl-NL">
                <a:solidFill>
                  <a:srgbClr val="B9C6CF"/>
                </a:solidFill>
              </a:rPr>
              <a:t>| Media Orientation </a:t>
            </a:r>
          </a:p>
          <a:p>
            <a:r>
              <a:rPr lang="nl-NL" b="1">
                <a:solidFill>
                  <a:srgbClr val="4A4A49"/>
                </a:solidFill>
              </a:rPr>
              <a:t>Germany</a:t>
            </a:r>
            <a:r>
              <a:rPr lang="nl-NL">
                <a:solidFill>
                  <a:schemeClr val="bg1">
                    <a:lumMod val="65000"/>
                  </a:schemeClr>
                </a:solidFill>
              </a:rPr>
              <a:t> </a:t>
            </a:r>
            <a:r>
              <a:rPr lang="nl-NL">
                <a:solidFill>
                  <a:srgbClr val="B9C6CF"/>
                </a:solidFill>
              </a:rPr>
              <a:t>| United Kingdom | France | Italy | Spain | Netherlands | Belgium | Poland </a:t>
            </a:r>
            <a:endParaRPr lang="nl-NL" dirty="0">
              <a:solidFill>
                <a:srgbClr val="B9C6CF"/>
              </a:solidFill>
            </a:endParaRPr>
          </a:p>
        </p:txBody>
      </p:sp>
    </p:spTree>
    <p:extLst>
      <p:ext uri="{BB962C8B-B14F-4D97-AF65-F5344CB8AC3E}">
        <p14:creationId xmlns:p14="http://schemas.microsoft.com/office/powerpoint/2010/main" val="281242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1">
            <a:extLst>
              <a:ext uri="{FF2B5EF4-FFF2-40B4-BE49-F238E27FC236}">
                <a16:creationId xmlns:a16="http://schemas.microsoft.com/office/drawing/2014/main" id="{429B79A6-FFBC-41B5-9512-6E7002FBC2F6}"/>
              </a:ext>
            </a:extLst>
          </p:cNvPr>
          <p:cNvSpPr/>
          <p:nvPr/>
        </p:nvSpPr>
        <p:spPr>
          <a:xfrm>
            <a:off x="5752201" y="1155266"/>
            <a:ext cx="6001404" cy="3759117"/>
          </a:xfrm>
          <a:prstGeom prst="rect">
            <a:avLst/>
          </a:prstGeom>
          <a:solidFill>
            <a:schemeClr val="bg1">
              <a:lumMod val="95000"/>
              <a:alpha val="80000"/>
            </a:schemeClr>
          </a:solidFill>
          <a:ln cap="flat">
            <a:noFill/>
            <a:prstDash val="solid"/>
          </a:ln>
        </p:spPr>
        <p:txBody>
          <a:bodyPr vert="horz" wrap="square" lIns="91440" tIns="45720" rIns="91440" bIns="45720" anchor="ctr" anchorCtr="1" compatLnSpc="1">
            <a:noAutofit/>
          </a:bodyPr>
          <a:lstStyle/>
          <a:p>
            <a:pPr algn="ctr"/>
            <a:endParaRPr lang="en-GB" sz="1200" b="1">
              <a:solidFill>
                <a:srgbClr val="595959"/>
              </a:solidFill>
              <a:latin typeface="+mj-lt"/>
              <a:cs typeface="Aharoni" pitchFamily="2"/>
            </a:endParaRPr>
          </a:p>
        </p:txBody>
      </p:sp>
      <p:sp>
        <p:nvSpPr>
          <p:cNvPr id="20" name="Rectangle 71">
            <a:extLst>
              <a:ext uri="{FF2B5EF4-FFF2-40B4-BE49-F238E27FC236}">
                <a16:creationId xmlns:a16="http://schemas.microsoft.com/office/drawing/2014/main" id="{78DC4344-15CD-4F5D-8C4A-C41B2E935BA7}"/>
              </a:ext>
            </a:extLst>
          </p:cNvPr>
          <p:cNvSpPr/>
          <p:nvPr/>
        </p:nvSpPr>
        <p:spPr>
          <a:xfrm>
            <a:off x="5821961" y="4964168"/>
            <a:ext cx="5931644" cy="1412631"/>
          </a:xfrm>
          <a:prstGeom prst="rect">
            <a:avLst/>
          </a:prstGeom>
          <a:solidFill>
            <a:schemeClr val="bg1">
              <a:lumMod val="95000"/>
              <a:alpha val="80000"/>
            </a:schemeClr>
          </a:solidFill>
          <a:ln cap="flat">
            <a:noFill/>
            <a:prstDash val="solid"/>
          </a:ln>
        </p:spPr>
        <p:txBody>
          <a:bodyPr vert="horz" wrap="square" lIns="91440" tIns="45720" rIns="91440" bIns="45720" anchor="ctr" anchorCtr="1" compatLnSpc="1">
            <a:noAutofit/>
          </a:bodyPr>
          <a:lstStyle/>
          <a:p>
            <a:pPr algn="ctr"/>
            <a:endParaRPr lang="en-GB" sz="1200" b="1">
              <a:solidFill>
                <a:srgbClr val="595959"/>
              </a:solidFill>
              <a:latin typeface="+mj-lt"/>
              <a:cs typeface="Aharoni" pitchFamily="2"/>
            </a:endParaRPr>
          </a:p>
        </p:txBody>
      </p:sp>
      <p:sp>
        <p:nvSpPr>
          <p:cNvPr id="7" name="Tijdelijke aanduiding voor dianummer 2">
            <a:extLst>
              <a:ext uri="{FF2B5EF4-FFF2-40B4-BE49-F238E27FC236}">
                <a16:creationId xmlns:a16="http://schemas.microsoft.com/office/drawing/2014/main" id="{A8607BF4-6878-42BD-AA3B-9B7BBFB732FE}"/>
              </a:ext>
            </a:extLst>
          </p:cNvPr>
          <p:cNvSpPr>
            <a:spLocks noGrp="1"/>
          </p:cNvSpPr>
          <p:nvPr>
            <p:ph type="sldNum" sz="quarter" idx="4"/>
          </p:nvPr>
        </p:nvSpPr>
        <p:spPr/>
        <p:txBody>
          <a:bodyPr/>
          <a:lstStyle/>
          <a:p>
            <a:fld id="{7AD0FE45-509C-4BDF-9EDE-64426F8DF3D2}" type="slidenum">
              <a:rPr lang="nl-NL" smtClean="0"/>
              <a:t>2</a:t>
            </a:fld>
            <a:endParaRPr lang="nl-NL"/>
          </a:p>
        </p:txBody>
      </p:sp>
      <p:sp>
        <p:nvSpPr>
          <p:cNvPr id="3" name="Text Placeholder 2">
            <a:extLst>
              <a:ext uri="{FF2B5EF4-FFF2-40B4-BE49-F238E27FC236}">
                <a16:creationId xmlns:a16="http://schemas.microsoft.com/office/drawing/2014/main" id="{688B3DFF-936D-4306-8E51-2E935E6F3AF2}"/>
              </a:ext>
            </a:extLst>
          </p:cNvPr>
          <p:cNvSpPr>
            <a:spLocks noGrp="1"/>
          </p:cNvSpPr>
          <p:nvPr>
            <p:ph type="body" sz="quarter" idx="13"/>
          </p:nvPr>
        </p:nvSpPr>
        <p:spPr>
          <a:xfrm>
            <a:off x="444500" y="552450"/>
            <a:ext cx="8893018" cy="488950"/>
          </a:xfrm>
        </p:spPr>
        <p:txBody>
          <a:bodyPr/>
          <a:lstStyle/>
          <a:p>
            <a:r>
              <a:rPr lang="en-GB" dirty="0"/>
              <a:t>About European Contractor Monitor </a:t>
            </a:r>
          </a:p>
        </p:txBody>
      </p:sp>
      <p:sp>
        <p:nvSpPr>
          <p:cNvPr id="8" name="Rectangle 71">
            <a:extLst>
              <a:ext uri="{FF2B5EF4-FFF2-40B4-BE49-F238E27FC236}">
                <a16:creationId xmlns:a16="http://schemas.microsoft.com/office/drawing/2014/main" id="{28C52132-6F7F-4471-AD39-C72E1DBBC318}"/>
              </a:ext>
            </a:extLst>
          </p:cNvPr>
          <p:cNvSpPr/>
          <p:nvPr/>
        </p:nvSpPr>
        <p:spPr>
          <a:xfrm>
            <a:off x="453325" y="1155266"/>
            <a:ext cx="5185406" cy="1790080"/>
          </a:xfrm>
          <a:prstGeom prst="rect">
            <a:avLst/>
          </a:prstGeom>
          <a:solidFill>
            <a:srgbClr val="0A5D7A">
              <a:alpha val="14902"/>
            </a:srgbClr>
          </a:solidFill>
          <a:ln cap="flat">
            <a:noFill/>
            <a:prstDash val="solid"/>
          </a:ln>
        </p:spPr>
        <p:txBody>
          <a:bodyPr vert="horz" wrap="square" lIns="91440" tIns="45720" rIns="91440" bIns="45720" anchor="ctr" anchorCtr="1" compatLnSpc="1">
            <a:noAutofit/>
          </a:bodyPr>
          <a:lstStyle/>
          <a:p>
            <a:pPr algn="ctr"/>
            <a:endParaRPr lang="en-GB" sz="1200" b="1">
              <a:solidFill>
                <a:srgbClr val="595959"/>
              </a:solidFill>
              <a:latin typeface="+mj-lt"/>
              <a:cs typeface="Aharoni" pitchFamily="2"/>
            </a:endParaRPr>
          </a:p>
        </p:txBody>
      </p:sp>
      <p:sp>
        <p:nvSpPr>
          <p:cNvPr id="9" name="Rectangle 71">
            <a:extLst>
              <a:ext uri="{FF2B5EF4-FFF2-40B4-BE49-F238E27FC236}">
                <a16:creationId xmlns:a16="http://schemas.microsoft.com/office/drawing/2014/main" id="{677DF030-E467-4415-B4A5-D018CE420F23}"/>
              </a:ext>
            </a:extLst>
          </p:cNvPr>
          <p:cNvSpPr/>
          <p:nvPr/>
        </p:nvSpPr>
        <p:spPr>
          <a:xfrm>
            <a:off x="453325" y="3033605"/>
            <a:ext cx="5185406" cy="1851000"/>
          </a:xfrm>
          <a:prstGeom prst="rect">
            <a:avLst/>
          </a:prstGeom>
          <a:solidFill>
            <a:schemeClr val="bg1">
              <a:lumMod val="95000"/>
              <a:alpha val="80000"/>
            </a:schemeClr>
          </a:solidFill>
          <a:ln cap="flat">
            <a:noFill/>
            <a:prstDash val="solid"/>
          </a:ln>
        </p:spPr>
        <p:txBody>
          <a:bodyPr vert="horz" wrap="square" lIns="91440" tIns="45720" rIns="91440" bIns="45720" anchor="ctr" anchorCtr="1" compatLnSpc="1">
            <a:noAutofit/>
          </a:bodyPr>
          <a:lstStyle/>
          <a:p>
            <a:pPr algn="ctr"/>
            <a:endParaRPr lang="en-GB" sz="1200" b="1">
              <a:solidFill>
                <a:srgbClr val="595959"/>
              </a:solidFill>
              <a:latin typeface="+mj-lt"/>
              <a:cs typeface="Aharoni" pitchFamily="2"/>
            </a:endParaRPr>
          </a:p>
        </p:txBody>
      </p:sp>
      <p:sp>
        <p:nvSpPr>
          <p:cNvPr id="12" name="Rectangle 11">
            <a:extLst>
              <a:ext uri="{FF2B5EF4-FFF2-40B4-BE49-F238E27FC236}">
                <a16:creationId xmlns:a16="http://schemas.microsoft.com/office/drawing/2014/main" id="{426F48AC-C473-46A2-93DE-D6E1E17CC1C5}"/>
              </a:ext>
            </a:extLst>
          </p:cNvPr>
          <p:cNvSpPr/>
          <p:nvPr/>
        </p:nvSpPr>
        <p:spPr>
          <a:xfrm>
            <a:off x="489560" y="1279192"/>
            <a:ext cx="5148188" cy="1415772"/>
          </a:xfrm>
          <a:prstGeom prst="rect">
            <a:avLst/>
          </a:prstGeom>
        </p:spPr>
        <p:txBody>
          <a:bodyPr wrap="square">
            <a:spAutoFit/>
          </a:bodyPr>
          <a:lstStyle/>
          <a:p>
            <a:r>
              <a:rPr lang="en-GB" sz="1200" b="1" dirty="0">
                <a:solidFill>
                  <a:srgbClr val="0A5D7A"/>
                </a:solidFill>
              </a:rPr>
              <a:t>THE GOAL</a:t>
            </a:r>
            <a:endParaRPr lang="en-GB" sz="1200" b="1" dirty="0">
              <a:solidFill>
                <a:schemeClr val="bg1">
                  <a:lumMod val="50000"/>
                </a:schemeClr>
              </a:solidFill>
            </a:endParaRPr>
          </a:p>
          <a:p>
            <a:r>
              <a:rPr lang="en-GB" sz="1400" b="1" dirty="0">
                <a:solidFill>
                  <a:schemeClr val="bg1">
                    <a:lumMod val="50000"/>
                  </a:schemeClr>
                </a:solidFill>
              </a:rPr>
              <a:t>          </a:t>
            </a:r>
          </a:p>
          <a:p>
            <a:r>
              <a:rPr lang="en-US" sz="1200" dirty="0">
                <a:solidFill>
                  <a:srgbClr val="4A4A49"/>
                </a:solidFill>
              </a:rPr>
              <a:t>To get a picture of the economic situation in the construction market among contractors on a European scale and to get insights on the type of media channels that are being used, and for what purpose by the contractors. </a:t>
            </a:r>
            <a:r>
              <a:rPr lang="en-GB" sz="1200" dirty="0">
                <a:solidFill>
                  <a:srgbClr val="4A4A49"/>
                </a:solidFill>
              </a:rPr>
              <a:t>This research is done bi-annually, with registered contractors divided over the 8 major European markets.</a:t>
            </a:r>
          </a:p>
        </p:txBody>
      </p:sp>
      <p:sp>
        <p:nvSpPr>
          <p:cNvPr id="13" name="Rectangle 12">
            <a:extLst>
              <a:ext uri="{FF2B5EF4-FFF2-40B4-BE49-F238E27FC236}">
                <a16:creationId xmlns:a16="http://schemas.microsoft.com/office/drawing/2014/main" id="{2048AB62-41F4-42F8-96E2-DCBBEB602EC2}"/>
              </a:ext>
            </a:extLst>
          </p:cNvPr>
          <p:cNvSpPr/>
          <p:nvPr/>
        </p:nvSpPr>
        <p:spPr>
          <a:xfrm>
            <a:off x="489560" y="3179452"/>
            <a:ext cx="2010935" cy="276999"/>
          </a:xfrm>
          <a:prstGeom prst="rect">
            <a:avLst/>
          </a:prstGeom>
        </p:spPr>
        <p:txBody>
          <a:bodyPr wrap="none">
            <a:spAutoFit/>
          </a:bodyPr>
          <a:lstStyle/>
          <a:p>
            <a:r>
              <a:rPr lang="en-GB" sz="1200" b="1" dirty="0">
                <a:solidFill>
                  <a:srgbClr val="0A5D7A"/>
                </a:solidFill>
              </a:rPr>
              <a:t>THE RESEARCH TOPICS</a:t>
            </a:r>
          </a:p>
        </p:txBody>
      </p:sp>
      <p:sp>
        <p:nvSpPr>
          <p:cNvPr id="14" name="Rectangle 13">
            <a:extLst>
              <a:ext uri="{FF2B5EF4-FFF2-40B4-BE49-F238E27FC236}">
                <a16:creationId xmlns:a16="http://schemas.microsoft.com/office/drawing/2014/main" id="{10D02594-11A2-4B29-98C7-B97687046427}"/>
              </a:ext>
            </a:extLst>
          </p:cNvPr>
          <p:cNvSpPr/>
          <p:nvPr/>
        </p:nvSpPr>
        <p:spPr>
          <a:xfrm>
            <a:off x="618299" y="4133682"/>
            <a:ext cx="3397167" cy="584775"/>
          </a:xfrm>
          <a:prstGeom prst="rect">
            <a:avLst/>
          </a:prstGeom>
        </p:spPr>
        <p:txBody>
          <a:bodyPr wrap="square" lIns="0" tIns="0" rIns="0" bIns="0">
            <a:spAutoFit/>
          </a:bodyPr>
          <a:lstStyle/>
          <a:p>
            <a:pPr>
              <a:spcAft>
                <a:spcPts val="0"/>
              </a:spcAft>
            </a:pPr>
            <a:r>
              <a:rPr lang="en-GB" sz="1200" b="1" dirty="0">
                <a:solidFill>
                  <a:srgbClr val="4A4A49"/>
                </a:solidFill>
              </a:rPr>
              <a:t>Bi-annual</a:t>
            </a:r>
            <a:r>
              <a:rPr lang="en-GB" sz="1200" b="1" dirty="0">
                <a:solidFill>
                  <a:srgbClr val="FF0000"/>
                </a:solidFill>
              </a:rPr>
              <a:t> </a:t>
            </a:r>
            <a:r>
              <a:rPr lang="en-GB" sz="1200" b="1" dirty="0">
                <a:solidFill>
                  <a:srgbClr val="4A4A49"/>
                </a:solidFill>
              </a:rPr>
              <a:t>theme topics in 2021/2022</a:t>
            </a:r>
            <a:r>
              <a:rPr lang="en-GB" sz="1200" dirty="0">
                <a:solidFill>
                  <a:srgbClr val="4A4A49"/>
                </a:solidFill>
              </a:rPr>
              <a:t>:</a:t>
            </a:r>
          </a:p>
          <a:p>
            <a:r>
              <a:rPr lang="en-GB" sz="1400" b="1" dirty="0">
                <a:solidFill>
                  <a:srgbClr val="0A5D7A"/>
                </a:solidFill>
              </a:rPr>
              <a:t>H2: Media orientation</a:t>
            </a:r>
          </a:p>
          <a:p>
            <a:pPr>
              <a:spcAft>
                <a:spcPts val="0"/>
              </a:spcAft>
            </a:pPr>
            <a:r>
              <a:rPr lang="en-GB" sz="1200" dirty="0">
                <a:solidFill>
                  <a:srgbClr val="0A5D7A"/>
                </a:solidFill>
              </a:rPr>
              <a:t>H1: Prefab</a:t>
            </a:r>
          </a:p>
        </p:txBody>
      </p:sp>
      <p:sp>
        <p:nvSpPr>
          <p:cNvPr id="19" name="Rectangle 18">
            <a:extLst>
              <a:ext uri="{FF2B5EF4-FFF2-40B4-BE49-F238E27FC236}">
                <a16:creationId xmlns:a16="http://schemas.microsoft.com/office/drawing/2014/main" id="{65CAF5BB-9013-4C2E-841D-08A60B6FED3E}"/>
              </a:ext>
            </a:extLst>
          </p:cNvPr>
          <p:cNvSpPr/>
          <p:nvPr/>
        </p:nvSpPr>
        <p:spPr>
          <a:xfrm>
            <a:off x="5965516" y="1300303"/>
            <a:ext cx="1517916" cy="276999"/>
          </a:xfrm>
          <a:prstGeom prst="rect">
            <a:avLst/>
          </a:prstGeom>
        </p:spPr>
        <p:txBody>
          <a:bodyPr wrap="none">
            <a:spAutoFit/>
          </a:bodyPr>
          <a:lstStyle/>
          <a:p>
            <a:r>
              <a:rPr lang="en-GB" sz="1200" b="1" dirty="0">
                <a:solidFill>
                  <a:srgbClr val="0A5D7A"/>
                </a:solidFill>
              </a:rPr>
              <a:t>COUNTRY SCOPE</a:t>
            </a:r>
          </a:p>
        </p:txBody>
      </p:sp>
      <p:sp>
        <p:nvSpPr>
          <p:cNvPr id="25" name="Rectangle 24">
            <a:extLst>
              <a:ext uri="{FF2B5EF4-FFF2-40B4-BE49-F238E27FC236}">
                <a16:creationId xmlns:a16="http://schemas.microsoft.com/office/drawing/2014/main" id="{DBAAF8EE-EA2D-48B2-A4D3-9A6F505989D8}"/>
              </a:ext>
            </a:extLst>
          </p:cNvPr>
          <p:cNvSpPr/>
          <p:nvPr/>
        </p:nvSpPr>
        <p:spPr>
          <a:xfrm>
            <a:off x="5951872" y="1496295"/>
            <a:ext cx="3088986" cy="246221"/>
          </a:xfrm>
          <a:prstGeom prst="rect">
            <a:avLst/>
          </a:prstGeom>
        </p:spPr>
        <p:txBody>
          <a:bodyPr wrap="square">
            <a:spAutoFit/>
          </a:bodyPr>
          <a:lstStyle/>
          <a:p>
            <a:r>
              <a:rPr lang="en-GB" sz="1000">
                <a:solidFill>
                  <a:srgbClr val="0A5D7A"/>
                </a:solidFill>
                <a:latin typeface="Arial" panose="020B0604020202020204" pitchFamily="34" charset="0"/>
              </a:rPr>
              <a:t>(number of interviews conducted)</a:t>
            </a:r>
            <a:endParaRPr lang="en-GB" sz="1000">
              <a:solidFill>
                <a:schemeClr val="bg1">
                  <a:lumMod val="50000"/>
                </a:schemeClr>
              </a:solidFill>
              <a:latin typeface="Arial" panose="020B0604020202020204" pitchFamily="34" charset="0"/>
            </a:endParaRPr>
          </a:p>
        </p:txBody>
      </p:sp>
      <p:sp>
        <p:nvSpPr>
          <p:cNvPr id="702" name="Rectangle 701">
            <a:extLst>
              <a:ext uri="{FF2B5EF4-FFF2-40B4-BE49-F238E27FC236}">
                <a16:creationId xmlns:a16="http://schemas.microsoft.com/office/drawing/2014/main" id="{BF3197FF-0248-4E5B-A568-6DE16E15DB56}"/>
              </a:ext>
            </a:extLst>
          </p:cNvPr>
          <p:cNvSpPr/>
          <p:nvPr/>
        </p:nvSpPr>
        <p:spPr>
          <a:xfrm>
            <a:off x="618299" y="3598230"/>
            <a:ext cx="4968928" cy="369332"/>
          </a:xfrm>
          <a:prstGeom prst="rect">
            <a:avLst/>
          </a:prstGeom>
        </p:spPr>
        <p:txBody>
          <a:bodyPr wrap="square" lIns="0" tIns="0" rIns="0" bIns="0">
            <a:spAutoFit/>
          </a:bodyPr>
          <a:lstStyle/>
          <a:p>
            <a:r>
              <a:rPr lang="en-GB" sz="1200" b="1" dirty="0">
                <a:solidFill>
                  <a:srgbClr val="4A4A49"/>
                </a:solidFill>
                <a:latin typeface="Arial" panose="020B0604020202020204" pitchFamily="34" charset="0"/>
                <a:cs typeface="Arial" panose="020B0604020202020204" pitchFamily="34" charset="0"/>
              </a:rPr>
              <a:t>Recurring topic</a:t>
            </a:r>
            <a:r>
              <a:rPr lang="en-GB" sz="1200" dirty="0">
                <a:solidFill>
                  <a:srgbClr val="4A4A49"/>
                </a:solidFill>
                <a:latin typeface="Arial" panose="020B0604020202020204" pitchFamily="34" charset="0"/>
                <a:cs typeface="Arial" panose="020B0604020202020204" pitchFamily="34" charset="0"/>
              </a:rPr>
              <a:t>: Economic developments of construction companies in Europe (order book and turnover development)</a:t>
            </a:r>
          </a:p>
        </p:txBody>
      </p:sp>
      <p:sp>
        <p:nvSpPr>
          <p:cNvPr id="703" name="Rectangle 702">
            <a:extLst>
              <a:ext uri="{FF2B5EF4-FFF2-40B4-BE49-F238E27FC236}">
                <a16:creationId xmlns:a16="http://schemas.microsoft.com/office/drawing/2014/main" id="{6C353329-394A-49E9-A605-F3F954A49C9A}"/>
              </a:ext>
            </a:extLst>
          </p:cNvPr>
          <p:cNvSpPr/>
          <p:nvPr/>
        </p:nvSpPr>
        <p:spPr>
          <a:xfrm>
            <a:off x="5908366" y="4998200"/>
            <a:ext cx="1390124" cy="276999"/>
          </a:xfrm>
          <a:prstGeom prst="rect">
            <a:avLst/>
          </a:prstGeom>
        </p:spPr>
        <p:txBody>
          <a:bodyPr wrap="none">
            <a:spAutoFit/>
          </a:bodyPr>
          <a:lstStyle/>
          <a:p>
            <a:r>
              <a:rPr lang="en-GB" sz="1200" b="1">
                <a:solidFill>
                  <a:srgbClr val="0A5D7A"/>
                </a:solidFill>
              </a:rPr>
              <a:t>PROJECT TEAM</a:t>
            </a:r>
          </a:p>
        </p:txBody>
      </p:sp>
      <p:sp>
        <p:nvSpPr>
          <p:cNvPr id="706" name="Rectangle 71">
            <a:extLst>
              <a:ext uri="{FF2B5EF4-FFF2-40B4-BE49-F238E27FC236}">
                <a16:creationId xmlns:a16="http://schemas.microsoft.com/office/drawing/2014/main" id="{664A8E9B-51C3-4F5A-B46B-151B54238553}"/>
              </a:ext>
            </a:extLst>
          </p:cNvPr>
          <p:cNvSpPr/>
          <p:nvPr/>
        </p:nvSpPr>
        <p:spPr>
          <a:xfrm>
            <a:off x="453325" y="4967758"/>
            <a:ext cx="5185406" cy="1412631"/>
          </a:xfrm>
          <a:prstGeom prst="rect">
            <a:avLst/>
          </a:prstGeom>
          <a:solidFill>
            <a:srgbClr val="F5F5F5"/>
          </a:solidFill>
          <a:ln cap="flat">
            <a:noFill/>
            <a:prstDash val="solid"/>
          </a:ln>
        </p:spPr>
        <p:txBody>
          <a:bodyPr vert="horz" wrap="square" lIns="91440" tIns="45720" rIns="91440" bIns="45720" anchor="ctr" anchorCtr="1" compatLnSpc="1">
            <a:noAutofit/>
          </a:bodyPr>
          <a:lstStyle/>
          <a:p>
            <a:pPr algn="ctr"/>
            <a:endParaRPr lang="en-GB" sz="1200" b="1">
              <a:solidFill>
                <a:srgbClr val="595959"/>
              </a:solidFill>
              <a:latin typeface="+mj-lt"/>
              <a:cs typeface="Aharoni" pitchFamily="2"/>
            </a:endParaRPr>
          </a:p>
        </p:txBody>
      </p:sp>
      <p:sp>
        <p:nvSpPr>
          <p:cNvPr id="707" name="Rectangle 706">
            <a:extLst>
              <a:ext uri="{FF2B5EF4-FFF2-40B4-BE49-F238E27FC236}">
                <a16:creationId xmlns:a16="http://schemas.microsoft.com/office/drawing/2014/main" id="{341D61B4-19CB-4EF9-BC90-BCA359A2893A}"/>
              </a:ext>
            </a:extLst>
          </p:cNvPr>
          <p:cNvSpPr/>
          <p:nvPr/>
        </p:nvSpPr>
        <p:spPr>
          <a:xfrm>
            <a:off x="489560" y="4998200"/>
            <a:ext cx="1255472" cy="276999"/>
          </a:xfrm>
          <a:prstGeom prst="rect">
            <a:avLst/>
          </a:prstGeom>
        </p:spPr>
        <p:txBody>
          <a:bodyPr wrap="none">
            <a:spAutoFit/>
          </a:bodyPr>
          <a:lstStyle/>
          <a:p>
            <a:r>
              <a:rPr lang="en-GB" sz="1200" b="1">
                <a:solidFill>
                  <a:srgbClr val="0A5D7A"/>
                </a:solidFill>
              </a:rPr>
              <a:t>THE TIMELINE</a:t>
            </a:r>
          </a:p>
        </p:txBody>
      </p:sp>
      <p:sp>
        <p:nvSpPr>
          <p:cNvPr id="720" name="Rectangle 719">
            <a:extLst>
              <a:ext uri="{FF2B5EF4-FFF2-40B4-BE49-F238E27FC236}">
                <a16:creationId xmlns:a16="http://schemas.microsoft.com/office/drawing/2014/main" id="{D355A8D5-12EF-4065-88E3-0C635E098A49}"/>
              </a:ext>
            </a:extLst>
          </p:cNvPr>
          <p:cNvSpPr/>
          <p:nvPr/>
        </p:nvSpPr>
        <p:spPr>
          <a:xfrm>
            <a:off x="6313222" y="5399221"/>
            <a:ext cx="1495907" cy="846642"/>
          </a:xfrm>
          <a:prstGeom prst="rect">
            <a:avLst/>
          </a:prstGeom>
        </p:spPr>
        <p:txBody>
          <a:bodyPr wrap="square">
            <a:spAutoFit/>
          </a:bodyPr>
          <a:lstStyle/>
          <a:p>
            <a:pPr marL="360000" lvl="1" indent="-184113" algn="ctr">
              <a:lnSpc>
                <a:spcPts val="1200"/>
              </a:lnSpc>
              <a:buClr>
                <a:srgbClr val="C00000"/>
              </a:buClr>
              <a:defRPr/>
            </a:pPr>
            <a:r>
              <a:rPr lang="en-GB" sz="900" b="1" dirty="0">
                <a:solidFill>
                  <a:srgbClr val="0A5D7A"/>
                </a:solidFill>
                <a:latin typeface="Arial" panose="020B0604020202020204" pitchFamily="34" charset="0"/>
                <a:cs typeface="Arial" panose="020B0604020202020204" pitchFamily="34" charset="0"/>
              </a:rPr>
              <a:t>Eline Brussee</a:t>
            </a:r>
          </a:p>
          <a:p>
            <a:pPr marL="360000" lvl="1" indent="-184113" algn="ctr">
              <a:lnSpc>
                <a:spcPts val="1200"/>
              </a:lnSpc>
              <a:buClr>
                <a:srgbClr val="C00000"/>
              </a:buClr>
              <a:defRPr/>
            </a:pPr>
            <a:r>
              <a:rPr lang="en-GB" sz="800" dirty="0">
                <a:solidFill>
                  <a:srgbClr val="4A4A49"/>
                </a:solidFill>
                <a:latin typeface="Arial" panose="020B0604020202020204" pitchFamily="34" charset="0"/>
                <a:cs typeface="Arial" panose="020B0604020202020204" pitchFamily="34" charset="0"/>
              </a:rPr>
              <a:t>Project Manager</a:t>
            </a:r>
          </a:p>
          <a:p>
            <a:pPr marL="360000" lvl="1" indent="-184113" algn="ctr">
              <a:lnSpc>
                <a:spcPts val="1200"/>
              </a:lnSpc>
              <a:buClr>
                <a:srgbClr val="C00000"/>
              </a:buClr>
              <a:defRPr/>
            </a:pPr>
            <a:endParaRPr lang="en-GB" sz="800" dirty="0">
              <a:solidFill>
                <a:srgbClr val="4A4A49"/>
              </a:solidFill>
              <a:latin typeface="Arial" panose="020B0604020202020204" pitchFamily="34" charset="0"/>
              <a:cs typeface="Arial" panose="020B0604020202020204" pitchFamily="34" charset="0"/>
            </a:endParaRPr>
          </a:p>
          <a:p>
            <a:pPr marL="360000" lvl="1" indent="-184113" algn="ctr">
              <a:lnSpc>
                <a:spcPts val="1200"/>
              </a:lnSpc>
              <a:buClr>
                <a:srgbClr val="C00000"/>
              </a:buClr>
              <a:defRPr/>
            </a:pPr>
            <a:r>
              <a:rPr lang="en-GB" sz="800" dirty="0">
                <a:solidFill>
                  <a:srgbClr val="4A4A49"/>
                </a:solidFill>
                <a:latin typeface="Arial" panose="020B0604020202020204" pitchFamily="34" charset="0"/>
                <a:cs typeface="Arial" panose="020B0604020202020204" pitchFamily="34" charset="0"/>
              </a:rPr>
              <a:t>+31 638337644</a:t>
            </a:r>
          </a:p>
          <a:p>
            <a:pPr marL="360000" lvl="1" indent="-184113" algn="ctr">
              <a:lnSpc>
                <a:spcPts val="1200"/>
              </a:lnSpc>
              <a:buClr>
                <a:srgbClr val="C00000"/>
              </a:buClr>
              <a:defRPr/>
            </a:pPr>
            <a:r>
              <a:rPr lang="en-GB" sz="800" dirty="0">
                <a:solidFill>
                  <a:srgbClr val="4A4A49"/>
                </a:solidFill>
                <a:latin typeface="Arial" panose="020B0604020202020204" pitchFamily="34" charset="0"/>
                <a:cs typeface="Arial" panose="020B0604020202020204" pitchFamily="34" charset="0"/>
              </a:rPr>
              <a:t>brussee@usp-mc.nl</a:t>
            </a:r>
          </a:p>
        </p:txBody>
      </p:sp>
      <p:sp>
        <p:nvSpPr>
          <p:cNvPr id="721" name="Rectangle 720">
            <a:extLst>
              <a:ext uri="{FF2B5EF4-FFF2-40B4-BE49-F238E27FC236}">
                <a16:creationId xmlns:a16="http://schemas.microsoft.com/office/drawing/2014/main" id="{513CCB41-CCA1-44E6-9B16-62C70BA24B53}"/>
              </a:ext>
            </a:extLst>
          </p:cNvPr>
          <p:cNvSpPr/>
          <p:nvPr/>
        </p:nvSpPr>
        <p:spPr>
          <a:xfrm>
            <a:off x="10257906" y="5399221"/>
            <a:ext cx="1616522" cy="846642"/>
          </a:xfrm>
          <a:prstGeom prst="rect">
            <a:avLst/>
          </a:prstGeom>
        </p:spPr>
        <p:txBody>
          <a:bodyPr wrap="square">
            <a:spAutoFit/>
          </a:bodyPr>
          <a:lstStyle/>
          <a:p>
            <a:pPr lvl="0" algn="ctr">
              <a:lnSpc>
                <a:spcPts val="1200"/>
              </a:lnSpc>
              <a:defRPr/>
            </a:pPr>
            <a:r>
              <a:rPr lang="en-GB" sz="900" b="1">
                <a:solidFill>
                  <a:srgbClr val="0A5D7A"/>
                </a:solidFill>
                <a:latin typeface="Arial" panose="020B0604020202020204" pitchFamily="34" charset="0"/>
                <a:cs typeface="Arial" panose="020B0604020202020204" pitchFamily="34" charset="0"/>
              </a:rPr>
              <a:t>Dirk Hoogenboom</a:t>
            </a:r>
          </a:p>
          <a:p>
            <a:pPr lvl="0" algn="ctr">
              <a:lnSpc>
                <a:spcPts val="1200"/>
              </a:lnSpc>
              <a:defRPr/>
            </a:pPr>
            <a:r>
              <a:rPr lang="en-GB" sz="800">
                <a:solidFill>
                  <a:srgbClr val="4A4A49"/>
                </a:solidFill>
                <a:latin typeface="Arial" panose="020B0604020202020204" pitchFamily="34" charset="0"/>
                <a:cs typeface="Arial" panose="020B0604020202020204" pitchFamily="34" charset="0"/>
              </a:rPr>
              <a:t>Research Consultant</a:t>
            </a:r>
          </a:p>
          <a:p>
            <a:pPr lvl="0" algn="ctr">
              <a:lnSpc>
                <a:spcPts val="1200"/>
              </a:lnSpc>
              <a:defRPr/>
            </a:pPr>
            <a:r>
              <a:rPr lang="en-GB" sz="800">
                <a:solidFill>
                  <a:srgbClr val="4A4A49"/>
                </a:solidFill>
                <a:latin typeface="Arial" panose="020B0604020202020204" pitchFamily="34" charset="0"/>
                <a:cs typeface="Arial" panose="020B0604020202020204" pitchFamily="34" charset="0"/>
              </a:rPr>
              <a:t> </a:t>
            </a:r>
          </a:p>
          <a:p>
            <a:pPr lvl="0" algn="ctr">
              <a:lnSpc>
                <a:spcPts val="1200"/>
              </a:lnSpc>
              <a:defRPr/>
            </a:pPr>
            <a:r>
              <a:rPr lang="en-GB" sz="800">
                <a:solidFill>
                  <a:srgbClr val="4A4A49"/>
                </a:solidFill>
                <a:latin typeface="Arial" panose="020B0604020202020204" pitchFamily="34" charset="0"/>
                <a:cs typeface="Arial" panose="020B0604020202020204" pitchFamily="34" charset="0"/>
              </a:rPr>
              <a:t>+31 652098924</a:t>
            </a:r>
          </a:p>
          <a:p>
            <a:pPr lvl="0" algn="ctr">
              <a:lnSpc>
                <a:spcPts val="1200"/>
              </a:lnSpc>
              <a:defRPr/>
            </a:pPr>
            <a:r>
              <a:rPr lang="en-GB" sz="800">
                <a:solidFill>
                  <a:srgbClr val="4A4A49"/>
                </a:solidFill>
                <a:latin typeface="Arial" panose="020B0604020202020204" pitchFamily="34" charset="0"/>
                <a:cs typeface="Arial" panose="020B0604020202020204" pitchFamily="34" charset="0"/>
              </a:rPr>
              <a:t>hoogenboom@usp-mc.nl</a:t>
            </a:r>
          </a:p>
        </p:txBody>
      </p:sp>
      <p:sp>
        <p:nvSpPr>
          <p:cNvPr id="722" name="Rectangle 721">
            <a:extLst>
              <a:ext uri="{FF2B5EF4-FFF2-40B4-BE49-F238E27FC236}">
                <a16:creationId xmlns:a16="http://schemas.microsoft.com/office/drawing/2014/main" id="{1E6BBD78-D055-4125-9F2A-7E88B1C535F4}"/>
              </a:ext>
            </a:extLst>
          </p:cNvPr>
          <p:cNvSpPr/>
          <p:nvPr/>
        </p:nvSpPr>
        <p:spPr>
          <a:xfrm>
            <a:off x="8252079" y="5399221"/>
            <a:ext cx="1501518" cy="846642"/>
          </a:xfrm>
          <a:prstGeom prst="rect">
            <a:avLst/>
          </a:prstGeom>
        </p:spPr>
        <p:txBody>
          <a:bodyPr wrap="square">
            <a:spAutoFit/>
          </a:bodyPr>
          <a:lstStyle/>
          <a:p>
            <a:pPr marL="361878" lvl="1" indent="-184113" algn="ctr">
              <a:lnSpc>
                <a:spcPts val="1200"/>
              </a:lnSpc>
              <a:buClr>
                <a:srgbClr val="C00000"/>
              </a:buClr>
              <a:defRPr/>
            </a:pPr>
            <a:r>
              <a:rPr lang="en-GB" sz="900" b="1" dirty="0">
                <a:solidFill>
                  <a:srgbClr val="0A5D7A"/>
                </a:solidFill>
                <a:latin typeface="Arial" panose="020B0604020202020204" pitchFamily="34" charset="0"/>
                <a:cs typeface="Arial" panose="020B0604020202020204" pitchFamily="34" charset="0"/>
              </a:rPr>
              <a:t>Esma </a:t>
            </a:r>
            <a:r>
              <a:rPr lang="en-GB" sz="900" b="1" dirty="0" err="1">
                <a:solidFill>
                  <a:srgbClr val="0A5D7A"/>
                </a:solidFill>
                <a:latin typeface="Arial" panose="020B0604020202020204" pitchFamily="34" charset="0"/>
                <a:cs typeface="Arial" panose="020B0604020202020204" pitchFamily="34" charset="0"/>
              </a:rPr>
              <a:t>Morgül</a:t>
            </a:r>
            <a:endParaRPr lang="en-GB" sz="900" b="1" dirty="0">
              <a:solidFill>
                <a:srgbClr val="0A5D7A"/>
              </a:solidFill>
              <a:latin typeface="Arial" panose="020B0604020202020204" pitchFamily="34" charset="0"/>
              <a:cs typeface="Arial" panose="020B0604020202020204" pitchFamily="34" charset="0"/>
            </a:endParaRPr>
          </a:p>
          <a:p>
            <a:pPr marL="361878" lvl="1" indent="-184113" algn="ctr">
              <a:lnSpc>
                <a:spcPts val="1200"/>
              </a:lnSpc>
              <a:buClr>
                <a:srgbClr val="C00000"/>
              </a:buClr>
              <a:defRPr/>
            </a:pPr>
            <a:r>
              <a:rPr lang="en-GB" sz="800" dirty="0">
                <a:solidFill>
                  <a:srgbClr val="4A4A49"/>
                </a:solidFill>
                <a:latin typeface="Arial" panose="020B0604020202020204" pitchFamily="34" charset="0"/>
                <a:cs typeface="Arial" panose="020B0604020202020204" pitchFamily="34" charset="0"/>
              </a:rPr>
              <a:t>Research Analyst</a:t>
            </a:r>
          </a:p>
          <a:p>
            <a:pPr marL="361878" lvl="1" indent="-184113" algn="ctr">
              <a:lnSpc>
                <a:spcPts val="1200"/>
              </a:lnSpc>
              <a:buClr>
                <a:srgbClr val="C00000"/>
              </a:buClr>
              <a:defRPr/>
            </a:pPr>
            <a:endParaRPr lang="en-GB" sz="800" dirty="0">
              <a:solidFill>
                <a:srgbClr val="4A4A49"/>
              </a:solidFill>
              <a:latin typeface="Arial" panose="020B0604020202020204" pitchFamily="34" charset="0"/>
              <a:cs typeface="Arial" panose="020B0604020202020204" pitchFamily="34" charset="0"/>
            </a:endParaRPr>
          </a:p>
          <a:p>
            <a:pPr marL="361878" lvl="1" indent="-184113" algn="ctr">
              <a:lnSpc>
                <a:spcPts val="1200"/>
              </a:lnSpc>
              <a:buClr>
                <a:srgbClr val="C00000"/>
              </a:buClr>
              <a:defRPr/>
            </a:pPr>
            <a:endParaRPr lang="en-GB" sz="800" dirty="0">
              <a:solidFill>
                <a:srgbClr val="4A4A49"/>
              </a:solidFill>
              <a:latin typeface="Arial" panose="020B0604020202020204" pitchFamily="34" charset="0"/>
              <a:cs typeface="Arial" panose="020B0604020202020204" pitchFamily="34" charset="0"/>
            </a:endParaRPr>
          </a:p>
          <a:p>
            <a:pPr marL="361878" lvl="1" indent="-184113" algn="ctr">
              <a:lnSpc>
                <a:spcPts val="1200"/>
              </a:lnSpc>
              <a:buClr>
                <a:srgbClr val="C00000"/>
              </a:buClr>
              <a:defRPr/>
            </a:pPr>
            <a:r>
              <a:rPr lang="en-GB" sz="800" dirty="0">
                <a:solidFill>
                  <a:srgbClr val="4A4A49"/>
                </a:solidFill>
                <a:latin typeface="Arial" panose="020B0604020202020204" pitchFamily="34" charset="0"/>
                <a:cs typeface="Arial" panose="020B0604020202020204" pitchFamily="34" charset="0"/>
              </a:rPr>
              <a:t>morgul@usp-mc.nl</a:t>
            </a:r>
          </a:p>
        </p:txBody>
      </p:sp>
      <p:cxnSp>
        <p:nvCxnSpPr>
          <p:cNvPr id="728" name="Rechte verbindingslijn met pijl 57">
            <a:extLst>
              <a:ext uri="{FF2B5EF4-FFF2-40B4-BE49-F238E27FC236}">
                <a16:creationId xmlns:a16="http://schemas.microsoft.com/office/drawing/2014/main" id="{F5073F98-41F8-4E95-B844-5AA6B7FE0F71}"/>
              </a:ext>
            </a:extLst>
          </p:cNvPr>
          <p:cNvCxnSpPr>
            <a:cxnSpLocks/>
          </p:cNvCxnSpPr>
          <p:nvPr/>
        </p:nvCxnSpPr>
        <p:spPr>
          <a:xfrm>
            <a:off x="770062" y="5916725"/>
            <a:ext cx="4590229" cy="0"/>
          </a:xfrm>
          <a:prstGeom prst="straightConnector1">
            <a:avLst/>
          </a:prstGeom>
          <a:ln w="15875">
            <a:solidFill>
              <a:srgbClr val="0A5D7A"/>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29" name="Rechte verbindingslijn 58">
            <a:extLst>
              <a:ext uri="{FF2B5EF4-FFF2-40B4-BE49-F238E27FC236}">
                <a16:creationId xmlns:a16="http://schemas.microsoft.com/office/drawing/2014/main" id="{5E1F1E16-17E4-4D9E-84B6-4254A8AB34E7}"/>
              </a:ext>
            </a:extLst>
          </p:cNvPr>
          <p:cNvCxnSpPr>
            <a:cxnSpLocks/>
          </p:cNvCxnSpPr>
          <p:nvPr/>
        </p:nvCxnSpPr>
        <p:spPr>
          <a:xfrm flipV="1">
            <a:off x="2365032" y="5929319"/>
            <a:ext cx="0" cy="72000"/>
          </a:xfrm>
          <a:prstGeom prst="line">
            <a:avLst/>
          </a:prstGeom>
          <a:ln w="15875">
            <a:solidFill>
              <a:srgbClr val="0A5D7A"/>
            </a:solidFill>
          </a:ln>
        </p:spPr>
        <p:style>
          <a:lnRef idx="1">
            <a:schemeClr val="accent1"/>
          </a:lnRef>
          <a:fillRef idx="0">
            <a:schemeClr val="accent1"/>
          </a:fillRef>
          <a:effectRef idx="0">
            <a:schemeClr val="accent1"/>
          </a:effectRef>
          <a:fontRef idx="minor">
            <a:schemeClr val="tx1"/>
          </a:fontRef>
        </p:style>
      </p:cxnSp>
      <p:sp>
        <p:nvSpPr>
          <p:cNvPr id="730" name="Tekstvak 59">
            <a:extLst>
              <a:ext uri="{FF2B5EF4-FFF2-40B4-BE49-F238E27FC236}">
                <a16:creationId xmlns:a16="http://schemas.microsoft.com/office/drawing/2014/main" id="{A60BD1EB-4312-49F2-8194-873E0E0A37FA}"/>
              </a:ext>
            </a:extLst>
          </p:cNvPr>
          <p:cNvSpPr txBox="1"/>
          <p:nvPr/>
        </p:nvSpPr>
        <p:spPr>
          <a:xfrm>
            <a:off x="1888900" y="6051003"/>
            <a:ext cx="958819" cy="275765"/>
          </a:xfrm>
          <a:prstGeom prst="rect">
            <a:avLst/>
          </a:prstGeom>
          <a:noFill/>
        </p:spPr>
        <p:txBody>
          <a:bodyPr wrap="square" lIns="0" tIns="0" rIns="0" bIns="0" rtlCol="0" anchor="ctr">
            <a:noAutofit/>
          </a:bodyPr>
          <a:lstStyle>
            <a:defPPr>
              <a:defRPr lang="nl-NL"/>
            </a:defPPr>
            <a:lvl1pPr marR="0" lvl="0" indent="0" defTabSz="914126" fontAlgn="auto">
              <a:lnSpc>
                <a:spcPct val="90000"/>
              </a:lnSpc>
              <a:spcBef>
                <a:spcPts val="0"/>
              </a:spcBef>
              <a:spcAft>
                <a:spcPts val="0"/>
              </a:spcAft>
              <a:buClrTx/>
              <a:buSzTx/>
              <a:buFontTx/>
              <a:buNone/>
              <a:tabLst/>
              <a:defRPr sz="1100">
                <a:solidFill>
                  <a:srgbClr val="4A4A49"/>
                </a:solidFill>
                <a:latin typeface="Arial" panose="020B0604020202020204"/>
              </a:defRPr>
            </a:lvl1pPr>
          </a:lstStyle>
          <a:p>
            <a:pPr algn="ctr"/>
            <a:r>
              <a:rPr lang="en-GB" sz="1000" dirty="0"/>
              <a:t>January</a:t>
            </a:r>
          </a:p>
        </p:txBody>
      </p:sp>
      <p:sp>
        <p:nvSpPr>
          <p:cNvPr id="733" name="Tekstvak 62">
            <a:extLst>
              <a:ext uri="{FF2B5EF4-FFF2-40B4-BE49-F238E27FC236}">
                <a16:creationId xmlns:a16="http://schemas.microsoft.com/office/drawing/2014/main" id="{C6FDAF56-D23E-4E7C-9667-7F2DDFE76D00}"/>
              </a:ext>
            </a:extLst>
          </p:cNvPr>
          <p:cNvSpPr txBox="1"/>
          <p:nvPr/>
        </p:nvSpPr>
        <p:spPr>
          <a:xfrm>
            <a:off x="4090294" y="6036776"/>
            <a:ext cx="958819" cy="275765"/>
          </a:xfrm>
          <a:prstGeom prst="rect">
            <a:avLst/>
          </a:prstGeom>
          <a:noFill/>
        </p:spPr>
        <p:txBody>
          <a:bodyPr wrap="square" lIns="0" tIns="0" rIns="0" bIns="0" rtlCol="0" anchor="ctr">
            <a:noAutofit/>
          </a:bodyPr>
          <a:lstStyle>
            <a:defPPr>
              <a:defRPr lang="nl-NL"/>
            </a:defPPr>
            <a:lvl1pPr marR="0" lvl="0" indent="0" algn="ctr" defTabSz="914126" fontAlgn="auto">
              <a:lnSpc>
                <a:spcPct val="90000"/>
              </a:lnSpc>
              <a:spcBef>
                <a:spcPts val="0"/>
              </a:spcBef>
              <a:spcAft>
                <a:spcPts val="0"/>
              </a:spcAft>
              <a:buClrTx/>
              <a:buSzTx/>
              <a:buFontTx/>
              <a:buNone/>
              <a:tabLst/>
              <a:defRPr sz="1000">
                <a:solidFill>
                  <a:srgbClr val="4A4A49"/>
                </a:solidFill>
                <a:latin typeface="Arial" panose="020B0604020202020204"/>
              </a:defRPr>
            </a:lvl1pPr>
          </a:lstStyle>
          <a:p>
            <a:r>
              <a:rPr lang="en-GB" dirty="0"/>
              <a:t>July</a:t>
            </a:r>
          </a:p>
        </p:txBody>
      </p:sp>
      <p:cxnSp>
        <p:nvCxnSpPr>
          <p:cNvPr id="736" name="Rechte verbindingslijn 65">
            <a:extLst>
              <a:ext uri="{FF2B5EF4-FFF2-40B4-BE49-F238E27FC236}">
                <a16:creationId xmlns:a16="http://schemas.microsoft.com/office/drawing/2014/main" id="{BF54D9EB-8D64-4CD9-9044-93848B238905}"/>
              </a:ext>
            </a:extLst>
          </p:cNvPr>
          <p:cNvCxnSpPr>
            <a:cxnSpLocks/>
          </p:cNvCxnSpPr>
          <p:nvPr/>
        </p:nvCxnSpPr>
        <p:spPr>
          <a:xfrm flipV="1">
            <a:off x="4570562" y="5915092"/>
            <a:ext cx="0" cy="72000"/>
          </a:xfrm>
          <a:prstGeom prst="line">
            <a:avLst/>
          </a:prstGeom>
          <a:ln w="15875">
            <a:solidFill>
              <a:srgbClr val="0A5D7A"/>
            </a:solidFill>
          </a:ln>
        </p:spPr>
        <p:style>
          <a:lnRef idx="1">
            <a:schemeClr val="accent1"/>
          </a:lnRef>
          <a:fillRef idx="0">
            <a:schemeClr val="accent1"/>
          </a:fillRef>
          <a:effectRef idx="0">
            <a:schemeClr val="accent1"/>
          </a:effectRef>
          <a:fontRef idx="minor">
            <a:schemeClr val="tx1"/>
          </a:fontRef>
        </p:style>
      </p:cxnSp>
      <p:sp>
        <p:nvSpPr>
          <p:cNvPr id="737" name="Tekstvak 70">
            <a:extLst>
              <a:ext uri="{FF2B5EF4-FFF2-40B4-BE49-F238E27FC236}">
                <a16:creationId xmlns:a16="http://schemas.microsoft.com/office/drawing/2014/main" id="{804E5406-2ACC-4120-A1AD-CC47E02E511C}"/>
              </a:ext>
            </a:extLst>
          </p:cNvPr>
          <p:cNvSpPr txBox="1"/>
          <p:nvPr/>
        </p:nvSpPr>
        <p:spPr>
          <a:xfrm>
            <a:off x="2065337" y="5404057"/>
            <a:ext cx="701640" cy="335519"/>
          </a:xfrm>
          <a:prstGeom prst="rect">
            <a:avLst/>
          </a:prstGeom>
          <a:noFill/>
        </p:spPr>
        <p:txBody>
          <a:bodyPr wrap="square" lIns="0" tIns="0" rIns="0" bIns="0" rtlCol="0" anchor="ctr">
            <a:noAutofit/>
          </a:bodyPr>
          <a:lstStyle/>
          <a:p>
            <a:pPr marL="0" marR="0" lvl="0" indent="0" algn="l" defTabSz="914126" rtl="0" eaLnBrk="1" fontAlgn="auto" latinLnBrk="0" hangingPunct="1">
              <a:lnSpc>
                <a:spcPct val="90000"/>
              </a:lnSpc>
              <a:spcBef>
                <a:spcPts val="0"/>
              </a:spcBef>
              <a:spcAft>
                <a:spcPts val="0"/>
              </a:spcAft>
              <a:buClrTx/>
              <a:buSzTx/>
              <a:buFontTx/>
              <a:buNone/>
              <a:tabLst/>
              <a:defRPr/>
            </a:pPr>
            <a:r>
              <a:rPr lang="en-GB" sz="1100" dirty="0">
                <a:solidFill>
                  <a:srgbClr val="4A4A49"/>
                </a:solidFill>
                <a:latin typeface="Arial" panose="020B0604020202020204"/>
              </a:rPr>
              <a:t>Report H2</a:t>
            </a:r>
            <a:endParaRPr kumimoji="0" lang="en-GB" sz="900" b="0" i="0" u="none" strike="noStrike" kern="1200" cap="none" spc="0" normalizeH="0" baseline="0" dirty="0">
              <a:ln>
                <a:noFill/>
              </a:ln>
              <a:solidFill>
                <a:srgbClr val="4A4A49"/>
              </a:solidFill>
              <a:effectLst/>
              <a:uLnTx/>
              <a:uFillTx/>
              <a:latin typeface="Arial" panose="020B0604020202020204"/>
              <a:ea typeface="+mn-ea"/>
              <a:cs typeface="+mn-cs"/>
            </a:endParaRPr>
          </a:p>
        </p:txBody>
      </p:sp>
      <p:grpSp>
        <p:nvGrpSpPr>
          <p:cNvPr id="748" name="Groep 81">
            <a:extLst>
              <a:ext uri="{FF2B5EF4-FFF2-40B4-BE49-F238E27FC236}">
                <a16:creationId xmlns:a16="http://schemas.microsoft.com/office/drawing/2014/main" id="{086CF8FF-58A7-47CA-9D0C-42AE3AC3BB04}"/>
              </a:ext>
            </a:extLst>
          </p:cNvPr>
          <p:cNvGrpSpPr/>
          <p:nvPr/>
        </p:nvGrpSpPr>
        <p:grpSpPr>
          <a:xfrm>
            <a:off x="4425567" y="5792466"/>
            <a:ext cx="288710" cy="36000"/>
            <a:chOff x="1550834" y="3096285"/>
            <a:chExt cx="956976" cy="226337"/>
          </a:xfrm>
        </p:grpSpPr>
        <p:cxnSp>
          <p:nvCxnSpPr>
            <p:cNvPr id="749" name="Rechte verbindingslijn 82">
              <a:extLst>
                <a:ext uri="{FF2B5EF4-FFF2-40B4-BE49-F238E27FC236}">
                  <a16:creationId xmlns:a16="http://schemas.microsoft.com/office/drawing/2014/main" id="{3DBEB87F-F8B1-4616-9E55-0DC5FF67C316}"/>
                </a:ext>
              </a:extLst>
            </p:cNvPr>
            <p:cNvCxnSpPr/>
            <p:nvPr/>
          </p:nvCxnSpPr>
          <p:spPr>
            <a:xfrm>
              <a:off x="1557196" y="3096285"/>
              <a:ext cx="0" cy="226337"/>
            </a:xfrm>
            <a:prstGeom prst="line">
              <a:avLst/>
            </a:prstGeom>
            <a:ln w="15875">
              <a:solidFill>
                <a:srgbClr val="4A4A49"/>
              </a:solidFill>
              <a:prstDash val="lgDash"/>
            </a:ln>
          </p:spPr>
          <p:style>
            <a:lnRef idx="1">
              <a:schemeClr val="accent1"/>
            </a:lnRef>
            <a:fillRef idx="0">
              <a:schemeClr val="accent1"/>
            </a:fillRef>
            <a:effectRef idx="0">
              <a:schemeClr val="accent1"/>
            </a:effectRef>
            <a:fontRef idx="minor">
              <a:schemeClr val="tx1"/>
            </a:fontRef>
          </p:style>
        </p:cxnSp>
        <p:cxnSp>
          <p:nvCxnSpPr>
            <p:cNvPr id="750" name="Rechte verbindingslijn 83">
              <a:extLst>
                <a:ext uri="{FF2B5EF4-FFF2-40B4-BE49-F238E27FC236}">
                  <a16:creationId xmlns:a16="http://schemas.microsoft.com/office/drawing/2014/main" id="{D7A2196E-1AF2-42BF-8E7F-07EF232E726A}"/>
                </a:ext>
              </a:extLst>
            </p:cNvPr>
            <p:cNvCxnSpPr/>
            <p:nvPr/>
          </p:nvCxnSpPr>
          <p:spPr>
            <a:xfrm>
              <a:off x="2507810" y="3096285"/>
              <a:ext cx="0" cy="226337"/>
            </a:xfrm>
            <a:prstGeom prst="line">
              <a:avLst/>
            </a:prstGeom>
            <a:ln w="15875">
              <a:solidFill>
                <a:srgbClr val="4A4A49"/>
              </a:solidFill>
              <a:prstDash val="lgDash"/>
            </a:ln>
          </p:spPr>
          <p:style>
            <a:lnRef idx="1">
              <a:schemeClr val="accent1"/>
            </a:lnRef>
            <a:fillRef idx="0">
              <a:schemeClr val="accent1"/>
            </a:fillRef>
            <a:effectRef idx="0">
              <a:schemeClr val="accent1"/>
            </a:effectRef>
            <a:fontRef idx="minor">
              <a:schemeClr val="tx1"/>
            </a:fontRef>
          </p:style>
        </p:cxnSp>
        <p:cxnSp>
          <p:nvCxnSpPr>
            <p:cNvPr id="751" name="Rechte verbindingslijn 84">
              <a:extLst>
                <a:ext uri="{FF2B5EF4-FFF2-40B4-BE49-F238E27FC236}">
                  <a16:creationId xmlns:a16="http://schemas.microsoft.com/office/drawing/2014/main" id="{7DC6D1B6-D8F5-4AF0-88DE-6AC2C4784179}"/>
                </a:ext>
              </a:extLst>
            </p:cNvPr>
            <p:cNvCxnSpPr>
              <a:cxnSpLocks/>
            </p:cNvCxnSpPr>
            <p:nvPr/>
          </p:nvCxnSpPr>
          <p:spPr>
            <a:xfrm>
              <a:off x="1550834" y="3096285"/>
              <a:ext cx="950613" cy="0"/>
            </a:xfrm>
            <a:prstGeom prst="line">
              <a:avLst/>
            </a:prstGeom>
            <a:ln w="15875">
              <a:solidFill>
                <a:srgbClr val="4A4A49"/>
              </a:solidFill>
              <a:prstDash val="lgDash"/>
            </a:ln>
          </p:spPr>
          <p:style>
            <a:lnRef idx="1">
              <a:schemeClr val="accent1"/>
            </a:lnRef>
            <a:fillRef idx="0">
              <a:schemeClr val="accent1"/>
            </a:fillRef>
            <a:effectRef idx="0">
              <a:schemeClr val="accent1"/>
            </a:effectRef>
            <a:fontRef idx="minor">
              <a:schemeClr val="tx1"/>
            </a:fontRef>
          </p:style>
        </p:cxnSp>
      </p:grpSp>
      <p:grpSp>
        <p:nvGrpSpPr>
          <p:cNvPr id="761" name="Groep 81">
            <a:extLst>
              <a:ext uri="{FF2B5EF4-FFF2-40B4-BE49-F238E27FC236}">
                <a16:creationId xmlns:a16="http://schemas.microsoft.com/office/drawing/2014/main" id="{5F14A251-CB7D-4FB3-BA5F-815AFB46AA61}"/>
              </a:ext>
            </a:extLst>
          </p:cNvPr>
          <p:cNvGrpSpPr/>
          <p:nvPr/>
        </p:nvGrpSpPr>
        <p:grpSpPr>
          <a:xfrm>
            <a:off x="2220677" y="5806693"/>
            <a:ext cx="288710" cy="36000"/>
            <a:chOff x="1550834" y="3096285"/>
            <a:chExt cx="956976" cy="226337"/>
          </a:xfrm>
        </p:grpSpPr>
        <p:cxnSp>
          <p:nvCxnSpPr>
            <p:cNvPr id="762" name="Rechte verbindingslijn 82">
              <a:extLst>
                <a:ext uri="{FF2B5EF4-FFF2-40B4-BE49-F238E27FC236}">
                  <a16:creationId xmlns:a16="http://schemas.microsoft.com/office/drawing/2014/main" id="{E084EABA-EC08-4B91-B504-4A17EA864055}"/>
                </a:ext>
              </a:extLst>
            </p:cNvPr>
            <p:cNvCxnSpPr/>
            <p:nvPr/>
          </p:nvCxnSpPr>
          <p:spPr>
            <a:xfrm>
              <a:off x="1557196" y="3096285"/>
              <a:ext cx="0" cy="226337"/>
            </a:xfrm>
            <a:prstGeom prst="line">
              <a:avLst/>
            </a:prstGeom>
            <a:ln w="15875">
              <a:solidFill>
                <a:srgbClr val="4A4A49"/>
              </a:solidFill>
              <a:prstDash val="lgDash"/>
            </a:ln>
          </p:spPr>
          <p:style>
            <a:lnRef idx="1">
              <a:schemeClr val="accent1"/>
            </a:lnRef>
            <a:fillRef idx="0">
              <a:schemeClr val="accent1"/>
            </a:fillRef>
            <a:effectRef idx="0">
              <a:schemeClr val="accent1"/>
            </a:effectRef>
            <a:fontRef idx="minor">
              <a:schemeClr val="tx1"/>
            </a:fontRef>
          </p:style>
        </p:cxnSp>
        <p:cxnSp>
          <p:nvCxnSpPr>
            <p:cNvPr id="763" name="Rechte verbindingslijn 83">
              <a:extLst>
                <a:ext uri="{FF2B5EF4-FFF2-40B4-BE49-F238E27FC236}">
                  <a16:creationId xmlns:a16="http://schemas.microsoft.com/office/drawing/2014/main" id="{EE49E36E-5D5E-485B-AC7D-F82FA224C1A0}"/>
                </a:ext>
              </a:extLst>
            </p:cNvPr>
            <p:cNvCxnSpPr/>
            <p:nvPr/>
          </p:nvCxnSpPr>
          <p:spPr>
            <a:xfrm>
              <a:off x="2507810" y="3096285"/>
              <a:ext cx="0" cy="226337"/>
            </a:xfrm>
            <a:prstGeom prst="line">
              <a:avLst/>
            </a:prstGeom>
            <a:ln w="15875">
              <a:solidFill>
                <a:srgbClr val="4A4A49"/>
              </a:solidFill>
              <a:prstDash val="lgDash"/>
            </a:ln>
          </p:spPr>
          <p:style>
            <a:lnRef idx="1">
              <a:schemeClr val="accent1"/>
            </a:lnRef>
            <a:fillRef idx="0">
              <a:schemeClr val="accent1"/>
            </a:fillRef>
            <a:effectRef idx="0">
              <a:schemeClr val="accent1"/>
            </a:effectRef>
            <a:fontRef idx="minor">
              <a:schemeClr val="tx1"/>
            </a:fontRef>
          </p:style>
        </p:cxnSp>
        <p:cxnSp>
          <p:nvCxnSpPr>
            <p:cNvPr id="764" name="Rechte verbindingslijn 84">
              <a:extLst>
                <a:ext uri="{FF2B5EF4-FFF2-40B4-BE49-F238E27FC236}">
                  <a16:creationId xmlns:a16="http://schemas.microsoft.com/office/drawing/2014/main" id="{7C1520C6-8E69-4C9C-A439-AB4945D3C847}"/>
                </a:ext>
              </a:extLst>
            </p:cNvPr>
            <p:cNvCxnSpPr>
              <a:cxnSpLocks/>
            </p:cNvCxnSpPr>
            <p:nvPr/>
          </p:nvCxnSpPr>
          <p:spPr>
            <a:xfrm>
              <a:off x="1550834" y="3096285"/>
              <a:ext cx="950613" cy="0"/>
            </a:xfrm>
            <a:prstGeom prst="line">
              <a:avLst/>
            </a:prstGeom>
            <a:ln w="15875">
              <a:solidFill>
                <a:srgbClr val="4A4A49"/>
              </a:solidFill>
              <a:prstDash val="lgDash"/>
            </a:ln>
          </p:spPr>
          <p:style>
            <a:lnRef idx="1">
              <a:schemeClr val="accent1"/>
            </a:lnRef>
            <a:fillRef idx="0">
              <a:schemeClr val="accent1"/>
            </a:fillRef>
            <a:effectRef idx="0">
              <a:schemeClr val="accent1"/>
            </a:effectRef>
            <a:fontRef idx="minor">
              <a:schemeClr val="tx1"/>
            </a:fontRef>
          </p:style>
        </p:cxnSp>
      </p:grpSp>
      <p:sp>
        <p:nvSpPr>
          <p:cNvPr id="767" name="Tekstvak 70">
            <a:extLst>
              <a:ext uri="{FF2B5EF4-FFF2-40B4-BE49-F238E27FC236}">
                <a16:creationId xmlns:a16="http://schemas.microsoft.com/office/drawing/2014/main" id="{2B9F8532-B897-46B5-AE9C-BFE4F9CC8169}"/>
              </a:ext>
            </a:extLst>
          </p:cNvPr>
          <p:cNvSpPr txBox="1"/>
          <p:nvPr/>
        </p:nvSpPr>
        <p:spPr>
          <a:xfrm>
            <a:off x="4259952" y="5389830"/>
            <a:ext cx="701640" cy="335519"/>
          </a:xfrm>
          <a:prstGeom prst="rect">
            <a:avLst/>
          </a:prstGeom>
          <a:noFill/>
        </p:spPr>
        <p:txBody>
          <a:bodyPr wrap="square" lIns="0" tIns="0" rIns="0" bIns="0" rtlCol="0" anchor="ctr">
            <a:noAutofit/>
          </a:bodyPr>
          <a:lstStyle/>
          <a:p>
            <a:pPr marL="0" marR="0" lvl="0" indent="0" algn="l" defTabSz="914126" rtl="0" eaLnBrk="1" fontAlgn="auto" latinLnBrk="0" hangingPunct="1">
              <a:lnSpc>
                <a:spcPct val="90000"/>
              </a:lnSpc>
              <a:spcBef>
                <a:spcPts val="0"/>
              </a:spcBef>
              <a:spcAft>
                <a:spcPts val="0"/>
              </a:spcAft>
              <a:buClrTx/>
              <a:buSzTx/>
              <a:buFontTx/>
              <a:buNone/>
              <a:tabLst/>
              <a:defRPr/>
            </a:pPr>
            <a:r>
              <a:rPr lang="en-GB" sz="1100" dirty="0">
                <a:solidFill>
                  <a:srgbClr val="4A4A49"/>
                </a:solidFill>
                <a:latin typeface="Arial" panose="020B0604020202020204"/>
              </a:rPr>
              <a:t>Report H1</a:t>
            </a:r>
            <a:endParaRPr kumimoji="0" lang="en-GB" sz="900" b="0" i="0" u="none" strike="noStrike" kern="1200" cap="none" spc="0" normalizeH="0" baseline="0" dirty="0">
              <a:ln>
                <a:noFill/>
              </a:ln>
              <a:solidFill>
                <a:srgbClr val="4A4A49"/>
              </a:solidFill>
              <a:effectLst/>
              <a:uLnTx/>
              <a:uFillTx/>
              <a:latin typeface="Arial" panose="020B0604020202020204"/>
              <a:ea typeface="+mn-ea"/>
              <a:cs typeface="+mn-cs"/>
            </a:endParaRPr>
          </a:p>
        </p:txBody>
      </p:sp>
      <p:pic>
        <p:nvPicPr>
          <p:cNvPr id="778" name="Picture 777" descr="A person wearing a suit and tie&#10;&#10;Description automatically generated">
            <a:extLst>
              <a:ext uri="{FF2B5EF4-FFF2-40B4-BE49-F238E27FC236}">
                <a16:creationId xmlns:a16="http://schemas.microsoft.com/office/drawing/2014/main" id="{0CEB1542-0326-451C-A232-07A5485AE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0122" y="5415806"/>
            <a:ext cx="802798" cy="846641"/>
          </a:xfrm>
          <a:prstGeom prst="rect">
            <a:avLst/>
          </a:prstGeom>
        </p:spPr>
      </p:pic>
      <p:sp>
        <p:nvSpPr>
          <p:cNvPr id="780" name="Rectangle 779">
            <a:extLst>
              <a:ext uri="{FF2B5EF4-FFF2-40B4-BE49-F238E27FC236}">
                <a16:creationId xmlns:a16="http://schemas.microsoft.com/office/drawing/2014/main" id="{6E624FA8-BB32-4B76-86E3-93787B291652}"/>
              </a:ext>
            </a:extLst>
          </p:cNvPr>
          <p:cNvSpPr/>
          <p:nvPr/>
        </p:nvSpPr>
        <p:spPr>
          <a:xfrm>
            <a:off x="5908366" y="2426840"/>
            <a:ext cx="2143530" cy="1015663"/>
          </a:xfrm>
          <a:prstGeom prst="rect">
            <a:avLst/>
          </a:prstGeom>
        </p:spPr>
        <p:txBody>
          <a:bodyPr wrap="square">
            <a:spAutoFit/>
          </a:bodyPr>
          <a:lstStyle/>
          <a:p>
            <a:r>
              <a:rPr lang="en-GB" sz="1200" dirty="0">
                <a:solidFill>
                  <a:srgbClr val="4A4A49"/>
                </a:solidFill>
                <a:latin typeface="Arial" panose="020B0604020202020204" pitchFamily="34" charset="0"/>
                <a:cs typeface="Arial" panose="020B0604020202020204" pitchFamily="34" charset="0"/>
              </a:rPr>
              <a:t>Background characteristics of the interviewed respondents can be found in </a:t>
            </a:r>
            <a:r>
              <a:rPr lang="en-GB" sz="1200" u="sng" dirty="0">
                <a:solidFill>
                  <a:srgbClr val="0A5D7A"/>
                </a:solidFill>
                <a:latin typeface="Arial" panose="020B0604020202020204" pitchFamily="34" charset="0"/>
                <a:cs typeface="Arial" panose="020B0604020202020204" pitchFamily="34" charset="0"/>
              </a:rPr>
              <a:t>the country-specific profiling the contractor chapter.</a:t>
            </a:r>
          </a:p>
        </p:txBody>
      </p:sp>
      <p:pic>
        <p:nvPicPr>
          <p:cNvPr id="10" name="Picture 9" descr="A close up of a map&#10;&#10;Description automatically generated">
            <a:extLst>
              <a:ext uri="{FF2B5EF4-FFF2-40B4-BE49-F238E27FC236}">
                <a16:creationId xmlns:a16="http://schemas.microsoft.com/office/drawing/2014/main" id="{2EA163FC-53D9-4BFD-BE2C-7DA773DCE6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2784" y="1160808"/>
            <a:ext cx="3687643" cy="3751298"/>
          </a:xfrm>
          <a:prstGeom prst="rect">
            <a:avLst/>
          </a:prstGeom>
        </p:spPr>
      </p:pic>
      <p:sp>
        <p:nvSpPr>
          <p:cNvPr id="768" name="Rectangle 767">
            <a:extLst>
              <a:ext uri="{FF2B5EF4-FFF2-40B4-BE49-F238E27FC236}">
                <a16:creationId xmlns:a16="http://schemas.microsoft.com/office/drawing/2014/main" id="{C05ECFD5-BBA0-44FF-AEAE-39CFC3166680}"/>
              </a:ext>
            </a:extLst>
          </p:cNvPr>
          <p:cNvSpPr/>
          <p:nvPr/>
        </p:nvSpPr>
        <p:spPr>
          <a:xfrm>
            <a:off x="9330271" y="3569238"/>
            <a:ext cx="513282" cy="261610"/>
          </a:xfrm>
          <a:prstGeom prst="rect">
            <a:avLst/>
          </a:prstGeom>
        </p:spPr>
        <p:txBody>
          <a:bodyPr wrap="none">
            <a:spAutoFit/>
          </a:bodyPr>
          <a:lstStyle/>
          <a:p>
            <a:r>
              <a:rPr lang="en-GB" sz="1100">
                <a:solidFill>
                  <a:schemeClr val="bg1"/>
                </a:solidFill>
                <a:latin typeface="Arial" panose="020B0604020202020204" pitchFamily="34" charset="0"/>
              </a:rPr>
              <a:t>(125)</a:t>
            </a:r>
            <a:endParaRPr lang="en-GB" sz="1100">
              <a:solidFill>
                <a:schemeClr val="bg1"/>
              </a:solidFill>
            </a:endParaRPr>
          </a:p>
        </p:txBody>
      </p:sp>
      <p:sp>
        <p:nvSpPr>
          <p:cNvPr id="745" name="Rectangle 744">
            <a:extLst>
              <a:ext uri="{FF2B5EF4-FFF2-40B4-BE49-F238E27FC236}">
                <a16:creationId xmlns:a16="http://schemas.microsoft.com/office/drawing/2014/main" id="{CBC2EC32-D270-4A1B-AFA2-8C81E52DE5E4}"/>
              </a:ext>
            </a:extLst>
          </p:cNvPr>
          <p:cNvSpPr/>
          <p:nvPr/>
        </p:nvSpPr>
        <p:spPr>
          <a:xfrm>
            <a:off x="9884880" y="3200016"/>
            <a:ext cx="513282" cy="261610"/>
          </a:xfrm>
          <a:prstGeom prst="rect">
            <a:avLst/>
          </a:prstGeom>
        </p:spPr>
        <p:txBody>
          <a:bodyPr wrap="none">
            <a:spAutoFit/>
          </a:bodyPr>
          <a:lstStyle/>
          <a:p>
            <a:r>
              <a:rPr lang="en-GB" sz="1100">
                <a:solidFill>
                  <a:schemeClr val="bg1"/>
                </a:solidFill>
                <a:latin typeface="Arial" panose="020B0604020202020204" pitchFamily="34" charset="0"/>
              </a:rPr>
              <a:t>(125)</a:t>
            </a:r>
            <a:endParaRPr lang="en-GB" sz="1100">
              <a:solidFill>
                <a:schemeClr val="bg1"/>
              </a:solidFill>
            </a:endParaRPr>
          </a:p>
        </p:txBody>
      </p:sp>
      <p:sp>
        <p:nvSpPr>
          <p:cNvPr id="746" name="Rectangle 745">
            <a:extLst>
              <a:ext uri="{FF2B5EF4-FFF2-40B4-BE49-F238E27FC236}">
                <a16:creationId xmlns:a16="http://schemas.microsoft.com/office/drawing/2014/main" id="{67385F28-AA2F-4B6B-B5DC-CDD73E1D6CF5}"/>
              </a:ext>
            </a:extLst>
          </p:cNvPr>
          <p:cNvSpPr/>
          <p:nvPr/>
        </p:nvSpPr>
        <p:spPr>
          <a:xfrm>
            <a:off x="9129268" y="2956406"/>
            <a:ext cx="513282" cy="261610"/>
          </a:xfrm>
          <a:prstGeom prst="rect">
            <a:avLst/>
          </a:prstGeom>
        </p:spPr>
        <p:txBody>
          <a:bodyPr wrap="none">
            <a:spAutoFit/>
          </a:bodyPr>
          <a:lstStyle/>
          <a:p>
            <a:r>
              <a:rPr lang="en-GB" sz="1100">
                <a:solidFill>
                  <a:schemeClr val="bg1"/>
                </a:solidFill>
                <a:latin typeface="Arial" panose="020B0604020202020204" pitchFamily="34" charset="0"/>
              </a:rPr>
              <a:t>(125)</a:t>
            </a:r>
            <a:endParaRPr lang="en-GB" sz="1100">
              <a:solidFill>
                <a:schemeClr val="bg1"/>
              </a:solidFill>
            </a:endParaRPr>
          </a:p>
        </p:txBody>
      </p:sp>
      <p:sp>
        <p:nvSpPr>
          <p:cNvPr id="747" name="Rectangle 746">
            <a:extLst>
              <a:ext uri="{FF2B5EF4-FFF2-40B4-BE49-F238E27FC236}">
                <a16:creationId xmlns:a16="http://schemas.microsoft.com/office/drawing/2014/main" id="{E6311682-A119-448E-808A-C85391521F8E}"/>
              </a:ext>
            </a:extLst>
          </p:cNvPr>
          <p:cNvSpPr/>
          <p:nvPr/>
        </p:nvSpPr>
        <p:spPr>
          <a:xfrm>
            <a:off x="8816989" y="4162725"/>
            <a:ext cx="513282" cy="261610"/>
          </a:xfrm>
          <a:prstGeom prst="rect">
            <a:avLst/>
          </a:prstGeom>
        </p:spPr>
        <p:txBody>
          <a:bodyPr wrap="none">
            <a:spAutoFit/>
          </a:bodyPr>
          <a:lstStyle/>
          <a:p>
            <a:r>
              <a:rPr lang="en-GB" sz="1100">
                <a:solidFill>
                  <a:schemeClr val="bg1"/>
                </a:solidFill>
                <a:latin typeface="Arial" panose="020B0604020202020204" pitchFamily="34" charset="0"/>
              </a:rPr>
              <a:t>(125)</a:t>
            </a:r>
            <a:endParaRPr lang="en-GB" sz="1100">
              <a:solidFill>
                <a:schemeClr val="bg1"/>
              </a:solidFill>
            </a:endParaRPr>
          </a:p>
        </p:txBody>
      </p:sp>
      <p:sp>
        <p:nvSpPr>
          <p:cNvPr id="752" name="Rectangle 751">
            <a:extLst>
              <a:ext uri="{FF2B5EF4-FFF2-40B4-BE49-F238E27FC236}">
                <a16:creationId xmlns:a16="http://schemas.microsoft.com/office/drawing/2014/main" id="{EB3D7B3C-B577-47F5-90A8-6DA80A0668F6}"/>
              </a:ext>
            </a:extLst>
          </p:cNvPr>
          <p:cNvSpPr/>
          <p:nvPr/>
        </p:nvSpPr>
        <p:spPr>
          <a:xfrm>
            <a:off x="9908770" y="3801075"/>
            <a:ext cx="513282" cy="261610"/>
          </a:xfrm>
          <a:prstGeom prst="rect">
            <a:avLst/>
          </a:prstGeom>
        </p:spPr>
        <p:txBody>
          <a:bodyPr wrap="none">
            <a:spAutoFit/>
          </a:bodyPr>
          <a:lstStyle/>
          <a:p>
            <a:r>
              <a:rPr lang="en-GB" sz="1100">
                <a:solidFill>
                  <a:schemeClr val="bg1"/>
                </a:solidFill>
                <a:latin typeface="Arial" panose="020B0604020202020204" pitchFamily="34" charset="0"/>
              </a:rPr>
              <a:t>(125)</a:t>
            </a:r>
            <a:endParaRPr lang="en-GB" sz="1100">
              <a:solidFill>
                <a:schemeClr val="bg1"/>
              </a:solidFill>
            </a:endParaRPr>
          </a:p>
        </p:txBody>
      </p:sp>
      <p:sp>
        <p:nvSpPr>
          <p:cNvPr id="771" name="Rectangle 770">
            <a:extLst>
              <a:ext uri="{FF2B5EF4-FFF2-40B4-BE49-F238E27FC236}">
                <a16:creationId xmlns:a16="http://schemas.microsoft.com/office/drawing/2014/main" id="{9B003226-801E-4114-B171-08DA631CAED7}"/>
              </a:ext>
            </a:extLst>
          </p:cNvPr>
          <p:cNvSpPr/>
          <p:nvPr/>
        </p:nvSpPr>
        <p:spPr>
          <a:xfrm>
            <a:off x="10506523" y="2974389"/>
            <a:ext cx="513282" cy="261610"/>
          </a:xfrm>
          <a:prstGeom prst="rect">
            <a:avLst/>
          </a:prstGeom>
        </p:spPr>
        <p:txBody>
          <a:bodyPr wrap="none">
            <a:spAutoFit/>
          </a:bodyPr>
          <a:lstStyle/>
          <a:p>
            <a:r>
              <a:rPr lang="en-GB" sz="1100">
                <a:solidFill>
                  <a:schemeClr val="bg1"/>
                </a:solidFill>
                <a:latin typeface="Arial" panose="020B0604020202020204" pitchFamily="34" charset="0"/>
              </a:rPr>
              <a:t>(125)</a:t>
            </a:r>
            <a:endParaRPr lang="en-GB" sz="1100">
              <a:solidFill>
                <a:schemeClr val="bg1"/>
              </a:solidFill>
            </a:endParaRPr>
          </a:p>
        </p:txBody>
      </p:sp>
      <p:sp>
        <p:nvSpPr>
          <p:cNvPr id="773" name="Rectangle 772">
            <a:extLst>
              <a:ext uri="{FF2B5EF4-FFF2-40B4-BE49-F238E27FC236}">
                <a16:creationId xmlns:a16="http://schemas.microsoft.com/office/drawing/2014/main" id="{0DEF6D1A-F720-4A47-B003-0ADCE074DB5B}"/>
              </a:ext>
            </a:extLst>
          </p:cNvPr>
          <p:cNvSpPr/>
          <p:nvPr/>
        </p:nvSpPr>
        <p:spPr>
          <a:xfrm>
            <a:off x="9639238" y="2779682"/>
            <a:ext cx="513282" cy="261610"/>
          </a:xfrm>
          <a:prstGeom prst="rect">
            <a:avLst/>
          </a:prstGeom>
        </p:spPr>
        <p:txBody>
          <a:bodyPr wrap="none">
            <a:spAutoFit/>
          </a:bodyPr>
          <a:lstStyle/>
          <a:p>
            <a:r>
              <a:rPr lang="en-GB" sz="1100">
                <a:solidFill>
                  <a:srgbClr val="0A5D7A"/>
                </a:solidFill>
                <a:latin typeface="Arial" panose="020B0604020202020204" pitchFamily="34" charset="0"/>
              </a:rPr>
              <a:t>(100)</a:t>
            </a:r>
            <a:endParaRPr lang="en-GB" sz="1100">
              <a:solidFill>
                <a:srgbClr val="0A5D7A"/>
              </a:solidFill>
            </a:endParaRPr>
          </a:p>
        </p:txBody>
      </p:sp>
      <p:sp>
        <p:nvSpPr>
          <p:cNvPr id="774" name="Rectangle 773">
            <a:extLst>
              <a:ext uri="{FF2B5EF4-FFF2-40B4-BE49-F238E27FC236}">
                <a16:creationId xmlns:a16="http://schemas.microsoft.com/office/drawing/2014/main" id="{FF1DC68C-F433-44E3-8821-9B396CB00603}"/>
              </a:ext>
            </a:extLst>
          </p:cNvPr>
          <p:cNvSpPr/>
          <p:nvPr/>
        </p:nvSpPr>
        <p:spPr>
          <a:xfrm>
            <a:off x="9492730" y="2958998"/>
            <a:ext cx="513282" cy="261610"/>
          </a:xfrm>
          <a:prstGeom prst="rect">
            <a:avLst/>
          </a:prstGeom>
        </p:spPr>
        <p:txBody>
          <a:bodyPr wrap="none">
            <a:spAutoFit/>
          </a:bodyPr>
          <a:lstStyle/>
          <a:p>
            <a:r>
              <a:rPr lang="en-GB" sz="1100">
                <a:solidFill>
                  <a:srgbClr val="0A5D7A"/>
                </a:solidFill>
                <a:latin typeface="Arial" panose="020B0604020202020204" pitchFamily="34" charset="0"/>
              </a:rPr>
              <a:t>(100)</a:t>
            </a:r>
            <a:endParaRPr lang="en-GB" sz="1100">
              <a:solidFill>
                <a:srgbClr val="0A5D7A"/>
              </a:solidFill>
            </a:endParaRPr>
          </a:p>
        </p:txBody>
      </p:sp>
      <p:pic>
        <p:nvPicPr>
          <p:cNvPr id="46" name="Afbeelding 45">
            <a:extLst>
              <a:ext uri="{FF2B5EF4-FFF2-40B4-BE49-F238E27FC236}">
                <a16:creationId xmlns:a16="http://schemas.microsoft.com/office/drawing/2014/main" id="{A0DD7CBD-85F4-40FF-923E-3567F8ACDCC5}"/>
              </a:ext>
            </a:extLst>
          </p:cNvPr>
          <p:cNvPicPr>
            <a:picLocks noChangeAspect="1"/>
          </p:cNvPicPr>
          <p:nvPr/>
        </p:nvPicPr>
        <p:blipFill rotWithShape="1">
          <a:blip r:embed="rId5"/>
          <a:srcRect r="3328"/>
          <a:stretch/>
        </p:blipFill>
        <p:spPr>
          <a:xfrm>
            <a:off x="5876214" y="5395545"/>
            <a:ext cx="818527" cy="818527"/>
          </a:xfrm>
          <a:prstGeom prst="ellipse">
            <a:avLst/>
          </a:prstGeom>
          <a:ln w="63500" cap="rnd">
            <a:noFill/>
          </a:ln>
          <a:effectLst>
            <a:outerShdw blurRad="381000" dist="292100" dir="5400000" sx="-80000" sy="-18000" rotWithShape="0">
              <a:srgbClr val="000000">
                <a:alpha val="22000"/>
              </a:srgbClr>
            </a:outerShdw>
          </a:effectLst>
        </p:spPr>
      </p:pic>
      <p:pic>
        <p:nvPicPr>
          <p:cNvPr id="47" name="Afbeelding 45">
            <a:extLst>
              <a:ext uri="{FF2B5EF4-FFF2-40B4-BE49-F238E27FC236}">
                <a16:creationId xmlns:a16="http://schemas.microsoft.com/office/drawing/2014/main" id="{82681F17-6A92-4E2B-81A5-198549D3483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802985" y="5395545"/>
            <a:ext cx="818527" cy="818527"/>
          </a:xfrm>
          <a:prstGeom prst="ellipse">
            <a:avLst/>
          </a:prstGeom>
          <a:ln w="63500"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190482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589EE0-4B8A-48A7-8F63-687A9763AF59}"/>
              </a:ext>
            </a:extLst>
          </p:cNvPr>
          <p:cNvSpPr>
            <a:spLocks noGrp="1"/>
          </p:cNvSpPr>
          <p:nvPr>
            <p:ph type="sldNum" sz="quarter" idx="12"/>
          </p:nvPr>
        </p:nvSpPr>
        <p:spPr/>
        <p:txBody>
          <a:bodyPr/>
          <a:lstStyle/>
          <a:p>
            <a:fld id="{7AD0FE45-509C-4BDF-9EDE-64426F8DF3D2}" type="slidenum">
              <a:rPr lang="nl-NL" smtClean="0"/>
              <a:t>20</a:t>
            </a:fld>
            <a:endParaRPr lang="nl-NL"/>
          </a:p>
        </p:txBody>
      </p:sp>
      <p:sp>
        <p:nvSpPr>
          <p:cNvPr id="3" name="Text Placeholder 2">
            <a:extLst>
              <a:ext uri="{FF2B5EF4-FFF2-40B4-BE49-F238E27FC236}">
                <a16:creationId xmlns:a16="http://schemas.microsoft.com/office/drawing/2014/main" id="{3163A361-1546-442C-9B0F-D5546E3CF5AA}"/>
              </a:ext>
            </a:extLst>
          </p:cNvPr>
          <p:cNvSpPr>
            <a:spLocks noGrp="1"/>
          </p:cNvSpPr>
          <p:nvPr>
            <p:ph type="body" sz="quarter" idx="13"/>
          </p:nvPr>
        </p:nvSpPr>
        <p:spPr>
          <a:xfrm>
            <a:off x="444500" y="647788"/>
            <a:ext cx="10793770" cy="488950"/>
          </a:xfrm>
        </p:spPr>
        <p:txBody>
          <a:bodyPr/>
          <a:lstStyle/>
          <a:p>
            <a:r>
              <a:rPr lang="en-US" dirty="0">
                <a:solidFill>
                  <a:srgbClr val="4A4A49"/>
                </a:solidFill>
              </a:rPr>
              <a:t>And they also expect a more XXX turnover for H1 2022</a:t>
            </a:r>
          </a:p>
        </p:txBody>
      </p:sp>
      <p:graphicFrame>
        <p:nvGraphicFramePr>
          <p:cNvPr id="4" name="Chart 8">
            <a:extLst>
              <a:ext uri="{FF2B5EF4-FFF2-40B4-BE49-F238E27FC236}">
                <a16:creationId xmlns:a16="http://schemas.microsoft.com/office/drawing/2014/main" id="{A3B457C8-1389-4623-A583-B97C55C62485}"/>
              </a:ext>
            </a:extLst>
          </p:cNvPr>
          <p:cNvGraphicFramePr>
            <a:graphicFrameLocks/>
          </p:cNvGraphicFramePr>
          <p:nvPr>
            <p:extLst>
              <p:ext uri="{D42A27DB-BD31-4B8C-83A1-F6EECF244321}">
                <p14:modId xmlns:p14="http://schemas.microsoft.com/office/powerpoint/2010/main" val="3946952467"/>
              </p:ext>
            </p:extLst>
          </p:nvPr>
        </p:nvGraphicFramePr>
        <p:xfrm>
          <a:off x="6400800" y="3017520"/>
          <a:ext cx="5212080" cy="237744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19">
            <a:extLst>
              <a:ext uri="{FF2B5EF4-FFF2-40B4-BE49-F238E27FC236}">
                <a16:creationId xmlns:a16="http://schemas.microsoft.com/office/drawing/2014/main" id="{1A976B32-DBB7-4751-BFB7-5F7AF8904138}"/>
              </a:ext>
            </a:extLst>
          </p:cNvPr>
          <p:cNvSpPr/>
          <p:nvPr/>
        </p:nvSpPr>
        <p:spPr>
          <a:xfrm>
            <a:off x="10945644" y="3805416"/>
            <a:ext cx="397866" cy="276999"/>
          </a:xfrm>
          <a:prstGeom prst="rect">
            <a:avLst/>
          </a:prstGeom>
        </p:spPr>
        <p:txBody>
          <a:bodyPr wrap="none">
            <a:spAutoFit/>
          </a:bodyPr>
          <a:lstStyle/>
          <a:p>
            <a:r>
              <a:rPr lang="en-GB" sz="1200" dirty="0">
                <a:solidFill>
                  <a:schemeClr val="bg1">
                    <a:lumMod val="75000"/>
                  </a:schemeClr>
                </a:solidFill>
              </a:rPr>
              <a:t>EU</a:t>
            </a:r>
          </a:p>
        </p:txBody>
      </p:sp>
      <p:sp>
        <p:nvSpPr>
          <p:cNvPr id="6" name="Rectangle 5">
            <a:extLst>
              <a:ext uri="{FF2B5EF4-FFF2-40B4-BE49-F238E27FC236}">
                <a16:creationId xmlns:a16="http://schemas.microsoft.com/office/drawing/2014/main" id="{B162C423-B8A1-4658-960F-A38F32CF0727}"/>
              </a:ext>
            </a:extLst>
          </p:cNvPr>
          <p:cNvSpPr/>
          <p:nvPr/>
        </p:nvSpPr>
        <p:spPr>
          <a:xfrm>
            <a:off x="6520863" y="2613955"/>
            <a:ext cx="966931" cy="369332"/>
          </a:xfrm>
          <a:prstGeom prst="rect">
            <a:avLst/>
          </a:prstGeom>
        </p:spPr>
        <p:txBody>
          <a:bodyPr wrap="none">
            <a:spAutoFit/>
          </a:bodyPr>
          <a:lstStyle/>
          <a:p>
            <a:r>
              <a:rPr lang="en-GB" sz="900" dirty="0">
                <a:solidFill>
                  <a:srgbClr val="EF7D00"/>
                </a:solidFill>
              </a:rPr>
              <a:t>ORDER BOOK</a:t>
            </a:r>
          </a:p>
          <a:p>
            <a:r>
              <a:rPr lang="en-GB" sz="900" dirty="0">
                <a:solidFill>
                  <a:schemeClr val="bg1">
                    <a:lumMod val="65000"/>
                  </a:schemeClr>
                </a:solidFill>
              </a:rPr>
              <a:t>(MONTHS)</a:t>
            </a:r>
          </a:p>
        </p:txBody>
      </p:sp>
      <p:cxnSp>
        <p:nvCxnSpPr>
          <p:cNvPr id="7" name="Rechte verbindingslijn 18">
            <a:extLst>
              <a:ext uri="{FF2B5EF4-FFF2-40B4-BE49-F238E27FC236}">
                <a16:creationId xmlns:a16="http://schemas.microsoft.com/office/drawing/2014/main" id="{5478CAA6-4C75-477F-82B4-48BCBD72378D}"/>
              </a:ext>
            </a:extLst>
          </p:cNvPr>
          <p:cNvCxnSpPr>
            <a:cxnSpLocks/>
          </p:cNvCxnSpPr>
          <p:nvPr/>
        </p:nvCxnSpPr>
        <p:spPr>
          <a:xfrm>
            <a:off x="6126520" y="1757316"/>
            <a:ext cx="0" cy="385015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0E40A13F-5BF8-4ADA-AA17-8C2AF289B0B4}"/>
              </a:ext>
            </a:extLst>
          </p:cNvPr>
          <p:cNvSpPr/>
          <p:nvPr/>
        </p:nvSpPr>
        <p:spPr>
          <a:xfrm>
            <a:off x="6603820" y="1705814"/>
            <a:ext cx="5237331" cy="461665"/>
          </a:xfrm>
          <a:prstGeom prst="rect">
            <a:avLst/>
          </a:prstGeom>
        </p:spPr>
        <p:txBody>
          <a:bodyPr wrap="none">
            <a:spAutoFit/>
          </a:bodyPr>
          <a:lstStyle/>
          <a:p>
            <a:r>
              <a:rPr lang="en-GB" sz="1200" i="1" dirty="0">
                <a:solidFill>
                  <a:schemeClr val="tx1">
                    <a:lumMod val="50000"/>
                    <a:lumOff val="50000"/>
                  </a:schemeClr>
                </a:solidFill>
                <a:latin typeface="Arial" pitchFamily="34" charset="0"/>
                <a:cs typeface="Arial" pitchFamily="34" charset="0"/>
              </a:rPr>
              <a:t>How big is your </a:t>
            </a:r>
            <a:r>
              <a:rPr lang="en-GB" sz="1200" b="1" i="1" dirty="0">
                <a:solidFill>
                  <a:schemeClr val="tx1">
                    <a:lumMod val="50000"/>
                    <a:lumOff val="50000"/>
                  </a:schemeClr>
                </a:solidFill>
                <a:latin typeface="Arial" pitchFamily="34" charset="0"/>
                <a:cs typeface="Arial" pitchFamily="34" charset="0"/>
              </a:rPr>
              <a:t>current order book </a:t>
            </a:r>
            <a:r>
              <a:rPr lang="en-GB" sz="1200" i="1" dirty="0">
                <a:solidFill>
                  <a:schemeClr val="tx1">
                    <a:lumMod val="50000"/>
                    <a:lumOff val="50000"/>
                  </a:schemeClr>
                </a:solidFill>
                <a:latin typeface="Arial" pitchFamily="34" charset="0"/>
                <a:cs typeface="Arial" pitchFamily="34" charset="0"/>
              </a:rPr>
              <a:t>portfolio?</a:t>
            </a:r>
          </a:p>
          <a:p>
            <a:r>
              <a:rPr lang="en-GB" sz="1200" i="1" dirty="0">
                <a:solidFill>
                  <a:prstClr val="black">
                    <a:lumMod val="50000"/>
                    <a:lumOff val="50000"/>
                  </a:prstClr>
                </a:solidFill>
              </a:rPr>
              <a:t>For how many months will you be able to keep your current staff working?</a:t>
            </a:r>
            <a:r>
              <a:rPr lang="en-GB" sz="1200" i="1" dirty="0">
                <a:solidFill>
                  <a:schemeClr val="tx1">
                    <a:lumMod val="50000"/>
                    <a:lumOff val="50000"/>
                  </a:schemeClr>
                </a:solidFill>
                <a:latin typeface="Arial" pitchFamily="34" charset="0"/>
                <a:cs typeface="Arial" pitchFamily="34" charset="0"/>
              </a:rPr>
              <a:t> </a:t>
            </a:r>
            <a:endParaRPr lang="en-GB" sz="1200" i="1" dirty="0">
              <a:solidFill>
                <a:schemeClr val="tx1">
                  <a:lumMod val="50000"/>
                  <a:lumOff val="50000"/>
                </a:schemeClr>
              </a:solidFill>
            </a:endParaRPr>
          </a:p>
        </p:txBody>
      </p:sp>
      <p:sp>
        <p:nvSpPr>
          <p:cNvPr id="13" name="Rectangle 12">
            <a:extLst>
              <a:ext uri="{FF2B5EF4-FFF2-40B4-BE49-F238E27FC236}">
                <a16:creationId xmlns:a16="http://schemas.microsoft.com/office/drawing/2014/main" id="{F05F000F-D59A-40E0-A77F-E4DB3124F24B}"/>
              </a:ext>
            </a:extLst>
          </p:cNvPr>
          <p:cNvSpPr/>
          <p:nvPr/>
        </p:nvSpPr>
        <p:spPr>
          <a:xfrm rot="16200000">
            <a:off x="-65571" y="3555836"/>
            <a:ext cx="1127233" cy="230832"/>
          </a:xfrm>
          <a:prstGeom prst="rect">
            <a:avLst/>
          </a:prstGeom>
        </p:spPr>
        <p:txBody>
          <a:bodyPr wrap="none">
            <a:spAutoFit/>
          </a:bodyPr>
          <a:lstStyle/>
          <a:p>
            <a:pPr algn="ctr"/>
            <a:r>
              <a:rPr lang="en-GB" sz="900" dirty="0">
                <a:solidFill>
                  <a:srgbClr val="5497BE"/>
                </a:solidFill>
              </a:rPr>
              <a:t>MORE POSITIVE </a:t>
            </a:r>
          </a:p>
        </p:txBody>
      </p:sp>
      <p:sp>
        <p:nvSpPr>
          <p:cNvPr id="14" name="Rectangle 13">
            <a:extLst>
              <a:ext uri="{FF2B5EF4-FFF2-40B4-BE49-F238E27FC236}">
                <a16:creationId xmlns:a16="http://schemas.microsoft.com/office/drawing/2014/main" id="{BCB960D2-B4A8-4C50-A6AC-D1EF8B900B56}"/>
              </a:ext>
            </a:extLst>
          </p:cNvPr>
          <p:cNvSpPr/>
          <p:nvPr/>
        </p:nvSpPr>
        <p:spPr>
          <a:xfrm rot="16200000">
            <a:off x="-91218" y="4778525"/>
            <a:ext cx="1178529" cy="230832"/>
          </a:xfrm>
          <a:prstGeom prst="rect">
            <a:avLst/>
          </a:prstGeom>
        </p:spPr>
        <p:txBody>
          <a:bodyPr wrap="none">
            <a:spAutoFit/>
          </a:bodyPr>
          <a:lstStyle/>
          <a:p>
            <a:pPr algn="ctr"/>
            <a:r>
              <a:rPr lang="en-GB" sz="900" dirty="0">
                <a:solidFill>
                  <a:srgbClr val="921A1A"/>
                </a:solidFill>
              </a:rPr>
              <a:t>MORE NEGATIVE </a:t>
            </a:r>
          </a:p>
        </p:txBody>
      </p:sp>
      <p:cxnSp>
        <p:nvCxnSpPr>
          <p:cNvPr id="16" name="Straight Connector 15">
            <a:extLst>
              <a:ext uri="{FF2B5EF4-FFF2-40B4-BE49-F238E27FC236}">
                <a16:creationId xmlns:a16="http://schemas.microsoft.com/office/drawing/2014/main" id="{96B8B9BD-DA16-4B79-A732-5B47094D8100}"/>
              </a:ext>
            </a:extLst>
          </p:cNvPr>
          <p:cNvCxnSpPr>
            <a:cxnSpLocks/>
          </p:cNvCxnSpPr>
          <p:nvPr/>
        </p:nvCxnSpPr>
        <p:spPr>
          <a:xfrm flipH="1">
            <a:off x="399826" y="4245669"/>
            <a:ext cx="189372" cy="0"/>
          </a:xfrm>
          <a:prstGeom prst="line">
            <a:avLst/>
          </a:prstGeom>
          <a:ln w="3175">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Rectangle 19">
            <a:extLst>
              <a:ext uri="{FF2B5EF4-FFF2-40B4-BE49-F238E27FC236}">
                <a16:creationId xmlns:a16="http://schemas.microsoft.com/office/drawing/2014/main" id="{ECE7A2C9-36D7-482E-B844-A16C1C9F9AAA}"/>
              </a:ext>
            </a:extLst>
          </p:cNvPr>
          <p:cNvSpPr/>
          <p:nvPr/>
        </p:nvSpPr>
        <p:spPr>
          <a:xfrm>
            <a:off x="11057492" y="4336200"/>
            <a:ext cx="397866" cy="276999"/>
          </a:xfrm>
          <a:prstGeom prst="rect">
            <a:avLst/>
          </a:prstGeom>
        </p:spPr>
        <p:txBody>
          <a:bodyPr wrap="none">
            <a:spAutoFit/>
          </a:bodyPr>
          <a:lstStyle/>
          <a:p>
            <a:r>
              <a:rPr lang="en-GB" sz="1200" dirty="0">
                <a:solidFill>
                  <a:srgbClr val="EF7D00"/>
                </a:solidFill>
              </a:rPr>
              <a:t>DE</a:t>
            </a:r>
          </a:p>
        </p:txBody>
      </p:sp>
      <p:cxnSp>
        <p:nvCxnSpPr>
          <p:cNvPr id="18" name="Straight Connector 17">
            <a:extLst>
              <a:ext uri="{FF2B5EF4-FFF2-40B4-BE49-F238E27FC236}">
                <a16:creationId xmlns:a16="http://schemas.microsoft.com/office/drawing/2014/main" id="{30C6BE89-8EA8-4DF4-8C98-81E42973D147}"/>
              </a:ext>
            </a:extLst>
          </p:cNvPr>
          <p:cNvCxnSpPr/>
          <p:nvPr/>
        </p:nvCxnSpPr>
        <p:spPr>
          <a:xfrm>
            <a:off x="1101398" y="3206432"/>
            <a:ext cx="271604" cy="0"/>
          </a:xfrm>
          <a:prstGeom prst="line">
            <a:avLst/>
          </a:prstGeom>
          <a:ln w="28575">
            <a:solidFill>
              <a:srgbClr val="7F7F7F"/>
            </a:solidFill>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A703C912-5CF7-428F-946B-FACBEF427354}"/>
              </a:ext>
            </a:extLst>
          </p:cNvPr>
          <p:cNvSpPr/>
          <p:nvPr/>
        </p:nvSpPr>
        <p:spPr>
          <a:xfrm>
            <a:off x="1209368" y="3123078"/>
            <a:ext cx="2103325" cy="200055"/>
          </a:xfrm>
          <a:prstGeom prst="rect">
            <a:avLst/>
          </a:prstGeom>
        </p:spPr>
        <p:txBody>
          <a:bodyPr wrap="square">
            <a:spAutoFit/>
          </a:bodyPr>
          <a:lstStyle/>
          <a:p>
            <a:pPr algn="ctr"/>
            <a:r>
              <a:rPr lang="en-GB" sz="700" dirty="0">
                <a:solidFill>
                  <a:schemeClr val="bg1">
                    <a:lumMod val="65000"/>
                  </a:schemeClr>
                </a:solidFill>
              </a:rPr>
              <a:t>COMPARISON to the previous half year </a:t>
            </a:r>
          </a:p>
        </p:txBody>
      </p:sp>
      <p:sp>
        <p:nvSpPr>
          <p:cNvPr id="31" name="Tekstvak 6">
            <a:extLst>
              <a:ext uri="{FF2B5EF4-FFF2-40B4-BE49-F238E27FC236}">
                <a16:creationId xmlns:a16="http://schemas.microsoft.com/office/drawing/2014/main" id="{F2C268C1-A40F-48FF-B5C9-CD4E0A41126B}"/>
              </a:ext>
            </a:extLst>
          </p:cNvPr>
          <p:cNvSpPr txBox="1"/>
          <p:nvPr/>
        </p:nvSpPr>
        <p:spPr>
          <a:xfrm>
            <a:off x="437144" y="6410007"/>
            <a:ext cx="3657600" cy="223931"/>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lumMod val="50000"/>
                    <a:lumOff val="50000"/>
                  </a:schemeClr>
                </a:solidFill>
                <a:effectLst/>
                <a:uLnTx/>
                <a:uFillTx/>
                <a:latin typeface="Arial" panose="020B0604020202020204"/>
                <a:ea typeface="+mn-ea"/>
                <a:cs typeface="+mn-cs"/>
              </a:rPr>
              <a:t>Base: n=125, asked to all contractors</a:t>
            </a:r>
          </a:p>
        </p:txBody>
      </p:sp>
      <p:sp>
        <p:nvSpPr>
          <p:cNvPr id="38" name="Rectangle 37">
            <a:extLst>
              <a:ext uri="{FF2B5EF4-FFF2-40B4-BE49-F238E27FC236}">
                <a16:creationId xmlns:a16="http://schemas.microsoft.com/office/drawing/2014/main" id="{F814C9B0-1E59-4F93-A8E9-8F77641A38D0}"/>
              </a:ext>
            </a:extLst>
          </p:cNvPr>
          <p:cNvSpPr/>
          <p:nvPr/>
        </p:nvSpPr>
        <p:spPr>
          <a:xfrm>
            <a:off x="1076741" y="3782960"/>
            <a:ext cx="688605" cy="200055"/>
          </a:xfrm>
          <a:prstGeom prst="rect">
            <a:avLst/>
          </a:prstGeom>
        </p:spPr>
        <p:txBody>
          <a:bodyPr wrap="square">
            <a:spAutoFit/>
          </a:bodyPr>
          <a:lstStyle/>
          <a:p>
            <a:pPr algn="ctr"/>
            <a:r>
              <a:rPr lang="en-GB" sz="700" b="1" dirty="0">
                <a:solidFill>
                  <a:schemeClr val="bg1"/>
                </a:solidFill>
              </a:rPr>
              <a:t>H1-18</a:t>
            </a:r>
          </a:p>
        </p:txBody>
      </p:sp>
      <p:graphicFrame>
        <p:nvGraphicFramePr>
          <p:cNvPr id="23" name="Chart 22">
            <a:extLst>
              <a:ext uri="{FF2B5EF4-FFF2-40B4-BE49-F238E27FC236}">
                <a16:creationId xmlns:a16="http://schemas.microsoft.com/office/drawing/2014/main" id="{B91AF794-0AFD-42AE-90F2-A7D6F69FD843}"/>
              </a:ext>
            </a:extLst>
          </p:cNvPr>
          <p:cNvGraphicFramePr>
            <a:graphicFrameLocks/>
          </p:cNvGraphicFramePr>
          <p:nvPr>
            <p:extLst>
              <p:ext uri="{D42A27DB-BD31-4B8C-83A1-F6EECF244321}">
                <p14:modId xmlns:p14="http://schemas.microsoft.com/office/powerpoint/2010/main" val="2265625260"/>
              </p:ext>
            </p:extLst>
          </p:nvPr>
        </p:nvGraphicFramePr>
        <p:xfrm>
          <a:off x="542965" y="3317796"/>
          <a:ext cx="4971387" cy="2289675"/>
        </p:xfrm>
        <a:graphic>
          <a:graphicData uri="http://schemas.openxmlformats.org/drawingml/2006/chart">
            <c:chart xmlns:c="http://schemas.openxmlformats.org/drawingml/2006/chart" xmlns:r="http://schemas.openxmlformats.org/officeDocument/2006/relationships" r:id="rId3"/>
          </a:graphicData>
        </a:graphic>
      </p:graphicFrame>
      <p:sp>
        <p:nvSpPr>
          <p:cNvPr id="24" name="Rectangle 23">
            <a:extLst>
              <a:ext uri="{FF2B5EF4-FFF2-40B4-BE49-F238E27FC236}">
                <a16:creationId xmlns:a16="http://schemas.microsoft.com/office/drawing/2014/main" id="{B31E2E93-0693-4B5B-8F71-C0D3967AB0F0}"/>
              </a:ext>
            </a:extLst>
          </p:cNvPr>
          <p:cNvSpPr/>
          <p:nvPr/>
        </p:nvSpPr>
        <p:spPr>
          <a:xfrm>
            <a:off x="720960" y="3801867"/>
            <a:ext cx="688587" cy="20004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700" b="1" dirty="0">
                <a:solidFill>
                  <a:schemeClr val="bg1"/>
                </a:solidFill>
              </a:rPr>
              <a:t>H1-18</a:t>
            </a:r>
          </a:p>
        </p:txBody>
      </p:sp>
      <p:sp>
        <p:nvSpPr>
          <p:cNvPr id="25" name="Rectangle 24">
            <a:extLst>
              <a:ext uri="{FF2B5EF4-FFF2-40B4-BE49-F238E27FC236}">
                <a16:creationId xmlns:a16="http://schemas.microsoft.com/office/drawing/2014/main" id="{609CFD8B-DD6D-42FF-A5A9-23C9FBA33480}"/>
              </a:ext>
            </a:extLst>
          </p:cNvPr>
          <p:cNvSpPr/>
          <p:nvPr/>
        </p:nvSpPr>
        <p:spPr>
          <a:xfrm>
            <a:off x="1386590" y="3534868"/>
            <a:ext cx="688587" cy="20007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700" b="1" dirty="0">
                <a:solidFill>
                  <a:schemeClr val="bg1">
                    <a:lumMod val="65000"/>
                  </a:schemeClr>
                </a:solidFill>
              </a:rPr>
              <a:t>H2-18</a:t>
            </a:r>
          </a:p>
        </p:txBody>
      </p:sp>
      <p:sp>
        <p:nvSpPr>
          <p:cNvPr id="26" name="Rectangle 25">
            <a:extLst>
              <a:ext uri="{FF2B5EF4-FFF2-40B4-BE49-F238E27FC236}">
                <a16:creationId xmlns:a16="http://schemas.microsoft.com/office/drawing/2014/main" id="{BD9FF539-57B7-4BA7-A6FB-4B751655F678}"/>
              </a:ext>
            </a:extLst>
          </p:cNvPr>
          <p:cNvSpPr/>
          <p:nvPr/>
        </p:nvSpPr>
        <p:spPr>
          <a:xfrm>
            <a:off x="2042601" y="3662946"/>
            <a:ext cx="688587" cy="20007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700" b="1" dirty="0">
                <a:solidFill>
                  <a:schemeClr val="bg1">
                    <a:lumMod val="65000"/>
                  </a:schemeClr>
                </a:solidFill>
              </a:rPr>
              <a:t>H1-19</a:t>
            </a:r>
          </a:p>
        </p:txBody>
      </p:sp>
      <p:sp>
        <p:nvSpPr>
          <p:cNvPr id="27" name="Rectangle 26">
            <a:extLst>
              <a:ext uri="{FF2B5EF4-FFF2-40B4-BE49-F238E27FC236}">
                <a16:creationId xmlns:a16="http://schemas.microsoft.com/office/drawing/2014/main" id="{837ED660-F84B-4903-BDE4-EC755A5C6F0E}"/>
              </a:ext>
            </a:extLst>
          </p:cNvPr>
          <p:cNvSpPr/>
          <p:nvPr/>
        </p:nvSpPr>
        <p:spPr>
          <a:xfrm>
            <a:off x="2714334" y="3605917"/>
            <a:ext cx="688587" cy="20004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700" b="1" dirty="0">
                <a:solidFill>
                  <a:schemeClr val="bg1">
                    <a:lumMod val="65000"/>
                  </a:schemeClr>
                </a:solidFill>
              </a:rPr>
              <a:t>H2-19</a:t>
            </a:r>
          </a:p>
        </p:txBody>
      </p:sp>
      <p:sp>
        <p:nvSpPr>
          <p:cNvPr id="28" name="Rectangle 27">
            <a:extLst>
              <a:ext uri="{FF2B5EF4-FFF2-40B4-BE49-F238E27FC236}">
                <a16:creationId xmlns:a16="http://schemas.microsoft.com/office/drawing/2014/main" id="{58D0EE89-025B-4B4E-93C4-33EECEBEBA86}"/>
              </a:ext>
            </a:extLst>
          </p:cNvPr>
          <p:cNvSpPr/>
          <p:nvPr/>
        </p:nvSpPr>
        <p:spPr>
          <a:xfrm>
            <a:off x="4048927" y="4165514"/>
            <a:ext cx="688587" cy="20004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700" b="1" dirty="0">
                <a:solidFill>
                  <a:srgbClr val="A6A6A6"/>
                </a:solidFill>
              </a:rPr>
              <a:t>H2-20</a:t>
            </a:r>
          </a:p>
        </p:txBody>
      </p:sp>
      <p:sp>
        <p:nvSpPr>
          <p:cNvPr id="29" name="Rectangle 28">
            <a:extLst>
              <a:ext uri="{FF2B5EF4-FFF2-40B4-BE49-F238E27FC236}">
                <a16:creationId xmlns:a16="http://schemas.microsoft.com/office/drawing/2014/main" id="{9C35F4BA-475C-4FFA-84A3-7E2C7169EA5C}"/>
              </a:ext>
            </a:extLst>
          </p:cNvPr>
          <p:cNvSpPr/>
          <p:nvPr/>
        </p:nvSpPr>
        <p:spPr>
          <a:xfrm>
            <a:off x="3388059" y="4221267"/>
            <a:ext cx="688587" cy="20004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700" b="1" dirty="0">
                <a:solidFill>
                  <a:schemeClr val="bg1">
                    <a:lumMod val="65000"/>
                  </a:schemeClr>
                </a:solidFill>
              </a:rPr>
              <a:t>H1-20</a:t>
            </a:r>
          </a:p>
        </p:txBody>
      </p:sp>
      <p:sp>
        <p:nvSpPr>
          <p:cNvPr id="30" name="Tekstvak 6">
            <a:extLst>
              <a:ext uri="{FF2B5EF4-FFF2-40B4-BE49-F238E27FC236}">
                <a16:creationId xmlns:a16="http://schemas.microsoft.com/office/drawing/2014/main" id="{25FEF24B-F7BA-4B08-A816-E74D55A1A19B}"/>
              </a:ext>
            </a:extLst>
          </p:cNvPr>
          <p:cNvSpPr txBox="1"/>
          <p:nvPr/>
        </p:nvSpPr>
        <p:spPr>
          <a:xfrm>
            <a:off x="421773" y="1787359"/>
            <a:ext cx="9073275" cy="374162"/>
          </a:xfrm>
          <a:prstGeom prst="rect">
            <a:avLst/>
          </a:prstGeom>
          <a:noFill/>
          <a:ln>
            <a:noFill/>
          </a:ln>
        </p:spPr>
        <p:txBody>
          <a:bodyPr wrap="square" lIns="0" tIns="0" rIns="0" bIns="0" rtlCol="0" anchor="t">
            <a:noAutofit/>
          </a:bodyPr>
          <a:lstStyle/>
          <a:p>
            <a:pPr>
              <a:lnSpc>
                <a:spcPct val="90000"/>
              </a:lnSpc>
            </a:pPr>
            <a:r>
              <a:rPr lang="en-GB" sz="1400" b="1" dirty="0">
                <a:solidFill>
                  <a:schemeClr val="bg1">
                    <a:lumMod val="50000"/>
                  </a:schemeClr>
                </a:solidFill>
              </a:rPr>
              <a:t>Net share </a:t>
            </a:r>
            <a:r>
              <a:rPr lang="en-GB" sz="1400" dirty="0">
                <a:solidFill>
                  <a:schemeClr val="bg1">
                    <a:lumMod val="50000"/>
                  </a:schemeClr>
                </a:solidFill>
              </a:rPr>
              <a:t>of contractors’ experience regarding turnover</a:t>
            </a:r>
            <a:endParaRPr lang="en-GB" sz="1400" b="1" dirty="0">
              <a:solidFill>
                <a:schemeClr val="bg1">
                  <a:lumMod val="50000"/>
                </a:schemeClr>
              </a:solidFill>
            </a:endParaRPr>
          </a:p>
          <a:p>
            <a:pPr>
              <a:lnSpc>
                <a:spcPct val="90000"/>
              </a:lnSpc>
            </a:pPr>
            <a:r>
              <a:rPr lang="en-GB" sz="1200" i="1" dirty="0">
                <a:solidFill>
                  <a:schemeClr val="tx1">
                    <a:lumMod val="50000"/>
                    <a:lumOff val="50000"/>
                  </a:schemeClr>
                </a:solidFill>
              </a:rPr>
              <a:t>If you compare your turnover of </a:t>
            </a:r>
            <a:r>
              <a:rPr lang="en-GB" sz="1200" b="1" i="1" dirty="0">
                <a:solidFill>
                  <a:schemeClr val="tx1">
                    <a:lumMod val="50000"/>
                    <a:lumOff val="50000"/>
                  </a:schemeClr>
                </a:solidFill>
              </a:rPr>
              <a:t>H2-21 to H2-20</a:t>
            </a:r>
            <a:r>
              <a:rPr lang="en-GB" sz="1200" i="1" dirty="0">
                <a:solidFill>
                  <a:schemeClr val="tx1">
                    <a:lumMod val="50000"/>
                    <a:lumOff val="50000"/>
                  </a:schemeClr>
                </a:solidFill>
              </a:rPr>
              <a:t>, how did your turnover develop?</a:t>
            </a:r>
          </a:p>
          <a:p>
            <a:pPr>
              <a:lnSpc>
                <a:spcPct val="90000"/>
              </a:lnSpc>
            </a:pPr>
            <a:r>
              <a:rPr lang="en-GB" sz="1200" i="1" dirty="0">
                <a:solidFill>
                  <a:schemeClr val="tx1">
                    <a:lumMod val="50000"/>
                    <a:lumOff val="50000"/>
                  </a:schemeClr>
                </a:solidFill>
                <a:latin typeface="Arial" pitchFamily="34" charset="0"/>
                <a:cs typeface="Arial" pitchFamily="34" charset="0"/>
              </a:rPr>
              <a:t>What are your </a:t>
            </a:r>
            <a:r>
              <a:rPr lang="en-GB" sz="1200" b="1" i="1" dirty="0">
                <a:solidFill>
                  <a:schemeClr val="tx1">
                    <a:lumMod val="50000"/>
                    <a:lumOff val="50000"/>
                  </a:schemeClr>
                </a:solidFill>
                <a:latin typeface="Arial" pitchFamily="34" charset="0"/>
                <a:cs typeface="Arial" pitchFamily="34" charset="0"/>
              </a:rPr>
              <a:t>expectations</a:t>
            </a:r>
            <a:r>
              <a:rPr lang="en-GB" sz="1200" i="1" dirty="0">
                <a:solidFill>
                  <a:schemeClr val="tx1">
                    <a:lumMod val="50000"/>
                    <a:lumOff val="50000"/>
                  </a:schemeClr>
                </a:solidFill>
                <a:latin typeface="Arial" pitchFamily="34" charset="0"/>
                <a:cs typeface="Arial" pitchFamily="34" charset="0"/>
              </a:rPr>
              <a:t> for the development in </a:t>
            </a:r>
            <a:r>
              <a:rPr lang="en-GB" sz="1200" b="1" i="1" dirty="0">
                <a:solidFill>
                  <a:schemeClr val="tx1">
                    <a:lumMod val="50000"/>
                    <a:lumOff val="50000"/>
                  </a:schemeClr>
                </a:solidFill>
                <a:latin typeface="Arial" pitchFamily="34" charset="0"/>
                <a:cs typeface="Arial" pitchFamily="34" charset="0"/>
              </a:rPr>
              <a:t>H1-22</a:t>
            </a:r>
            <a:r>
              <a:rPr lang="en-GB" sz="1200" i="1" dirty="0">
                <a:solidFill>
                  <a:schemeClr val="tx1">
                    <a:lumMod val="50000"/>
                    <a:lumOff val="50000"/>
                  </a:schemeClr>
                </a:solidFill>
                <a:latin typeface="Arial" pitchFamily="34" charset="0"/>
                <a:cs typeface="Arial" pitchFamily="34" charset="0"/>
              </a:rPr>
              <a:t>?</a:t>
            </a:r>
          </a:p>
          <a:p>
            <a:pPr>
              <a:lnSpc>
                <a:spcPct val="90000"/>
              </a:lnSpc>
            </a:pPr>
            <a:endParaRPr lang="en-GB" sz="1200" i="1" dirty="0">
              <a:solidFill>
                <a:schemeClr val="tx1">
                  <a:lumMod val="50000"/>
                  <a:lumOff val="50000"/>
                </a:schemeClr>
              </a:solidFill>
            </a:endParaRPr>
          </a:p>
        </p:txBody>
      </p:sp>
      <p:sp>
        <p:nvSpPr>
          <p:cNvPr id="32" name="Rectangle 31">
            <a:extLst>
              <a:ext uri="{FF2B5EF4-FFF2-40B4-BE49-F238E27FC236}">
                <a16:creationId xmlns:a16="http://schemas.microsoft.com/office/drawing/2014/main" id="{02129FE7-7A88-4281-AC0A-09F44EE00098}"/>
              </a:ext>
            </a:extLst>
          </p:cNvPr>
          <p:cNvSpPr/>
          <p:nvPr/>
        </p:nvSpPr>
        <p:spPr>
          <a:xfrm>
            <a:off x="151740" y="2791529"/>
            <a:ext cx="6045246" cy="230832"/>
          </a:xfrm>
          <a:prstGeom prst="rect">
            <a:avLst/>
          </a:prstGeom>
        </p:spPr>
        <p:txBody>
          <a:bodyPr wrap="none">
            <a:spAutoFit/>
          </a:bodyPr>
          <a:lstStyle/>
          <a:p>
            <a:pPr algn="r"/>
            <a:r>
              <a:rPr lang="en-GB" sz="900" dirty="0">
                <a:solidFill>
                  <a:schemeClr val="bg1">
                    <a:lumMod val="65000"/>
                  </a:schemeClr>
                </a:solidFill>
              </a:rPr>
              <a:t>(Share of contractors reporting INCREASE minus the share of contractors reporting DECREASE in their turnover) </a:t>
            </a:r>
          </a:p>
        </p:txBody>
      </p:sp>
      <p:sp>
        <p:nvSpPr>
          <p:cNvPr id="35" name="Rectangle 34">
            <a:extLst>
              <a:ext uri="{FF2B5EF4-FFF2-40B4-BE49-F238E27FC236}">
                <a16:creationId xmlns:a16="http://schemas.microsoft.com/office/drawing/2014/main" id="{CD76D539-6918-43A2-B942-8A3087CFBE5F}"/>
              </a:ext>
            </a:extLst>
          </p:cNvPr>
          <p:cNvSpPr/>
          <p:nvPr/>
        </p:nvSpPr>
        <p:spPr>
          <a:xfrm>
            <a:off x="5077627" y="3955964"/>
            <a:ext cx="688587" cy="20004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700" b="1" dirty="0">
                <a:solidFill>
                  <a:srgbClr val="A6A6A6"/>
                </a:solidFill>
              </a:rPr>
              <a:t>H1-21</a:t>
            </a:r>
          </a:p>
        </p:txBody>
      </p:sp>
      <p:sp>
        <p:nvSpPr>
          <p:cNvPr id="33" name="Text Placeholder 57">
            <a:extLst>
              <a:ext uri="{FF2B5EF4-FFF2-40B4-BE49-F238E27FC236}">
                <a16:creationId xmlns:a16="http://schemas.microsoft.com/office/drawing/2014/main" id="{2798E593-DE8D-480B-AF37-5156C056E133}"/>
              </a:ext>
            </a:extLst>
          </p:cNvPr>
          <p:cNvSpPr txBox="1">
            <a:spLocks/>
          </p:cNvSpPr>
          <p:nvPr/>
        </p:nvSpPr>
        <p:spPr>
          <a:xfrm>
            <a:off x="444500" y="0"/>
            <a:ext cx="10793771" cy="552450"/>
          </a:xfrm>
          <a:prstGeom prst="rect">
            <a:avLst/>
          </a:prstGeom>
        </p:spPr>
        <p:txBody>
          <a:bodyPr vert="horz" lIns="0" tIns="108000" rIns="0" bIns="0" rtlCol="0" anchor="ctr">
            <a:noAutofit/>
          </a:bodyPr>
          <a:lstStyle>
            <a:lvl1pPr marL="0" indent="0" algn="l" defTabSz="914400" rtl="0" eaLnBrk="1" latinLnBrk="0" hangingPunct="1">
              <a:lnSpc>
                <a:spcPts val="1500"/>
              </a:lnSpc>
              <a:spcBef>
                <a:spcPts val="400"/>
              </a:spcBef>
              <a:spcAft>
                <a:spcPts val="400"/>
              </a:spcAft>
              <a:buClr>
                <a:srgbClr val="497C9B"/>
              </a:buClr>
              <a:buFont typeface="Arial" panose="020B0604020202020204" pitchFamily="34" charset="0"/>
              <a:buNone/>
              <a:defRPr sz="1200" kern="1200">
                <a:solidFill>
                  <a:schemeClr val="tx2"/>
                </a:solidFill>
                <a:latin typeface="+mn-lt"/>
                <a:ea typeface="+mn-ea"/>
                <a:cs typeface="+mn-cs"/>
              </a:defRPr>
            </a:lvl1pPr>
            <a:lvl2pPr marL="360363" indent="-179388" algn="l" defTabSz="914400" rtl="0" eaLnBrk="1" latinLnBrk="0" hangingPunct="1">
              <a:lnSpc>
                <a:spcPts val="1500"/>
              </a:lnSpc>
              <a:spcBef>
                <a:spcPts val="400"/>
              </a:spcBef>
              <a:spcAft>
                <a:spcPts val="400"/>
              </a:spcAft>
              <a:buClr>
                <a:srgbClr val="4A4A49"/>
              </a:buClr>
              <a:buSzPct val="100000"/>
              <a:buFont typeface="Arial" panose="020B0604020202020204" pitchFamily="34" charset="0"/>
              <a:buChar char="•"/>
              <a:defRPr sz="1200" kern="1200">
                <a:solidFill>
                  <a:schemeClr val="tx2"/>
                </a:solidFill>
                <a:latin typeface="+mn-lt"/>
                <a:ea typeface="+mn-ea"/>
                <a:cs typeface="+mn-cs"/>
              </a:defRPr>
            </a:lvl2pPr>
            <a:lvl3pPr marL="541338" indent="-180975" algn="l" defTabSz="914400" rtl="0" eaLnBrk="1" latinLnBrk="0" hangingPunct="1">
              <a:lnSpc>
                <a:spcPts val="1500"/>
              </a:lnSpc>
              <a:spcBef>
                <a:spcPts val="400"/>
              </a:spcBef>
              <a:spcAft>
                <a:spcPts val="400"/>
              </a:spcAft>
              <a:buClr>
                <a:schemeClr val="tx2"/>
              </a:buClr>
              <a:buFont typeface="Calibri" panose="020F0502020204030204" pitchFamily="34" charset="0"/>
              <a:buChar char="-"/>
              <a:defRPr sz="1200" kern="1200">
                <a:solidFill>
                  <a:schemeClr val="tx2"/>
                </a:solidFill>
                <a:latin typeface="+mn-lt"/>
                <a:ea typeface="+mn-ea"/>
                <a:cs typeface="+mn-cs"/>
              </a:defRPr>
            </a:lvl3pPr>
            <a:lvl4pPr marL="0" indent="0" algn="l" defTabSz="914400" rtl="0" eaLnBrk="1" latinLnBrk="0" hangingPunct="1">
              <a:lnSpc>
                <a:spcPts val="1500"/>
              </a:lnSpc>
              <a:spcBef>
                <a:spcPts val="400"/>
              </a:spcBef>
              <a:spcAft>
                <a:spcPts val="400"/>
              </a:spcAft>
              <a:buFont typeface="Arial" panose="020B0604020202020204" pitchFamily="34" charset="0"/>
              <a:buNone/>
              <a:defRPr sz="1200" b="0" kern="1200">
                <a:solidFill>
                  <a:schemeClr val="tx2"/>
                </a:solidFill>
                <a:latin typeface="+mn-lt"/>
                <a:ea typeface="+mn-ea"/>
                <a:cs typeface="+mn-cs"/>
              </a:defRPr>
            </a:lvl4pPr>
            <a:lvl5pPr marL="0" marR="0" indent="0" algn="l" defTabSz="914400" rtl="0" eaLnBrk="1" fontAlgn="auto" latinLnBrk="0" hangingPunct="1">
              <a:lnSpc>
                <a:spcPts val="1500"/>
              </a:lnSpc>
              <a:spcBef>
                <a:spcPts val="400"/>
              </a:spcBef>
              <a:spcAft>
                <a:spcPts val="400"/>
              </a:spcAft>
              <a:buClrTx/>
              <a:buSzTx/>
              <a:buFont typeface="Arial" panose="020B0604020202020204" pitchFamily="34" charset="0"/>
              <a:buNone/>
              <a:tabLst/>
              <a:defRPr sz="1200" b="1" i="0" kern="1200">
                <a:solidFill>
                  <a:srgbClr val="4A4A49"/>
                </a:solidFill>
                <a:latin typeface="+mj-lt"/>
                <a:ea typeface="+mn-ea"/>
                <a:cs typeface="+mn-cs"/>
              </a:defRPr>
            </a:lvl5pPr>
            <a:lvl6pPr marL="0" indent="0" algn="l" defTabSz="914400" rtl="0" eaLnBrk="1" latinLnBrk="0" hangingPunct="1">
              <a:lnSpc>
                <a:spcPts val="1500"/>
              </a:lnSpc>
              <a:spcBef>
                <a:spcPts val="400"/>
              </a:spcBef>
              <a:spcAft>
                <a:spcPts val="400"/>
              </a:spcAft>
              <a:buClr>
                <a:schemeClr val="accent2"/>
              </a:buClr>
              <a:buFont typeface="Arial" panose="020B0604020202020204" pitchFamily="34" charset="0"/>
              <a:buNone/>
              <a:defRPr sz="1200" kern="1200">
                <a:solidFill>
                  <a:srgbClr val="4A4A49"/>
                </a:solidFill>
                <a:latin typeface="+mj-lt"/>
                <a:ea typeface="+mn-ea"/>
                <a:cs typeface="+mn-cs"/>
              </a:defRPr>
            </a:lvl6pPr>
            <a:lvl7pPr marL="180975" indent="-180975" algn="l" defTabSz="914400" rtl="0" eaLnBrk="1" latinLnBrk="0" hangingPunct="1">
              <a:lnSpc>
                <a:spcPts val="1500"/>
              </a:lnSpc>
              <a:spcBef>
                <a:spcPts val="400"/>
              </a:spcBef>
              <a:spcAft>
                <a:spcPts val="400"/>
              </a:spcAft>
              <a:buClr>
                <a:srgbClr val="4A4A49"/>
              </a:buClr>
              <a:buFont typeface="Arial" panose="020B0604020202020204" pitchFamily="34" charset="0"/>
              <a:buChar char="•"/>
              <a:defRPr sz="1200" kern="1200">
                <a:solidFill>
                  <a:schemeClr val="tx2"/>
                </a:solidFill>
                <a:latin typeface="+mn-lt"/>
                <a:ea typeface="+mn-ea"/>
                <a:cs typeface="+mn-cs"/>
              </a:defRPr>
            </a:lvl7pPr>
            <a:lvl8pPr marL="360363" indent="-179388" algn="l" defTabSz="914400" rtl="0" eaLnBrk="1" latinLnBrk="0" hangingPunct="1">
              <a:lnSpc>
                <a:spcPts val="1500"/>
              </a:lnSpc>
              <a:spcBef>
                <a:spcPts val="400"/>
              </a:spcBef>
              <a:spcAft>
                <a:spcPts val="400"/>
              </a:spcAft>
              <a:buClr>
                <a:srgbClr val="4A4A49"/>
              </a:buClr>
              <a:buFont typeface="Arial" panose="020B0604020202020204" pitchFamily="34" charset="0"/>
              <a:buChar char="•"/>
              <a:tabLst/>
              <a:defRPr sz="1200" kern="1200">
                <a:solidFill>
                  <a:schemeClr val="tx2"/>
                </a:solidFill>
                <a:latin typeface="+mn-lt"/>
                <a:ea typeface="+mn-ea"/>
                <a:cs typeface="+mn-cs"/>
              </a:defRPr>
            </a:lvl8pPr>
            <a:lvl9pPr marL="541338" indent="-180975" algn="l" defTabSz="914400" rtl="0" eaLnBrk="1" latinLnBrk="0" hangingPunct="1">
              <a:lnSpc>
                <a:spcPts val="1500"/>
              </a:lnSpc>
              <a:spcBef>
                <a:spcPts val="400"/>
              </a:spcBef>
              <a:spcAft>
                <a:spcPts val="400"/>
              </a:spcAft>
              <a:buClr>
                <a:schemeClr val="tx2"/>
              </a:buClr>
              <a:buFont typeface="Calibri" panose="020F0502020204030204" pitchFamily="34" charset="0"/>
              <a:buChar char="-"/>
              <a:defRPr sz="1200" kern="1200">
                <a:solidFill>
                  <a:schemeClr val="tx2"/>
                </a:solidFill>
                <a:latin typeface="+mn-lt"/>
                <a:ea typeface="+mn-ea"/>
                <a:cs typeface="+mn-cs"/>
              </a:defRPr>
            </a:lvl9pPr>
          </a:lstStyle>
          <a:p>
            <a:r>
              <a:rPr lang="nl-NL">
                <a:solidFill>
                  <a:srgbClr val="B9C6CF"/>
                </a:solidFill>
              </a:rPr>
              <a:t>Management Summary | </a:t>
            </a:r>
            <a:r>
              <a:rPr lang="nl-NL" b="1">
                <a:solidFill>
                  <a:srgbClr val="4A4A49"/>
                </a:solidFill>
              </a:rPr>
              <a:t>Profiling the Building Contractor</a:t>
            </a:r>
            <a:r>
              <a:rPr lang="nl-NL">
                <a:solidFill>
                  <a:srgbClr val="B9C6CF"/>
                </a:solidFill>
              </a:rPr>
              <a:t>| Media Orientation </a:t>
            </a:r>
          </a:p>
          <a:p>
            <a:r>
              <a:rPr lang="nl-NL" b="1">
                <a:solidFill>
                  <a:srgbClr val="4A4A49"/>
                </a:solidFill>
              </a:rPr>
              <a:t>Germany</a:t>
            </a:r>
            <a:r>
              <a:rPr lang="nl-NL">
                <a:solidFill>
                  <a:schemeClr val="bg1">
                    <a:lumMod val="65000"/>
                  </a:schemeClr>
                </a:solidFill>
              </a:rPr>
              <a:t> </a:t>
            </a:r>
            <a:r>
              <a:rPr lang="nl-NL">
                <a:solidFill>
                  <a:srgbClr val="B9C6CF"/>
                </a:solidFill>
              </a:rPr>
              <a:t>| United Kingdom | France | Italy | Spain | Netherlands | Belgium | Poland </a:t>
            </a:r>
            <a:endParaRPr lang="nl-NL" dirty="0">
              <a:solidFill>
                <a:srgbClr val="B9C6CF"/>
              </a:solidFill>
            </a:endParaRPr>
          </a:p>
        </p:txBody>
      </p:sp>
    </p:spTree>
    <p:extLst>
      <p:ext uri="{BB962C8B-B14F-4D97-AF65-F5344CB8AC3E}">
        <p14:creationId xmlns:p14="http://schemas.microsoft.com/office/powerpoint/2010/main" val="66905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8B6A59DA-317F-4809-BB1E-CE72F61943E6}"/>
              </a:ext>
            </a:extLst>
          </p:cNvPr>
          <p:cNvSpPr>
            <a:spLocks noGrp="1"/>
          </p:cNvSpPr>
          <p:nvPr>
            <p:ph type="body" sz="quarter" idx="13"/>
          </p:nvPr>
        </p:nvSpPr>
        <p:spPr/>
        <p:txBody>
          <a:bodyPr/>
          <a:lstStyle/>
          <a:p>
            <a:r>
              <a:rPr lang="en-GB" dirty="0"/>
              <a:t>Index</a:t>
            </a:r>
          </a:p>
        </p:txBody>
      </p:sp>
      <p:pic>
        <p:nvPicPr>
          <p:cNvPr id="5" name="Picture Placeholder 10">
            <a:extLst>
              <a:ext uri="{FF2B5EF4-FFF2-40B4-BE49-F238E27FC236}">
                <a16:creationId xmlns:a16="http://schemas.microsoft.com/office/drawing/2014/main" id="{51F05061-F330-4935-B782-A44E74F0BC89}"/>
              </a:ext>
            </a:extLst>
          </p:cNvPr>
          <p:cNvPicPr>
            <a:picLocks noGrp="1" noChangeAspect="1"/>
          </p:cNvPicPr>
          <p:nvPr>
            <p:ph type="pic" sz="quarter" idx="10"/>
          </p:nvPr>
        </p:nvPicPr>
        <p:blipFill>
          <a:blip r:embed="rId2">
            <a:extLst>
              <a:ext uri="{BEBA8EAE-BF5A-486C-A8C5-ECC9F3942E4B}">
                <a14:imgProps xmlns:a14="http://schemas.microsoft.com/office/drawing/2010/main">
                  <a14:imgLayer r:embed="rId3">
                    <a14:imgEffect>
                      <a14:saturation sat="0"/>
                    </a14:imgEffect>
                    <a14:imgEffect>
                      <a14:brightnessContrast contrast="20000"/>
                    </a14:imgEffect>
                  </a14:imgLayer>
                </a14:imgProps>
              </a:ext>
            </a:extLst>
          </a:blip>
          <a:srcRect l="24522" r="24522"/>
          <a:stretch>
            <a:fillRect/>
          </a:stretch>
        </p:blipFill>
        <p:spPr>
          <a:xfrm>
            <a:off x="7381875" y="0"/>
            <a:ext cx="4810125" cy="6858000"/>
          </a:xfrm>
          <a:prstGeom prst="rect">
            <a:avLst/>
          </a:prstGeom>
        </p:spPr>
      </p:pic>
      <p:graphicFrame>
        <p:nvGraphicFramePr>
          <p:cNvPr id="7" name="Tabel 3">
            <a:extLst>
              <a:ext uri="{FF2B5EF4-FFF2-40B4-BE49-F238E27FC236}">
                <a16:creationId xmlns:a16="http://schemas.microsoft.com/office/drawing/2014/main" id="{83D17008-6C36-41AF-B3BD-20CD38E6D9D6}"/>
              </a:ext>
            </a:extLst>
          </p:cNvPr>
          <p:cNvGraphicFramePr>
            <a:graphicFrameLocks noGrp="1"/>
          </p:cNvGraphicFramePr>
          <p:nvPr>
            <p:extLst>
              <p:ext uri="{D42A27DB-BD31-4B8C-83A1-F6EECF244321}">
                <p14:modId xmlns:p14="http://schemas.microsoft.com/office/powerpoint/2010/main" val="4160161169"/>
              </p:ext>
            </p:extLst>
          </p:nvPr>
        </p:nvGraphicFramePr>
        <p:xfrm>
          <a:off x="471438" y="1882105"/>
          <a:ext cx="4126688" cy="1244271"/>
        </p:xfrm>
        <a:graphic>
          <a:graphicData uri="http://schemas.openxmlformats.org/drawingml/2006/table">
            <a:tbl>
              <a:tblPr firstRow="1" bandRow="1">
                <a:tableStyleId>{2D5ABB26-0587-4C30-8999-92F81FD0307C}</a:tableStyleId>
              </a:tblPr>
              <a:tblGrid>
                <a:gridCol w="4126688">
                  <a:extLst>
                    <a:ext uri="{9D8B030D-6E8A-4147-A177-3AD203B41FA5}">
                      <a16:colId xmlns:a16="http://schemas.microsoft.com/office/drawing/2014/main" val="329270630"/>
                    </a:ext>
                  </a:extLst>
                </a:gridCol>
              </a:tblGrid>
              <a:tr h="414757">
                <a:tc>
                  <a:txBody>
                    <a:bodyPr/>
                    <a:lstStyle/>
                    <a:p>
                      <a:pPr algn="r"/>
                      <a:r>
                        <a:rPr lang="en-GB" sz="1400" b="0" noProof="0" dirty="0">
                          <a:solidFill>
                            <a:schemeClr val="bg1"/>
                          </a:solidFill>
                        </a:rPr>
                        <a:t>Management Summary</a:t>
                      </a: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extLst>
                  <a:ext uri="{0D108BD9-81ED-4DB2-BD59-A6C34878D82A}">
                    <a16:rowId xmlns:a16="http://schemas.microsoft.com/office/drawing/2014/main" val="3991562291"/>
                  </a:ext>
                </a:extLst>
              </a:tr>
              <a:tr h="414757">
                <a:tc>
                  <a:txBody>
                    <a:bodyPr/>
                    <a:lstStyle/>
                    <a:p>
                      <a:pPr algn="r"/>
                      <a:r>
                        <a:rPr lang="en-GB" sz="1400" b="0" noProof="0" dirty="0">
                          <a:solidFill>
                            <a:schemeClr val="bg1"/>
                          </a:solidFill>
                        </a:rPr>
                        <a:t>Profiling the Building Contractor</a:t>
                      </a: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extLst>
                  <a:ext uri="{0D108BD9-81ED-4DB2-BD59-A6C34878D82A}">
                    <a16:rowId xmlns:a16="http://schemas.microsoft.com/office/drawing/2014/main" val="3086487121"/>
                  </a:ext>
                </a:extLst>
              </a:tr>
              <a:tr h="414757">
                <a:tc>
                  <a:txBody>
                    <a:bodyPr/>
                    <a:lstStyle/>
                    <a:p>
                      <a:pPr marL="0" indent="0" algn="r">
                        <a:buFont typeface="Arial" panose="020B0604020202020204" pitchFamily="34" charset="0"/>
                        <a:buNone/>
                      </a:pPr>
                      <a:r>
                        <a:rPr lang="en-US" sz="1400" noProof="0" dirty="0">
                          <a:solidFill>
                            <a:schemeClr val="bg1"/>
                          </a:solidFill>
                        </a:rPr>
                        <a:t>Media orientation</a:t>
                      </a:r>
                      <a:endParaRPr lang="en-GB" sz="1400" noProof="0" dirty="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5D7A"/>
                    </a:solidFill>
                  </a:tcPr>
                </a:tc>
                <a:extLst>
                  <a:ext uri="{0D108BD9-81ED-4DB2-BD59-A6C34878D82A}">
                    <a16:rowId xmlns:a16="http://schemas.microsoft.com/office/drawing/2014/main" val="997324286"/>
                  </a:ext>
                </a:extLst>
              </a:tr>
            </a:tbl>
          </a:graphicData>
        </a:graphic>
      </p:graphicFrame>
    </p:spTree>
    <p:extLst>
      <p:ext uri="{BB962C8B-B14F-4D97-AF65-F5344CB8AC3E}">
        <p14:creationId xmlns:p14="http://schemas.microsoft.com/office/powerpoint/2010/main" val="2896414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463239-2890-4296-ACAA-E18E4E928646}"/>
              </a:ext>
            </a:extLst>
          </p:cNvPr>
          <p:cNvSpPr>
            <a:spLocks noGrp="1"/>
          </p:cNvSpPr>
          <p:nvPr>
            <p:ph type="sldNum" sz="quarter" idx="12"/>
          </p:nvPr>
        </p:nvSpPr>
        <p:spPr/>
        <p:txBody>
          <a:bodyPr/>
          <a:lstStyle/>
          <a:p>
            <a:fld id="{7AD0FE45-509C-4BDF-9EDE-64426F8DF3D2}" type="slidenum">
              <a:rPr lang="nl-NL" smtClean="0"/>
              <a:t>22</a:t>
            </a:fld>
            <a:endParaRPr lang="nl-NL"/>
          </a:p>
        </p:txBody>
      </p:sp>
      <p:pic>
        <p:nvPicPr>
          <p:cNvPr id="4" name="Afbeelding 11">
            <a:extLst>
              <a:ext uri="{FF2B5EF4-FFF2-40B4-BE49-F238E27FC236}">
                <a16:creationId xmlns:a16="http://schemas.microsoft.com/office/drawing/2014/main" id="{73B3B674-6AC0-4A17-A35C-83F43CB53F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3922" y="1637313"/>
            <a:ext cx="4927379" cy="3695534"/>
          </a:xfrm>
          <a:prstGeom prst="rect">
            <a:avLst/>
          </a:prstGeom>
        </p:spPr>
      </p:pic>
      <p:sp>
        <p:nvSpPr>
          <p:cNvPr id="5" name="TextBox 4">
            <a:extLst>
              <a:ext uri="{FF2B5EF4-FFF2-40B4-BE49-F238E27FC236}">
                <a16:creationId xmlns:a16="http://schemas.microsoft.com/office/drawing/2014/main" id="{8E35C0E1-0147-4505-A66B-A93CFB93ECC3}"/>
              </a:ext>
            </a:extLst>
          </p:cNvPr>
          <p:cNvSpPr txBox="1"/>
          <p:nvPr/>
        </p:nvSpPr>
        <p:spPr>
          <a:xfrm>
            <a:off x="8706276" y="3485080"/>
            <a:ext cx="2396622" cy="373124"/>
          </a:xfrm>
          <a:prstGeom prst="rect">
            <a:avLst/>
          </a:prstGeom>
          <a:noFill/>
        </p:spPr>
        <p:txBody>
          <a:bodyPr wrap="square" lIns="0" tIns="0" rIns="0" bIns="0" rtlCol="0" anchor="ctr">
            <a:noAutofit/>
          </a:bodyPr>
          <a:lstStyle/>
          <a:p>
            <a:pPr algn="ctr">
              <a:lnSpc>
                <a:spcPct val="90000"/>
              </a:lnSpc>
              <a:defRPr/>
            </a:pPr>
            <a:r>
              <a:rPr lang="en-GB" sz="2000" b="1" dirty="0">
                <a:solidFill>
                  <a:schemeClr val="bg1"/>
                </a:solidFill>
              </a:rPr>
              <a:t>GERMANY</a:t>
            </a:r>
          </a:p>
        </p:txBody>
      </p:sp>
      <p:sp>
        <p:nvSpPr>
          <p:cNvPr id="10" name="TextBox 9">
            <a:extLst>
              <a:ext uri="{FF2B5EF4-FFF2-40B4-BE49-F238E27FC236}">
                <a16:creationId xmlns:a16="http://schemas.microsoft.com/office/drawing/2014/main" id="{FA4C9C29-9434-4F7A-A459-E4229E379A61}"/>
              </a:ext>
            </a:extLst>
          </p:cNvPr>
          <p:cNvSpPr txBox="1"/>
          <p:nvPr/>
        </p:nvSpPr>
        <p:spPr>
          <a:xfrm>
            <a:off x="609600" y="6561138"/>
            <a:ext cx="5250884" cy="209462"/>
          </a:xfrm>
          <a:prstGeom prst="rect">
            <a:avLst/>
          </a:prstGeom>
          <a:noFill/>
        </p:spPr>
        <p:txBody>
          <a:bodyPr wrap="none" lIns="0" tIns="0" rIns="0" bIns="0" rtlCol="0" anchor="ctr">
            <a:noAutofit/>
          </a:bodyPr>
          <a:lstStyle/>
          <a:p>
            <a:pPr algn="l">
              <a:lnSpc>
                <a:spcPct val="90000"/>
              </a:lnSpc>
            </a:pPr>
            <a:r>
              <a:rPr lang="en-US" sz="1000">
                <a:solidFill>
                  <a:schemeClr val="bg1">
                    <a:lumMod val="50000"/>
                  </a:schemeClr>
                </a:solidFill>
              </a:rPr>
              <a:t>Base=125 </a:t>
            </a:r>
            <a:br>
              <a:rPr lang="en-US" sz="1000">
                <a:solidFill>
                  <a:schemeClr val="bg1">
                    <a:lumMod val="50000"/>
                  </a:schemeClr>
                </a:solidFill>
              </a:rPr>
            </a:br>
            <a:r>
              <a:rPr lang="en-US" sz="1000">
                <a:solidFill>
                  <a:schemeClr val="bg1">
                    <a:lumMod val="50000"/>
                  </a:schemeClr>
                </a:solidFill>
              </a:rPr>
              <a:t>*Randomized among the respondents </a:t>
            </a:r>
          </a:p>
        </p:txBody>
      </p:sp>
      <p:sp>
        <p:nvSpPr>
          <p:cNvPr id="13" name="Vertical Text Placeholder 10">
            <a:extLst>
              <a:ext uri="{FF2B5EF4-FFF2-40B4-BE49-F238E27FC236}">
                <a16:creationId xmlns:a16="http://schemas.microsoft.com/office/drawing/2014/main" id="{9689123C-CBC3-4253-AE10-78AEFA64F12A}"/>
              </a:ext>
            </a:extLst>
          </p:cNvPr>
          <p:cNvSpPr txBox="1">
            <a:spLocks/>
          </p:cNvSpPr>
          <p:nvPr/>
        </p:nvSpPr>
        <p:spPr>
          <a:xfrm>
            <a:off x="503813" y="1248330"/>
            <a:ext cx="6993373" cy="4361339"/>
          </a:xfrm>
          <a:prstGeom prst="rect">
            <a:avLst/>
          </a:prstGeom>
        </p:spPr>
        <p:txBody>
          <a:bodyPr anchor="ctr"/>
          <a:lstStyle>
            <a:lvl1pPr marL="0" indent="0" algn="l" defTabSz="914400" rtl="0" eaLnBrk="1" latinLnBrk="0" hangingPunct="1">
              <a:lnSpc>
                <a:spcPts val="1500"/>
              </a:lnSpc>
              <a:spcBef>
                <a:spcPts val="400"/>
              </a:spcBef>
              <a:spcAft>
                <a:spcPts val="400"/>
              </a:spcAft>
              <a:buClr>
                <a:srgbClr val="497C9B"/>
              </a:buClr>
              <a:buFont typeface="Arial" panose="020B0604020202020204" pitchFamily="34" charset="0"/>
              <a:buNone/>
              <a:defRPr sz="1200" kern="1200">
                <a:solidFill>
                  <a:schemeClr val="tx2"/>
                </a:solidFill>
                <a:latin typeface="+mn-lt"/>
                <a:ea typeface="+mn-ea"/>
                <a:cs typeface="+mn-cs"/>
              </a:defRPr>
            </a:lvl1pPr>
            <a:lvl2pPr marL="360363" indent="-179388" algn="l" defTabSz="914400" rtl="0" eaLnBrk="1" latinLnBrk="0" hangingPunct="1">
              <a:lnSpc>
                <a:spcPts val="1500"/>
              </a:lnSpc>
              <a:spcBef>
                <a:spcPts val="400"/>
              </a:spcBef>
              <a:spcAft>
                <a:spcPts val="400"/>
              </a:spcAft>
              <a:buClr>
                <a:srgbClr val="4A4A49"/>
              </a:buClr>
              <a:buSzPct val="100000"/>
              <a:buFont typeface="Arial" panose="020B0604020202020204" pitchFamily="34" charset="0"/>
              <a:buChar char="•"/>
              <a:defRPr sz="1200" kern="1200">
                <a:solidFill>
                  <a:schemeClr val="tx2"/>
                </a:solidFill>
                <a:latin typeface="+mn-lt"/>
                <a:ea typeface="+mn-ea"/>
                <a:cs typeface="+mn-cs"/>
              </a:defRPr>
            </a:lvl2pPr>
            <a:lvl3pPr marL="541338" indent="-180975" algn="l" defTabSz="914400" rtl="0" eaLnBrk="1" latinLnBrk="0" hangingPunct="1">
              <a:lnSpc>
                <a:spcPts val="1500"/>
              </a:lnSpc>
              <a:spcBef>
                <a:spcPts val="400"/>
              </a:spcBef>
              <a:spcAft>
                <a:spcPts val="400"/>
              </a:spcAft>
              <a:buClr>
                <a:schemeClr val="tx2"/>
              </a:buClr>
              <a:buFont typeface="Calibri" panose="020F0502020204030204" pitchFamily="34" charset="0"/>
              <a:buChar char="-"/>
              <a:defRPr sz="1200" kern="1200">
                <a:solidFill>
                  <a:schemeClr val="tx2"/>
                </a:solidFill>
                <a:latin typeface="+mn-lt"/>
                <a:ea typeface="+mn-ea"/>
                <a:cs typeface="+mn-cs"/>
              </a:defRPr>
            </a:lvl3pPr>
            <a:lvl4pPr marL="0" indent="0" algn="l" defTabSz="914400" rtl="0" eaLnBrk="1" latinLnBrk="0" hangingPunct="1">
              <a:lnSpc>
                <a:spcPts val="1500"/>
              </a:lnSpc>
              <a:spcBef>
                <a:spcPts val="400"/>
              </a:spcBef>
              <a:spcAft>
                <a:spcPts val="400"/>
              </a:spcAft>
              <a:buFont typeface="Arial" panose="020B0604020202020204" pitchFamily="34" charset="0"/>
              <a:buNone/>
              <a:defRPr sz="1200" b="0" kern="1200">
                <a:solidFill>
                  <a:schemeClr val="tx2"/>
                </a:solidFill>
                <a:latin typeface="+mn-lt"/>
                <a:ea typeface="+mn-ea"/>
                <a:cs typeface="+mn-cs"/>
              </a:defRPr>
            </a:lvl4pPr>
            <a:lvl5pPr marL="0" indent="0" algn="l" defTabSz="914400" rtl="0" eaLnBrk="1" latinLnBrk="0" hangingPunct="1">
              <a:lnSpc>
                <a:spcPts val="1500"/>
              </a:lnSpc>
              <a:spcBef>
                <a:spcPts val="400"/>
              </a:spcBef>
              <a:spcAft>
                <a:spcPts val="400"/>
              </a:spcAft>
              <a:buFont typeface="+mj-lt"/>
              <a:buNone/>
              <a:defRPr sz="1200" b="1" kern="1200">
                <a:solidFill>
                  <a:srgbClr val="4A4A49"/>
                </a:solidFill>
                <a:latin typeface="+mj-lt"/>
                <a:ea typeface="+mn-ea"/>
                <a:cs typeface="+mn-cs"/>
              </a:defRPr>
            </a:lvl5pPr>
            <a:lvl6pPr marL="0" indent="0" algn="l" defTabSz="914400" rtl="0" eaLnBrk="1" latinLnBrk="0" hangingPunct="1">
              <a:lnSpc>
                <a:spcPts val="1500"/>
              </a:lnSpc>
              <a:spcBef>
                <a:spcPts val="400"/>
              </a:spcBef>
              <a:spcAft>
                <a:spcPts val="400"/>
              </a:spcAft>
              <a:buClr>
                <a:schemeClr val="accent2"/>
              </a:buClr>
              <a:buFont typeface="Arial" panose="020B0604020202020204" pitchFamily="34" charset="0"/>
              <a:buNone/>
              <a:defRPr sz="1200" kern="1200">
                <a:solidFill>
                  <a:srgbClr val="4A4A49"/>
                </a:solidFill>
                <a:latin typeface="+mj-lt"/>
                <a:ea typeface="+mn-ea"/>
                <a:cs typeface="+mn-cs"/>
              </a:defRPr>
            </a:lvl6pPr>
            <a:lvl7pPr marL="180975" indent="-180975" algn="l" defTabSz="914400" rtl="0" eaLnBrk="1" latinLnBrk="0" hangingPunct="1">
              <a:lnSpc>
                <a:spcPts val="1500"/>
              </a:lnSpc>
              <a:spcBef>
                <a:spcPts val="400"/>
              </a:spcBef>
              <a:spcAft>
                <a:spcPts val="400"/>
              </a:spcAft>
              <a:buClr>
                <a:srgbClr val="4A4A49"/>
              </a:buClr>
              <a:buFont typeface="Arial" panose="020B0604020202020204" pitchFamily="34" charset="0"/>
              <a:buChar char="•"/>
              <a:defRPr sz="1200" kern="1200">
                <a:solidFill>
                  <a:schemeClr val="tx2"/>
                </a:solidFill>
                <a:latin typeface="+mn-lt"/>
                <a:ea typeface="+mn-ea"/>
                <a:cs typeface="+mn-cs"/>
              </a:defRPr>
            </a:lvl7pPr>
            <a:lvl8pPr marL="360363" indent="-179388" algn="l" defTabSz="914400" rtl="0" eaLnBrk="1" latinLnBrk="0" hangingPunct="1">
              <a:lnSpc>
                <a:spcPts val="1500"/>
              </a:lnSpc>
              <a:spcBef>
                <a:spcPts val="400"/>
              </a:spcBef>
              <a:spcAft>
                <a:spcPts val="400"/>
              </a:spcAft>
              <a:buClr>
                <a:srgbClr val="4A4A49"/>
              </a:buClr>
              <a:buFont typeface="Arial" panose="020B0604020202020204" pitchFamily="34" charset="0"/>
              <a:buChar char="•"/>
              <a:tabLst/>
              <a:defRPr sz="1200" kern="1200">
                <a:solidFill>
                  <a:schemeClr val="tx2"/>
                </a:solidFill>
                <a:latin typeface="+mn-lt"/>
                <a:ea typeface="+mn-ea"/>
                <a:cs typeface="+mn-cs"/>
              </a:defRPr>
            </a:lvl8pPr>
            <a:lvl9pPr marL="541338" indent="-180975" algn="l" defTabSz="914400" rtl="0" eaLnBrk="1" latinLnBrk="0" hangingPunct="1">
              <a:lnSpc>
                <a:spcPts val="1500"/>
              </a:lnSpc>
              <a:spcBef>
                <a:spcPts val="400"/>
              </a:spcBef>
              <a:spcAft>
                <a:spcPts val="400"/>
              </a:spcAft>
              <a:buClr>
                <a:schemeClr val="tx2"/>
              </a:buClr>
              <a:buFont typeface="Calibri" panose="020F0502020204030204" pitchFamily="34" charset="0"/>
              <a:buChar char="-"/>
              <a:defRPr sz="1200" kern="1200">
                <a:solidFill>
                  <a:schemeClr val="tx2"/>
                </a:solidFill>
                <a:latin typeface="+mn-lt"/>
                <a:ea typeface="+mn-ea"/>
                <a:cs typeface="+mn-cs"/>
              </a:defRPr>
            </a:lvl9pPr>
          </a:lstStyle>
          <a:p>
            <a:pPr>
              <a:spcBef>
                <a:spcPts val="0"/>
              </a:spcBef>
              <a:spcAft>
                <a:spcPts val="0"/>
              </a:spcAft>
            </a:pPr>
            <a:r>
              <a:rPr lang="en-GB" dirty="0"/>
              <a:t>This chapter answers the following questions regarding </a:t>
            </a:r>
            <a:r>
              <a:rPr lang="en-GB" b="1" dirty="0"/>
              <a:t>media usage in Germany</a:t>
            </a:r>
            <a:r>
              <a:rPr lang="en-GB" dirty="0"/>
              <a:t>. </a:t>
            </a:r>
          </a:p>
          <a:p>
            <a:pPr>
              <a:spcBef>
                <a:spcPts val="0"/>
              </a:spcBef>
              <a:spcAft>
                <a:spcPts val="0"/>
              </a:spcAft>
            </a:pPr>
            <a:endParaRPr lang="en-GB" dirty="0"/>
          </a:p>
          <a:p>
            <a:pPr>
              <a:spcBef>
                <a:spcPts val="0"/>
              </a:spcBef>
              <a:spcAft>
                <a:spcPts val="0"/>
              </a:spcAft>
            </a:pPr>
            <a:r>
              <a:rPr lang="en-GB" dirty="0"/>
              <a:t>Which media channels are used the most?</a:t>
            </a:r>
          </a:p>
          <a:p>
            <a:pPr>
              <a:spcBef>
                <a:spcPts val="0"/>
              </a:spcBef>
              <a:spcAft>
                <a:spcPts val="0"/>
              </a:spcAft>
            </a:pPr>
            <a:r>
              <a:rPr lang="en-GB" dirty="0"/>
              <a:t>How often are different media channels used?</a:t>
            </a:r>
          </a:p>
          <a:p>
            <a:pPr>
              <a:spcBef>
                <a:spcPts val="0"/>
              </a:spcBef>
              <a:spcAft>
                <a:spcPts val="0"/>
              </a:spcAft>
            </a:pPr>
            <a:r>
              <a:rPr lang="en-GB" dirty="0"/>
              <a:t>What are the expectations for the usage of these channels in the next three years?</a:t>
            </a:r>
          </a:p>
          <a:p>
            <a:pPr>
              <a:spcBef>
                <a:spcPts val="0"/>
              </a:spcBef>
              <a:spcAft>
                <a:spcPts val="0"/>
              </a:spcAft>
            </a:pPr>
            <a:r>
              <a:rPr lang="en-GB" dirty="0"/>
              <a:t>What channel is used for what specific information?</a:t>
            </a:r>
          </a:p>
          <a:p>
            <a:pPr>
              <a:spcBef>
                <a:spcPts val="0"/>
              </a:spcBef>
              <a:spcAft>
                <a:spcPts val="0"/>
              </a:spcAft>
            </a:pPr>
            <a:r>
              <a:rPr lang="en-US" dirty="0"/>
              <a:t>Which information sources are most helpful when searching for product-specific information, service and advice, news on </a:t>
            </a:r>
            <a:r>
              <a:rPr lang="en-US" dirty="0" err="1"/>
              <a:t>innovat</a:t>
            </a:r>
            <a:r>
              <a:rPr lang="en-GB" dirty="0"/>
              <a:t>ion and market developments, and when taking a purchase decision?</a:t>
            </a:r>
          </a:p>
          <a:p>
            <a:pPr>
              <a:spcBef>
                <a:spcPts val="0"/>
              </a:spcBef>
              <a:spcAft>
                <a:spcPts val="0"/>
              </a:spcAft>
            </a:pPr>
            <a:endParaRPr lang="en-GB" dirty="0"/>
          </a:p>
          <a:p>
            <a:pPr>
              <a:spcBef>
                <a:spcPts val="0"/>
              </a:spcBef>
              <a:spcAft>
                <a:spcPts val="0"/>
              </a:spcAft>
            </a:pPr>
            <a:r>
              <a:rPr lang="en-GB" dirty="0"/>
              <a:t>The media channels investigated are selected based on hard evidence collected in previous studies as well as our market knowledge:  </a:t>
            </a:r>
          </a:p>
          <a:p>
            <a:pPr>
              <a:spcBef>
                <a:spcPts val="0"/>
              </a:spcBef>
              <a:spcAft>
                <a:spcPts val="0"/>
              </a:spcAft>
            </a:pPr>
            <a:endParaRPr lang="en-GB" dirty="0"/>
          </a:p>
          <a:p>
            <a:pPr marL="171450" indent="-171450">
              <a:spcBef>
                <a:spcPts val="0"/>
              </a:spcBef>
              <a:spcAft>
                <a:spcPts val="0"/>
              </a:spcAft>
              <a:buFont typeface="Wingdings" panose="05000000000000000000" pitchFamily="2" charset="2"/>
              <a:buChar char="Ø"/>
            </a:pPr>
            <a:r>
              <a:rPr lang="en-GB" dirty="0"/>
              <a:t>Manufacturers*</a:t>
            </a:r>
          </a:p>
          <a:p>
            <a:pPr marL="171450" indent="-171450">
              <a:spcBef>
                <a:spcPts val="0"/>
              </a:spcBef>
              <a:spcAft>
                <a:spcPts val="0"/>
              </a:spcAft>
              <a:buFont typeface="Wingdings" panose="05000000000000000000" pitchFamily="2" charset="2"/>
              <a:buChar char="Ø"/>
            </a:pPr>
            <a:r>
              <a:rPr lang="en-GB" dirty="0"/>
              <a:t>Professional wholesalers of building materials*</a:t>
            </a:r>
          </a:p>
          <a:p>
            <a:pPr marL="171450" indent="-171450">
              <a:spcBef>
                <a:spcPts val="0"/>
              </a:spcBef>
              <a:spcAft>
                <a:spcPts val="0"/>
              </a:spcAft>
              <a:buFont typeface="Wingdings" panose="05000000000000000000" pitchFamily="2" charset="2"/>
              <a:buChar char="Ø"/>
            </a:pPr>
            <a:r>
              <a:rPr lang="en-GB" dirty="0"/>
              <a:t>Trade fairs/ trade shows*</a:t>
            </a:r>
          </a:p>
          <a:p>
            <a:pPr marL="171450" indent="-171450">
              <a:spcBef>
                <a:spcPts val="0"/>
              </a:spcBef>
              <a:spcAft>
                <a:spcPts val="0"/>
              </a:spcAft>
              <a:buFont typeface="Wingdings" panose="05000000000000000000" pitchFamily="2" charset="2"/>
              <a:buChar char="Ø"/>
            </a:pPr>
            <a:r>
              <a:rPr lang="en-GB" dirty="0"/>
              <a:t>Trade journals/ magazines*</a:t>
            </a:r>
          </a:p>
          <a:p>
            <a:pPr marL="171450" indent="-171450">
              <a:spcBef>
                <a:spcPts val="0"/>
              </a:spcBef>
              <a:spcAft>
                <a:spcPts val="0"/>
              </a:spcAft>
              <a:buFont typeface="Wingdings" panose="05000000000000000000" pitchFamily="2" charset="2"/>
              <a:buChar char="Ø"/>
            </a:pPr>
            <a:r>
              <a:rPr lang="en-GB" dirty="0"/>
              <a:t>Social media</a:t>
            </a:r>
          </a:p>
          <a:p>
            <a:pPr marL="171450" indent="-171450">
              <a:spcBef>
                <a:spcPts val="0"/>
              </a:spcBef>
              <a:spcAft>
                <a:spcPts val="0"/>
              </a:spcAft>
              <a:buFont typeface="Wingdings" panose="05000000000000000000" pitchFamily="2" charset="2"/>
              <a:buChar char="Ø"/>
            </a:pPr>
            <a:r>
              <a:rPr lang="en-GB" dirty="0"/>
              <a:t>Mobile apps</a:t>
            </a:r>
          </a:p>
          <a:p>
            <a:pPr marL="171450" indent="-171450">
              <a:spcBef>
                <a:spcPts val="0"/>
              </a:spcBef>
              <a:spcAft>
                <a:spcPts val="0"/>
              </a:spcAft>
              <a:buFont typeface="Wingdings" panose="05000000000000000000" pitchFamily="2" charset="2"/>
              <a:buChar char="Ø"/>
            </a:pPr>
            <a:r>
              <a:rPr lang="en-GB" dirty="0"/>
              <a:t>Printed newsletters</a:t>
            </a:r>
          </a:p>
          <a:p>
            <a:pPr marL="171450" indent="-171450">
              <a:spcBef>
                <a:spcPts val="0"/>
              </a:spcBef>
              <a:spcAft>
                <a:spcPts val="0"/>
              </a:spcAft>
              <a:buFont typeface="Wingdings" panose="05000000000000000000" pitchFamily="2" charset="2"/>
              <a:buChar char="Ø"/>
            </a:pPr>
            <a:r>
              <a:rPr lang="en-GB" dirty="0"/>
              <a:t>Digital newsletters</a:t>
            </a:r>
          </a:p>
          <a:p>
            <a:pPr>
              <a:spcBef>
                <a:spcPts val="0"/>
              </a:spcBef>
              <a:spcAft>
                <a:spcPts val="0"/>
              </a:spcAft>
            </a:pPr>
            <a:endParaRPr lang="en-GB" dirty="0"/>
          </a:p>
        </p:txBody>
      </p:sp>
      <p:sp>
        <p:nvSpPr>
          <p:cNvPr id="11" name="Title 1">
            <a:extLst>
              <a:ext uri="{FF2B5EF4-FFF2-40B4-BE49-F238E27FC236}">
                <a16:creationId xmlns:a16="http://schemas.microsoft.com/office/drawing/2014/main" id="{E32B1357-B57A-4AFF-8EEA-F696E58B6B9A}"/>
              </a:ext>
            </a:extLst>
          </p:cNvPr>
          <p:cNvSpPr txBox="1">
            <a:spLocks/>
          </p:cNvSpPr>
          <p:nvPr/>
        </p:nvSpPr>
        <p:spPr>
          <a:xfrm>
            <a:off x="472155" y="436457"/>
            <a:ext cx="10437345" cy="192543"/>
          </a:xfrm>
          <a:prstGeom prst="rect">
            <a:avLst/>
          </a:prstGeom>
        </p:spPr>
        <p:txBody>
          <a:bodyPr vert="horz" lIns="0" tIns="0" rIns="0" bIns="0" rtlCol="0" anchor="t">
            <a:noAutofit/>
          </a:bodyP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a:defRPr/>
            </a:pPr>
            <a:r>
              <a:rPr lang="nl-NL" sz="1100" dirty="0"/>
              <a:t>Germany</a:t>
            </a:r>
            <a:r>
              <a:rPr lang="nl-NL" sz="1100" b="0" dirty="0">
                <a:solidFill>
                  <a:schemeClr val="bg1">
                    <a:lumMod val="65000"/>
                  </a:schemeClr>
                </a:solidFill>
              </a:rPr>
              <a:t> </a:t>
            </a:r>
            <a:r>
              <a:rPr lang="nl-NL" sz="1100" b="0" dirty="0">
                <a:solidFill>
                  <a:srgbClr val="B9C6CF"/>
                </a:solidFill>
              </a:rPr>
              <a:t>| United Kingdom | France | Italy | Spain | Netherlands | Belgium | Poland </a:t>
            </a:r>
          </a:p>
        </p:txBody>
      </p:sp>
      <p:sp>
        <p:nvSpPr>
          <p:cNvPr id="15" name="Titel 1">
            <a:extLst>
              <a:ext uri="{FF2B5EF4-FFF2-40B4-BE49-F238E27FC236}">
                <a16:creationId xmlns:a16="http://schemas.microsoft.com/office/drawing/2014/main" id="{BAC3E8D1-A917-470D-A77D-28512F8CC900}"/>
              </a:ext>
            </a:extLst>
          </p:cNvPr>
          <p:cNvSpPr txBox="1">
            <a:spLocks/>
          </p:cNvSpPr>
          <p:nvPr/>
        </p:nvSpPr>
        <p:spPr>
          <a:xfrm>
            <a:off x="388932" y="130037"/>
            <a:ext cx="8032257" cy="342275"/>
          </a:xfrm>
          <a:prstGeom prst="rect">
            <a:avLst/>
          </a:prstGeom>
        </p:spPr>
        <p:txBody>
          <a:bodyPr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algn="l">
              <a:lnSpc>
                <a:spcPct val="90000"/>
              </a:lnSpc>
            </a:pPr>
            <a:r>
              <a:rPr lang="nl-NL" sz="1200" b="0" dirty="0">
                <a:solidFill>
                  <a:srgbClr val="B9C6CF"/>
                </a:solidFill>
              </a:rPr>
              <a:t>Management Summary | Profiling Building Contractor | </a:t>
            </a:r>
            <a:r>
              <a:rPr lang="nl-NL" sz="1200" dirty="0"/>
              <a:t>Media </a:t>
            </a:r>
            <a:r>
              <a:rPr lang="nl-NL" sz="1200" dirty="0" err="1"/>
              <a:t>Orientation</a:t>
            </a:r>
            <a:r>
              <a:rPr lang="nl-NL" sz="1200" dirty="0"/>
              <a:t> </a:t>
            </a:r>
            <a:r>
              <a:rPr lang="nl-NL" sz="1200" b="0" dirty="0">
                <a:solidFill>
                  <a:srgbClr val="B9C6CF"/>
                </a:solidFill>
              </a:rPr>
              <a:t>|</a:t>
            </a:r>
            <a:endParaRPr lang="nl-NL" sz="1200" b="1" dirty="0">
              <a:solidFill>
                <a:srgbClr val="B9C6CF"/>
              </a:solidFill>
            </a:endParaRPr>
          </a:p>
        </p:txBody>
      </p:sp>
      <p:sp>
        <p:nvSpPr>
          <p:cNvPr id="12" name="Tekstvak 11">
            <a:extLst>
              <a:ext uri="{FF2B5EF4-FFF2-40B4-BE49-F238E27FC236}">
                <a16:creationId xmlns:a16="http://schemas.microsoft.com/office/drawing/2014/main" id="{22E7BDA3-5A48-41FF-A23F-5C711A57C9DC}"/>
              </a:ext>
            </a:extLst>
          </p:cNvPr>
          <p:cNvSpPr txBox="1"/>
          <p:nvPr/>
        </p:nvSpPr>
        <p:spPr>
          <a:xfrm>
            <a:off x="519063" y="792480"/>
            <a:ext cx="11049049" cy="655017"/>
          </a:xfrm>
          <a:prstGeom prst="rect">
            <a:avLst/>
          </a:prstGeom>
          <a:noFill/>
        </p:spPr>
        <p:txBody>
          <a:bodyPr wrap="square" lIns="0" tIns="0" rIns="0" bIns="0" rtlCol="0" anchor="ctr">
            <a:noAutofit/>
          </a:bodyPr>
          <a:lstStyle/>
          <a:p>
            <a:pPr algn="l">
              <a:lnSpc>
                <a:spcPct val="90000"/>
              </a:lnSpc>
            </a:pPr>
            <a:r>
              <a:rPr lang="en-US" sz="2800" dirty="0">
                <a:solidFill>
                  <a:srgbClr val="4A4A49"/>
                </a:solidFill>
              </a:rPr>
              <a:t>Media usage in Germany</a:t>
            </a:r>
          </a:p>
        </p:txBody>
      </p:sp>
    </p:spTree>
    <p:extLst>
      <p:ext uri="{BB962C8B-B14F-4D97-AF65-F5344CB8AC3E}">
        <p14:creationId xmlns:p14="http://schemas.microsoft.com/office/powerpoint/2010/main" val="56713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 6">
            <a:extLst>
              <a:ext uri="{FF2B5EF4-FFF2-40B4-BE49-F238E27FC236}">
                <a16:creationId xmlns:a16="http://schemas.microsoft.com/office/drawing/2014/main" id="{FBA60169-938B-4D4C-B5B3-77C78D06CC59}"/>
              </a:ext>
            </a:extLst>
          </p:cNvPr>
          <p:cNvGraphicFramePr>
            <a:graphicFrameLocks noGrp="1"/>
          </p:cNvGraphicFramePr>
          <p:nvPr>
            <p:extLst>
              <p:ext uri="{D42A27DB-BD31-4B8C-83A1-F6EECF244321}">
                <p14:modId xmlns:p14="http://schemas.microsoft.com/office/powerpoint/2010/main" val="1943389710"/>
              </p:ext>
            </p:extLst>
          </p:nvPr>
        </p:nvGraphicFramePr>
        <p:xfrm>
          <a:off x="609600" y="1915304"/>
          <a:ext cx="5307013" cy="2047094"/>
        </p:xfrm>
        <a:graphic>
          <a:graphicData uri="http://schemas.openxmlformats.org/drawingml/2006/table">
            <a:tbl>
              <a:tblPr/>
              <a:tblGrid>
                <a:gridCol w="1508911">
                  <a:extLst>
                    <a:ext uri="{9D8B030D-6E8A-4147-A177-3AD203B41FA5}">
                      <a16:colId xmlns:a16="http://schemas.microsoft.com/office/drawing/2014/main" val="3157263209"/>
                    </a:ext>
                  </a:extLst>
                </a:gridCol>
                <a:gridCol w="1266034">
                  <a:extLst>
                    <a:ext uri="{9D8B030D-6E8A-4147-A177-3AD203B41FA5}">
                      <a16:colId xmlns:a16="http://schemas.microsoft.com/office/drawing/2014/main" val="2806601830"/>
                    </a:ext>
                  </a:extLst>
                </a:gridCol>
                <a:gridCol w="1266034">
                  <a:extLst>
                    <a:ext uri="{9D8B030D-6E8A-4147-A177-3AD203B41FA5}">
                      <a16:colId xmlns:a16="http://schemas.microsoft.com/office/drawing/2014/main" val="1535469931"/>
                    </a:ext>
                  </a:extLst>
                </a:gridCol>
                <a:gridCol w="1266034">
                  <a:extLst>
                    <a:ext uri="{9D8B030D-6E8A-4147-A177-3AD203B41FA5}">
                      <a16:colId xmlns:a16="http://schemas.microsoft.com/office/drawing/2014/main" val="687231552"/>
                    </a:ext>
                  </a:extLst>
                </a:gridCol>
              </a:tblGrid>
              <a:tr h="352819">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noProof="0" dirty="0">
                          <a:solidFill>
                            <a:srgbClr val="4A4A49"/>
                          </a:solidFill>
                          <a:effectLst/>
                        </a:rPr>
                        <a:t>Manufacturer media</a:t>
                      </a:r>
                      <a:endParaRPr lang="en-US" sz="1200" b="1" i="0" u="none" strike="noStrike" noProof="0" dirty="0">
                        <a:solidFill>
                          <a:srgbClr val="4A4A49"/>
                        </a:solidFill>
                        <a:effectLst/>
                        <a:latin typeface="Arial" panose="020B0604020202020204" pitchFamily="34" charset="0"/>
                      </a:endParaRPr>
                    </a:p>
                  </a:txBody>
                  <a:tcPr marL="0" marR="0" marT="0" marB="0" anchor="ctr">
                    <a:lnL>
                      <a:noFill/>
                    </a:lnL>
                    <a:lnR>
                      <a:noFill/>
                    </a:lnR>
                    <a:lnT>
                      <a:noFill/>
                    </a:lnT>
                    <a:lnB w="6350" cap="flat" cmpd="sng" algn="ctr">
                      <a:solidFill>
                        <a:srgbClr val="4A4A49"/>
                      </a:solidFill>
                      <a:prstDash val="solid"/>
                      <a:round/>
                      <a:headEnd type="none" w="med" len="med"/>
                      <a:tailEnd type="none" w="med" len="med"/>
                    </a:lnB>
                    <a:solidFill>
                      <a:srgbClr val="FFFFFF"/>
                    </a:solidFill>
                  </a:tcPr>
                </a:tc>
                <a:tc hMerge="1">
                  <a:txBody>
                    <a:bodyPr/>
                    <a:lstStyle/>
                    <a:p>
                      <a:pPr algn="r" rtl="0" fontAlgn="ctr"/>
                      <a:endParaRPr lang="nl-NL" sz="1200" b="1" i="0" u="none" strike="noStrike" dirty="0">
                        <a:solidFill>
                          <a:srgbClr val="4A4A49"/>
                        </a:solidFill>
                        <a:effectLst/>
                        <a:latin typeface="Arial" panose="020B0604020202020204" pitchFamily="34" charset="0"/>
                      </a:endParaRPr>
                    </a:p>
                  </a:txBody>
                  <a:tcPr marL="67155" marR="67155" marT="36000" marB="108000" anchor="b">
                    <a:lnL>
                      <a:noFill/>
                    </a:lnL>
                    <a:lnR>
                      <a:noFill/>
                    </a:lnR>
                    <a:lnT>
                      <a:noFill/>
                    </a:lnT>
                    <a:lnB w="6350" cap="flat" cmpd="sng" algn="ctr">
                      <a:solidFill>
                        <a:srgbClr val="4A4A49"/>
                      </a:solidFill>
                      <a:prstDash val="solid"/>
                      <a:round/>
                      <a:headEnd type="none" w="med" len="med"/>
                      <a:tailEnd type="none" w="med" len="med"/>
                    </a:lnB>
                    <a:solidFill>
                      <a:srgbClr val="FFFFFF"/>
                    </a:solidFill>
                  </a:tcPr>
                </a:tc>
                <a:tc hMerge="1">
                  <a:txBody>
                    <a:bodyPr/>
                    <a:lstStyle/>
                    <a:p>
                      <a:pPr algn="r" rtl="0" fontAlgn="ctr"/>
                      <a:endParaRPr lang="nl-NL" sz="1200" b="1" i="0" u="none" strike="noStrike" dirty="0">
                        <a:solidFill>
                          <a:srgbClr val="4A4A49"/>
                        </a:solidFill>
                        <a:effectLst/>
                        <a:latin typeface="Arial" panose="020B0604020202020204" pitchFamily="34" charset="0"/>
                      </a:endParaRPr>
                    </a:p>
                  </a:txBody>
                  <a:tcPr marL="67155" marR="67155" marT="36000" marB="108000" anchor="b">
                    <a:lnL>
                      <a:noFill/>
                    </a:lnL>
                    <a:lnR>
                      <a:noFill/>
                    </a:lnR>
                    <a:lnT>
                      <a:noFill/>
                    </a:lnT>
                    <a:lnB w="6350" cap="flat" cmpd="sng" algn="ctr">
                      <a:solidFill>
                        <a:srgbClr val="4A4A49"/>
                      </a:solidFill>
                      <a:prstDash val="solid"/>
                      <a:round/>
                      <a:headEnd type="none" w="med" len="med"/>
                      <a:tailEnd type="none" w="med" len="med"/>
                    </a:lnB>
                    <a:solidFill>
                      <a:srgbClr val="FFFFFF"/>
                    </a:solidFill>
                  </a:tcPr>
                </a:tc>
                <a:tc hMerge="1">
                  <a:txBody>
                    <a:bodyPr/>
                    <a:lstStyle/>
                    <a:p>
                      <a:pPr algn="r" rtl="0" fontAlgn="ctr"/>
                      <a:endParaRPr lang="nl-NL" sz="1200" b="1" i="0" u="none" strike="noStrike" dirty="0">
                        <a:solidFill>
                          <a:srgbClr val="4A4A49"/>
                        </a:solidFill>
                        <a:effectLst/>
                        <a:latin typeface="Arial" panose="020B0604020202020204" pitchFamily="34" charset="0"/>
                      </a:endParaRPr>
                    </a:p>
                  </a:txBody>
                  <a:tcPr marL="67155" marR="67155" marT="36000" marB="108000" anchor="b">
                    <a:lnL>
                      <a:noFill/>
                    </a:lnL>
                    <a:lnR>
                      <a:noFill/>
                    </a:lnR>
                    <a:lnT>
                      <a:noFill/>
                    </a:lnT>
                    <a:lnB w="6350" cap="flat" cmpd="sng" algn="ctr">
                      <a:solidFill>
                        <a:srgbClr val="4A4A49"/>
                      </a:solidFill>
                      <a:prstDash val="solid"/>
                      <a:round/>
                      <a:headEnd type="none" w="med" len="med"/>
                      <a:tailEnd type="none" w="med" len="med"/>
                    </a:lnB>
                    <a:solidFill>
                      <a:srgbClr val="FFFFFF"/>
                    </a:solidFill>
                  </a:tcPr>
                </a:tc>
                <a:extLst>
                  <a:ext uri="{0D108BD9-81ED-4DB2-BD59-A6C34878D82A}">
                    <a16:rowId xmlns:a16="http://schemas.microsoft.com/office/drawing/2014/main" val="447935197"/>
                  </a:ext>
                </a:extLst>
              </a:tr>
              <a:tr h="352819">
                <a:tc>
                  <a:txBody>
                    <a:bodyPr/>
                    <a:lstStyle/>
                    <a:p>
                      <a:pPr algn="l" rtl="0" fontAlgn="ctr"/>
                      <a:r>
                        <a:rPr lang="en-US" sz="1000" b="1" i="0" u="none" strike="noStrike" noProof="0" dirty="0">
                          <a:solidFill>
                            <a:srgbClr val="4A4A49"/>
                          </a:solidFill>
                          <a:effectLst/>
                          <a:latin typeface="Arial" panose="020B0604020202020204" pitchFamily="34" charset="0"/>
                          <a:cs typeface="Arial" panose="020B0604020202020204" pitchFamily="34" charset="0"/>
                        </a:rPr>
                        <a:t>Usage</a:t>
                      </a: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4A4A49"/>
                      </a:solidFill>
                      <a:prstDash val="solid"/>
                      <a:round/>
                      <a:headEnd type="none" w="med" len="med"/>
                      <a:tailEnd type="none" w="med" len="med"/>
                    </a:lnB>
                    <a:solidFill>
                      <a:srgbClr val="FFFFFF"/>
                    </a:solidFill>
                  </a:tcPr>
                </a:tc>
                <a:tc>
                  <a:txBody>
                    <a:bodyPr/>
                    <a:lstStyle/>
                    <a:p>
                      <a:pPr algn="ctr" rtl="0" fontAlgn="ctr"/>
                      <a:r>
                        <a:rPr lang="en-US" sz="1000" b="1" i="0" u="none" strike="noStrike" noProof="0" dirty="0">
                          <a:solidFill>
                            <a:srgbClr val="4A4A49"/>
                          </a:solidFill>
                          <a:effectLst/>
                          <a:latin typeface="Arial" panose="020B0604020202020204" pitchFamily="34" charset="0"/>
                          <a:cs typeface="Arial" panose="020B0604020202020204" pitchFamily="34" charset="0"/>
                        </a:rPr>
                        <a:t>Website</a:t>
                      </a: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4A4A49"/>
                      </a:solidFill>
                      <a:prstDash val="solid"/>
                      <a:round/>
                      <a:headEnd type="none" w="med" len="med"/>
                      <a:tailEnd type="none" w="med" len="med"/>
                    </a:lnB>
                    <a:solidFill>
                      <a:srgbClr val="FFFFFF"/>
                    </a:solidFill>
                  </a:tcPr>
                </a:tc>
                <a:tc>
                  <a:txBody>
                    <a:bodyPr/>
                    <a:lstStyle/>
                    <a:p>
                      <a:pPr algn="ctr" rtl="0" fontAlgn="ctr"/>
                      <a:r>
                        <a:rPr lang="en-US" sz="1000" b="1" i="0" u="none" strike="noStrike" noProof="0" dirty="0">
                          <a:solidFill>
                            <a:srgbClr val="4A4A49"/>
                          </a:solidFill>
                          <a:effectLst/>
                          <a:latin typeface="Arial" panose="020B0604020202020204" pitchFamily="34" charset="0"/>
                          <a:cs typeface="Arial" panose="020B0604020202020204" pitchFamily="34" charset="0"/>
                        </a:rPr>
                        <a:t>Representative</a:t>
                      </a: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4A4A49"/>
                      </a:solidFill>
                      <a:prstDash val="solid"/>
                      <a:round/>
                      <a:headEnd type="none" w="med" len="med"/>
                      <a:tailEnd type="none" w="med" len="med"/>
                    </a:lnB>
                    <a:solidFill>
                      <a:srgbClr val="FFFFFF"/>
                    </a:solidFill>
                  </a:tcPr>
                </a:tc>
                <a:tc>
                  <a:txBody>
                    <a:bodyPr/>
                    <a:lstStyle/>
                    <a:p>
                      <a:pPr algn="ctr" rtl="0" fontAlgn="ctr"/>
                      <a:r>
                        <a:rPr lang="en-US" sz="1000" b="1" i="0" u="none" strike="noStrike" noProof="0" dirty="0">
                          <a:solidFill>
                            <a:srgbClr val="4A4A49"/>
                          </a:solidFill>
                          <a:effectLst/>
                          <a:latin typeface="Arial" panose="020B0604020202020204" pitchFamily="34" charset="0"/>
                          <a:cs typeface="Arial" panose="020B0604020202020204" pitchFamily="34" charset="0"/>
                        </a:rPr>
                        <a:t>Brochures/ </a:t>
                      </a:r>
                    </a:p>
                    <a:p>
                      <a:pPr algn="ctr" rtl="0" fontAlgn="ctr"/>
                      <a:r>
                        <a:rPr lang="en-US" sz="1000" b="1" i="0" u="none" strike="noStrike" noProof="0" dirty="0">
                          <a:solidFill>
                            <a:srgbClr val="4A4A49"/>
                          </a:solidFill>
                          <a:effectLst/>
                          <a:latin typeface="Arial" panose="020B0604020202020204" pitchFamily="34" charset="0"/>
                          <a:cs typeface="Arial" panose="020B0604020202020204" pitchFamily="34" charset="0"/>
                        </a:rPr>
                        <a:t>Leaflets</a:t>
                      </a: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4A4A49"/>
                      </a:solidFill>
                      <a:prstDash val="solid"/>
                      <a:round/>
                      <a:headEnd type="none" w="med" len="med"/>
                      <a:tailEnd type="none" w="med" len="med"/>
                    </a:lnB>
                    <a:solidFill>
                      <a:srgbClr val="FFFFFF"/>
                    </a:solidFill>
                  </a:tcPr>
                </a:tc>
                <a:extLst>
                  <a:ext uri="{0D108BD9-81ED-4DB2-BD59-A6C34878D82A}">
                    <a16:rowId xmlns:a16="http://schemas.microsoft.com/office/drawing/2014/main" val="3790611410"/>
                  </a:ext>
                </a:extLst>
              </a:tr>
              <a:tr h="223576">
                <a:tc>
                  <a:txBody>
                    <a:bodyPr/>
                    <a:lstStyle/>
                    <a:p>
                      <a:pPr algn="l" rtl="0" fontAlgn="ctr"/>
                      <a:r>
                        <a:rPr lang="en-US" sz="1000" b="0" u="none" strike="noStrike" noProof="0" dirty="0">
                          <a:solidFill>
                            <a:srgbClr val="7F7F7F"/>
                          </a:solidFill>
                          <a:effectLst/>
                          <a:latin typeface="Arial" panose="020B0604020202020204" pitchFamily="34" charset="0"/>
                          <a:cs typeface="Arial" panose="020B0604020202020204" pitchFamily="34" charset="0"/>
                        </a:rPr>
                        <a:t>Users</a:t>
                      </a:r>
                      <a:endParaRPr lang="en-US" sz="1000" b="0" i="0" u="none" strike="noStrike" noProof="0" dirty="0">
                        <a:solidFill>
                          <a:srgbClr val="7F7F7F"/>
                        </a:solidFill>
                        <a:effectLst/>
                        <a:latin typeface="Arial" panose="020B0604020202020204" pitchFamily="34" charset="0"/>
                        <a:cs typeface="Arial" panose="020B0604020202020204" pitchFamily="34" charset="0"/>
                      </a:endParaRPr>
                    </a:p>
                  </a:txBody>
                  <a:tcPr marL="0" marR="0" marT="0" marB="0" anchor="ctr">
                    <a:lnL>
                      <a:noFill/>
                    </a:lnL>
                    <a:lnR>
                      <a:noFill/>
                    </a:lnR>
                    <a:lnT w="6350" cap="flat" cmpd="sng" algn="ctr">
                      <a:solidFill>
                        <a:srgbClr val="4A4A49"/>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4A4A49"/>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4A4A49"/>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4A4A49"/>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355669548"/>
                  </a:ext>
                </a:extLst>
              </a:tr>
              <a:tr h="223576">
                <a:tc>
                  <a:txBody>
                    <a:bodyPr/>
                    <a:lstStyle/>
                    <a:p>
                      <a:pPr algn="l" rtl="0" fontAlgn="ctr"/>
                      <a:r>
                        <a:rPr lang="en-US" sz="1000" b="0" u="none" strike="noStrike" noProof="0" dirty="0">
                          <a:solidFill>
                            <a:srgbClr val="7F7F7F"/>
                          </a:solidFill>
                          <a:effectLst/>
                          <a:latin typeface="Arial" panose="020B0604020202020204" pitchFamily="34" charset="0"/>
                          <a:cs typeface="Arial" panose="020B0604020202020204" pitchFamily="34" charset="0"/>
                        </a:rPr>
                        <a:t>At least once a week</a:t>
                      </a:r>
                      <a:endParaRPr lang="en-US" sz="1000" b="0" i="0" u="none" strike="noStrike" noProof="0" dirty="0">
                        <a:solidFill>
                          <a:srgbClr val="7F7F7F"/>
                        </a:solidFill>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extLst>
                  <a:ext uri="{0D108BD9-81ED-4DB2-BD59-A6C34878D82A}">
                    <a16:rowId xmlns:a16="http://schemas.microsoft.com/office/drawing/2014/main" val="2053788510"/>
                  </a:ext>
                </a:extLst>
              </a:tr>
              <a:tr h="223576">
                <a:tc>
                  <a:txBody>
                    <a:bodyPr/>
                    <a:lstStyle/>
                    <a:p>
                      <a:pPr algn="l" rtl="0" fontAlgn="ctr"/>
                      <a:r>
                        <a:rPr lang="en-US" sz="1000" b="0" u="none" strike="noStrike" noProof="0">
                          <a:solidFill>
                            <a:srgbClr val="7F7F7F"/>
                          </a:solidFill>
                          <a:effectLst/>
                          <a:latin typeface="Arial" panose="020B0604020202020204" pitchFamily="34" charset="0"/>
                          <a:cs typeface="Arial" panose="020B0604020202020204" pitchFamily="34" charset="0"/>
                        </a:rPr>
                        <a:t>Once a month</a:t>
                      </a:r>
                      <a:endParaRPr lang="en-US" sz="1000" b="0" i="0" u="none" strike="noStrike" noProof="0">
                        <a:solidFill>
                          <a:srgbClr val="7F7F7F"/>
                        </a:solidFill>
                        <a:effectLst/>
                        <a:latin typeface="Arial" panose="020B0604020202020204" pitchFamily="34" charset="0"/>
                        <a:cs typeface="Arial" panose="020B0604020202020204" pitchFamily="34" charset="0"/>
                      </a:endParaRP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extLst>
                  <a:ext uri="{0D108BD9-81ED-4DB2-BD59-A6C34878D82A}">
                    <a16:rowId xmlns:a16="http://schemas.microsoft.com/office/drawing/2014/main" val="3692771539"/>
                  </a:ext>
                </a:extLst>
              </a:tr>
              <a:tr h="223576">
                <a:tc>
                  <a:txBody>
                    <a:bodyPr/>
                    <a:lstStyle/>
                    <a:p>
                      <a:pPr algn="l" rtl="0" fontAlgn="ctr"/>
                      <a:r>
                        <a:rPr lang="en-US" sz="1000" b="0" u="none" strike="noStrike" noProof="0" dirty="0">
                          <a:solidFill>
                            <a:srgbClr val="7F7F7F"/>
                          </a:solidFill>
                          <a:effectLst/>
                          <a:latin typeface="Arial" panose="020B0604020202020204" pitchFamily="34" charset="0"/>
                          <a:cs typeface="Arial" panose="020B0604020202020204" pitchFamily="34" charset="0"/>
                        </a:rPr>
                        <a:t>Once in 3 months</a:t>
                      </a:r>
                      <a:endParaRPr lang="en-US" sz="1000" b="0" i="0" u="none" strike="noStrike" noProof="0" dirty="0">
                        <a:solidFill>
                          <a:srgbClr val="7F7F7F"/>
                        </a:solidFill>
                        <a:effectLst/>
                        <a:latin typeface="Arial" panose="020B0604020202020204" pitchFamily="34" charset="0"/>
                        <a:cs typeface="Arial" panose="020B0604020202020204" pitchFamily="34" charset="0"/>
                      </a:endParaRP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extLst>
                  <a:ext uri="{0D108BD9-81ED-4DB2-BD59-A6C34878D82A}">
                    <a16:rowId xmlns:a16="http://schemas.microsoft.com/office/drawing/2014/main" val="540171668"/>
                  </a:ext>
                </a:extLst>
              </a:tr>
              <a:tr h="223576">
                <a:tc>
                  <a:txBody>
                    <a:bodyPr/>
                    <a:lstStyle/>
                    <a:p>
                      <a:pPr algn="l" rtl="0" fontAlgn="ctr"/>
                      <a:r>
                        <a:rPr lang="en-US" sz="1000" b="0" u="none" strike="noStrike" noProof="0">
                          <a:solidFill>
                            <a:srgbClr val="7F7F7F"/>
                          </a:solidFill>
                          <a:effectLst/>
                          <a:latin typeface="Arial" panose="020B0604020202020204" pitchFamily="34" charset="0"/>
                          <a:cs typeface="Arial" panose="020B0604020202020204" pitchFamily="34" charset="0"/>
                        </a:rPr>
                        <a:t>Less often than 3 months</a:t>
                      </a:r>
                      <a:endParaRPr lang="en-US" sz="1000" b="0" i="0" u="none" strike="noStrike" noProof="0">
                        <a:solidFill>
                          <a:srgbClr val="7F7F7F"/>
                        </a:solidFill>
                        <a:effectLst/>
                        <a:latin typeface="Arial" panose="020B0604020202020204" pitchFamily="34" charset="0"/>
                        <a:cs typeface="Arial" panose="020B0604020202020204" pitchFamily="34" charset="0"/>
                      </a:endParaRP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extLst>
                  <a:ext uri="{0D108BD9-81ED-4DB2-BD59-A6C34878D82A}">
                    <a16:rowId xmlns:a16="http://schemas.microsoft.com/office/drawing/2014/main" val="3244279151"/>
                  </a:ext>
                </a:extLst>
              </a:tr>
              <a:tr h="223576">
                <a:tc>
                  <a:txBody>
                    <a:bodyPr/>
                    <a:lstStyle/>
                    <a:p>
                      <a:pPr algn="l" rtl="0" fontAlgn="ctr"/>
                      <a:r>
                        <a:rPr lang="en-US" sz="1000" b="0" u="none" strike="noStrike" noProof="0" dirty="0">
                          <a:solidFill>
                            <a:srgbClr val="7F7F7F"/>
                          </a:solidFill>
                          <a:effectLst/>
                          <a:latin typeface="Arial" panose="020B0604020202020204" pitchFamily="34" charset="0"/>
                          <a:cs typeface="Arial" panose="020B0604020202020204" pitchFamily="34" charset="0"/>
                        </a:rPr>
                        <a:t>Never</a:t>
                      </a:r>
                      <a:endParaRPr lang="en-US" sz="1000" b="0" i="0" u="none" strike="noStrike" noProof="0" dirty="0">
                        <a:solidFill>
                          <a:srgbClr val="7F7F7F"/>
                        </a:solidFill>
                        <a:effectLst/>
                        <a:latin typeface="Arial" panose="020B0604020202020204" pitchFamily="34" charset="0"/>
                        <a:cs typeface="Arial" panose="020B0604020202020204" pitchFamily="34" charset="0"/>
                      </a:endParaRP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rPr>
                        <a:t>50%</a:t>
                      </a: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extLst>
                  <a:ext uri="{0D108BD9-81ED-4DB2-BD59-A6C34878D82A}">
                    <a16:rowId xmlns:a16="http://schemas.microsoft.com/office/drawing/2014/main" val="271456657"/>
                  </a:ext>
                </a:extLst>
              </a:tr>
            </a:tbl>
          </a:graphicData>
        </a:graphic>
      </p:graphicFrame>
      <p:graphicFrame>
        <p:nvGraphicFramePr>
          <p:cNvPr id="17" name="Chart 5">
            <a:extLst>
              <a:ext uri="{FF2B5EF4-FFF2-40B4-BE49-F238E27FC236}">
                <a16:creationId xmlns:a16="http://schemas.microsoft.com/office/drawing/2014/main" id="{6F433661-43C6-461F-AC88-08068DF5E404}"/>
              </a:ext>
            </a:extLst>
          </p:cNvPr>
          <p:cNvGraphicFramePr/>
          <p:nvPr>
            <p:extLst>
              <p:ext uri="{D42A27DB-BD31-4B8C-83A1-F6EECF244321}">
                <p14:modId xmlns:p14="http://schemas.microsoft.com/office/powerpoint/2010/main" val="4183212321"/>
              </p:ext>
            </p:extLst>
          </p:nvPr>
        </p:nvGraphicFramePr>
        <p:xfrm>
          <a:off x="2292138" y="5298746"/>
          <a:ext cx="3508392" cy="8691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Tabel 6">
            <a:extLst>
              <a:ext uri="{FF2B5EF4-FFF2-40B4-BE49-F238E27FC236}">
                <a16:creationId xmlns:a16="http://schemas.microsoft.com/office/drawing/2014/main" id="{BEB4BD81-7AAA-42CC-98B8-AC2B5BF5D9D0}"/>
              </a:ext>
            </a:extLst>
          </p:cNvPr>
          <p:cNvGraphicFramePr>
            <a:graphicFrameLocks noGrp="1"/>
          </p:cNvGraphicFramePr>
          <p:nvPr/>
        </p:nvGraphicFramePr>
        <p:xfrm>
          <a:off x="2233218" y="5074067"/>
          <a:ext cx="3683395" cy="243840"/>
        </p:xfrm>
        <a:graphic>
          <a:graphicData uri="http://schemas.openxmlformats.org/drawingml/2006/table">
            <a:tbl>
              <a:tblPr firstRow="1" bandRow="1">
                <a:tableStyleId>{5C22544A-7EE6-4342-B048-85BDC9FD1C3A}</a:tableStyleId>
              </a:tblPr>
              <a:tblGrid>
                <a:gridCol w="793079">
                  <a:extLst>
                    <a:ext uri="{9D8B030D-6E8A-4147-A177-3AD203B41FA5}">
                      <a16:colId xmlns:a16="http://schemas.microsoft.com/office/drawing/2014/main" val="3748720793"/>
                    </a:ext>
                  </a:extLst>
                </a:gridCol>
                <a:gridCol w="700946">
                  <a:extLst>
                    <a:ext uri="{9D8B030D-6E8A-4147-A177-3AD203B41FA5}">
                      <a16:colId xmlns:a16="http://schemas.microsoft.com/office/drawing/2014/main" val="1087366393"/>
                    </a:ext>
                  </a:extLst>
                </a:gridCol>
                <a:gridCol w="1024281">
                  <a:extLst>
                    <a:ext uri="{9D8B030D-6E8A-4147-A177-3AD203B41FA5}">
                      <a16:colId xmlns:a16="http://schemas.microsoft.com/office/drawing/2014/main" val="2417068218"/>
                    </a:ext>
                  </a:extLst>
                </a:gridCol>
                <a:gridCol w="1165089">
                  <a:extLst>
                    <a:ext uri="{9D8B030D-6E8A-4147-A177-3AD203B41FA5}">
                      <a16:colId xmlns:a16="http://schemas.microsoft.com/office/drawing/2014/main" val="63535233"/>
                    </a:ext>
                  </a:extLst>
                </a:gridCol>
              </a:tblGrid>
              <a:tr h="224680">
                <a:tc>
                  <a:txBody>
                    <a:bodyPr/>
                    <a:lstStyle/>
                    <a:p>
                      <a:pPr algn="ctr"/>
                      <a:r>
                        <a:rPr lang="nl-NL" sz="1000" b="1" dirty="0">
                          <a:solidFill>
                            <a:srgbClr val="0A5D7A"/>
                          </a:solidFill>
                        </a:rPr>
                        <a:t>Desktop</a:t>
                      </a:r>
                      <a:endParaRPr lang="en-GB" sz="1000" b="1" dirty="0">
                        <a:solidFill>
                          <a:srgbClr val="0A5D7A"/>
                        </a:solidFill>
                      </a:endParaRPr>
                    </a:p>
                  </a:txBody>
                  <a:tcPr marL="80346" marR="80346">
                    <a:noFill/>
                  </a:tcPr>
                </a:tc>
                <a:tc>
                  <a:txBody>
                    <a:bodyPr/>
                    <a:lstStyle/>
                    <a:p>
                      <a:pPr algn="ctr"/>
                      <a:r>
                        <a:rPr lang="nl-NL" sz="1000" b="1" dirty="0">
                          <a:solidFill>
                            <a:srgbClr val="3B7D95"/>
                          </a:solidFill>
                        </a:rPr>
                        <a:t>Laptop</a:t>
                      </a:r>
                      <a:endParaRPr lang="en-GB" sz="1000" b="1" dirty="0">
                        <a:solidFill>
                          <a:srgbClr val="3B7D95"/>
                        </a:solidFill>
                      </a:endParaRPr>
                    </a:p>
                  </a:txBody>
                  <a:tcPr marL="80346" marR="80346">
                    <a:noFill/>
                  </a:tcPr>
                </a:tc>
                <a:tc>
                  <a:txBody>
                    <a:bodyPr/>
                    <a:lstStyle/>
                    <a:p>
                      <a:pPr algn="ctr"/>
                      <a:r>
                        <a:rPr lang="nl-NL" sz="1000" b="1" dirty="0">
                          <a:solidFill>
                            <a:srgbClr val="5497BE"/>
                          </a:solidFill>
                        </a:rPr>
                        <a:t>Tablet/ </a:t>
                      </a:r>
                      <a:r>
                        <a:rPr lang="nl-NL" sz="1000" b="1" dirty="0" err="1">
                          <a:solidFill>
                            <a:srgbClr val="5497BE"/>
                          </a:solidFill>
                        </a:rPr>
                        <a:t>Ipad</a:t>
                      </a:r>
                      <a:endParaRPr lang="en-GB" sz="1000" b="1" dirty="0">
                        <a:solidFill>
                          <a:srgbClr val="5497BE"/>
                        </a:solidFill>
                      </a:endParaRPr>
                    </a:p>
                  </a:txBody>
                  <a:tcPr marL="80346" marR="80346">
                    <a:noFill/>
                  </a:tcPr>
                </a:tc>
                <a:tc>
                  <a:txBody>
                    <a:bodyPr/>
                    <a:lstStyle/>
                    <a:p>
                      <a:pPr algn="ctr"/>
                      <a:r>
                        <a:rPr lang="nl-NL" sz="1000" b="1" dirty="0">
                          <a:solidFill>
                            <a:srgbClr val="B9C6CF"/>
                          </a:solidFill>
                        </a:rPr>
                        <a:t>(Smart) </a:t>
                      </a:r>
                      <a:r>
                        <a:rPr lang="nl-NL" sz="1000" b="1" dirty="0" err="1">
                          <a:solidFill>
                            <a:srgbClr val="B9C6CF"/>
                          </a:solidFill>
                        </a:rPr>
                        <a:t>phone</a:t>
                      </a:r>
                      <a:endParaRPr lang="en-GB" sz="1000" b="1" dirty="0">
                        <a:solidFill>
                          <a:srgbClr val="B9C6CF"/>
                        </a:solidFill>
                      </a:endParaRPr>
                    </a:p>
                  </a:txBody>
                  <a:tcPr marL="80346" marR="80346">
                    <a:noFill/>
                  </a:tcPr>
                </a:tc>
                <a:extLst>
                  <a:ext uri="{0D108BD9-81ED-4DB2-BD59-A6C34878D82A}">
                    <a16:rowId xmlns:a16="http://schemas.microsoft.com/office/drawing/2014/main" val="2155904303"/>
                  </a:ext>
                </a:extLst>
              </a:tr>
            </a:tbl>
          </a:graphicData>
        </a:graphic>
      </p:graphicFrame>
      <p:graphicFrame>
        <p:nvGraphicFramePr>
          <p:cNvPr id="19" name="Table 22">
            <a:extLst>
              <a:ext uri="{FF2B5EF4-FFF2-40B4-BE49-F238E27FC236}">
                <a16:creationId xmlns:a16="http://schemas.microsoft.com/office/drawing/2014/main" id="{F0E95472-A835-4893-B500-E60187778196}"/>
              </a:ext>
            </a:extLst>
          </p:cNvPr>
          <p:cNvGraphicFramePr>
            <a:graphicFrameLocks noGrp="1"/>
          </p:cNvGraphicFramePr>
          <p:nvPr/>
        </p:nvGraphicFramePr>
        <p:xfrm>
          <a:off x="519063" y="5298746"/>
          <a:ext cx="1798623" cy="836422"/>
        </p:xfrm>
        <a:graphic>
          <a:graphicData uri="http://schemas.openxmlformats.org/drawingml/2006/table">
            <a:tbl>
              <a:tblPr firstRow="1" bandRow="1">
                <a:tableStyleId>{5C22544A-7EE6-4342-B048-85BDC9FD1C3A}</a:tableStyleId>
              </a:tblPr>
              <a:tblGrid>
                <a:gridCol w="1798623">
                  <a:extLst>
                    <a:ext uri="{9D8B030D-6E8A-4147-A177-3AD203B41FA5}">
                      <a16:colId xmlns:a16="http://schemas.microsoft.com/office/drawing/2014/main" val="1648097903"/>
                    </a:ext>
                  </a:extLst>
                </a:gridCol>
              </a:tblGrid>
              <a:tr h="418211">
                <a:tc>
                  <a:txBody>
                    <a:bodyPr/>
                    <a:lstStyle/>
                    <a:p>
                      <a:pPr marL="0" marR="0" lvl="0" indent="0" algn="r" defTabSz="914400" rtl="0" eaLnBrk="1" fontAlgn="auto" latinLnBrk="0" hangingPunct="1">
                        <a:lnSpc>
                          <a:spcPts val="1500"/>
                        </a:lnSpc>
                        <a:spcBef>
                          <a:spcPts val="400"/>
                        </a:spcBef>
                        <a:spcAft>
                          <a:spcPts val="40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Arial" panose="020B0604020202020204"/>
                          <a:ea typeface="+mn-ea"/>
                          <a:cs typeface="+mn-cs"/>
                        </a:rPr>
                        <a:t>Manufacturer’s website</a:t>
                      </a:r>
                      <a:endParaRPr kumimoji="0" lang="nl-NL" sz="1200" b="0" i="0" u="none" strike="noStrike" kern="1200" cap="none" spc="0" normalizeH="0" baseline="0" dirty="0">
                        <a:ln>
                          <a:noFill/>
                        </a:ln>
                        <a:solidFill>
                          <a:srgbClr val="7F7F7F"/>
                        </a:solidFill>
                        <a:effectLst/>
                        <a:uLnTx/>
                        <a:uFillTx/>
                        <a:latin typeface="Arial" panose="020B0604020202020204"/>
                        <a:ea typeface="+mn-ea"/>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73645230"/>
                  </a:ext>
                </a:extLst>
              </a:tr>
              <a:tr h="418211">
                <a:tc>
                  <a:txBody>
                    <a:bodyPr/>
                    <a:lstStyle/>
                    <a:p>
                      <a:pPr marL="0" marR="0" lvl="0" indent="0" algn="r" defTabSz="914400" rtl="0" eaLnBrk="1" fontAlgn="auto" latinLnBrk="0" hangingPunct="1">
                        <a:lnSpc>
                          <a:spcPts val="1500"/>
                        </a:lnSpc>
                        <a:spcBef>
                          <a:spcPts val="400"/>
                        </a:spcBef>
                        <a:spcAft>
                          <a:spcPts val="40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Arial" panose="020B0604020202020204"/>
                          <a:ea typeface="+mn-ea"/>
                          <a:cs typeface="+mn-cs"/>
                        </a:rPr>
                        <a:t>Wholesaler’s website</a:t>
                      </a:r>
                      <a:endParaRPr kumimoji="0" lang="nl-NL" sz="1200" b="1" i="0" u="none" strike="noStrike" kern="1200" cap="none" spc="0" normalizeH="0" baseline="0" noProof="0" dirty="0">
                        <a:ln>
                          <a:noFill/>
                        </a:ln>
                        <a:solidFill>
                          <a:srgbClr val="7F7F7F"/>
                        </a:solidFill>
                        <a:effectLst/>
                        <a:uLnTx/>
                        <a:uFillTx/>
                        <a:latin typeface="Arial" panose="020B0604020202020204"/>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53896313"/>
                  </a:ext>
                </a:extLst>
              </a:tr>
            </a:tbl>
          </a:graphicData>
        </a:graphic>
      </p:graphicFrame>
      <p:graphicFrame>
        <p:nvGraphicFramePr>
          <p:cNvPr id="21" name="Table 21">
            <a:extLst>
              <a:ext uri="{FF2B5EF4-FFF2-40B4-BE49-F238E27FC236}">
                <a16:creationId xmlns:a16="http://schemas.microsoft.com/office/drawing/2014/main" id="{FA2BA444-71F0-4585-9A46-EB50DF5DA4F6}"/>
              </a:ext>
            </a:extLst>
          </p:cNvPr>
          <p:cNvGraphicFramePr>
            <a:graphicFrameLocks noGrp="1"/>
          </p:cNvGraphicFramePr>
          <p:nvPr>
            <p:extLst>
              <p:ext uri="{D42A27DB-BD31-4B8C-83A1-F6EECF244321}">
                <p14:modId xmlns:p14="http://schemas.microsoft.com/office/powerpoint/2010/main" val="1977803122"/>
              </p:ext>
            </p:extLst>
          </p:nvPr>
        </p:nvGraphicFramePr>
        <p:xfrm>
          <a:off x="6275388" y="4938265"/>
          <a:ext cx="5292725" cy="1222198"/>
        </p:xfrm>
        <a:graphic>
          <a:graphicData uri="http://schemas.openxmlformats.org/drawingml/2006/table">
            <a:tbl>
              <a:tblPr firstRow="1" bandRow="1">
                <a:tableStyleId>{5A111915-BE36-4E01-A7E5-04B1672EAD32}</a:tableStyleId>
              </a:tblPr>
              <a:tblGrid>
                <a:gridCol w="299979">
                  <a:extLst>
                    <a:ext uri="{9D8B030D-6E8A-4147-A177-3AD203B41FA5}">
                      <a16:colId xmlns:a16="http://schemas.microsoft.com/office/drawing/2014/main" val="4120822856"/>
                    </a:ext>
                  </a:extLst>
                </a:gridCol>
                <a:gridCol w="2297029">
                  <a:extLst>
                    <a:ext uri="{9D8B030D-6E8A-4147-A177-3AD203B41FA5}">
                      <a16:colId xmlns:a16="http://schemas.microsoft.com/office/drawing/2014/main" val="4091076418"/>
                    </a:ext>
                  </a:extLst>
                </a:gridCol>
                <a:gridCol w="2695717">
                  <a:extLst>
                    <a:ext uri="{9D8B030D-6E8A-4147-A177-3AD203B41FA5}">
                      <a16:colId xmlns:a16="http://schemas.microsoft.com/office/drawing/2014/main" val="3694987287"/>
                    </a:ext>
                  </a:extLst>
                </a:gridCol>
              </a:tblGrid>
              <a:tr h="248033">
                <a:tc>
                  <a:txBody>
                    <a:bodyPr/>
                    <a:lstStyle/>
                    <a:p>
                      <a:endParaRPr lang="en-US" sz="1200" dirty="0"/>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3B7D95"/>
                    </a:solidFill>
                  </a:tcPr>
                </a:tc>
                <a:tc>
                  <a:txBody>
                    <a:bodyPr/>
                    <a:lstStyle/>
                    <a:p>
                      <a:r>
                        <a:rPr lang="en-US" sz="1200" dirty="0"/>
                        <a:t>Manufacturer website</a:t>
                      </a:r>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3B7D95"/>
                    </a:solidFill>
                  </a:tcPr>
                </a:tc>
                <a:tc>
                  <a:txBody>
                    <a:bodyPr/>
                    <a:lstStyle/>
                    <a:p>
                      <a:r>
                        <a:rPr lang="en-US" sz="1200" dirty="0"/>
                        <a:t>Wholesaler website</a:t>
                      </a: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3B7D95"/>
                    </a:solidFill>
                  </a:tcPr>
                </a:tc>
                <a:extLst>
                  <a:ext uri="{0D108BD9-81ED-4DB2-BD59-A6C34878D82A}">
                    <a16:rowId xmlns:a16="http://schemas.microsoft.com/office/drawing/2014/main" val="1405775882"/>
                  </a:ext>
                </a:extLst>
              </a:tr>
              <a:tr h="399238">
                <a:tc>
                  <a:txBody>
                    <a:bodyPr/>
                    <a:lstStyle/>
                    <a:p>
                      <a:pPr algn="ctr"/>
                      <a:r>
                        <a:rPr lang="en-US" sz="1200" dirty="0">
                          <a:solidFill>
                            <a:srgbClr val="3B7D95"/>
                          </a:solidFill>
                          <a:latin typeface="+mn-lt"/>
                          <a:cs typeface="Arial" panose="020B0604020202020204" pitchFamily="34" charset="0"/>
                        </a:rPr>
                        <a:t>1</a:t>
                      </a: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666A6E"/>
                          </a:solidFill>
                          <a:effectLst/>
                          <a:uLnTx/>
                          <a:uFillTx/>
                          <a:latin typeface="Arial" panose="020B0604020202020204"/>
                          <a:ea typeface="+mn-ea"/>
                          <a:cs typeface="+mn-cs"/>
                        </a:rPr>
                        <a:t>XXX</a:t>
                      </a:r>
                      <a:endParaRPr kumimoji="0" lang="en-US" sz="1100" b="0" i="0" u="none" strike="noStrike" kern="1200" cap="none" spc="0" normalizeH="0" baseline="0" noProof="0" dirty="0">
                        <a:ln>
                          <a:noFill/>
                        </a:ln>
                        <a:solidFill>
                          <a:srgbClr val="666A6E"/>
                        </a:solidFill>
                        <a:effectLst/>
                        <a:uLnTx/>
                        <a:uFillTx/>
                        <a:latin typeface="Arial" panose="020B0604020202020204"/>
                        <a:ea typeface="+mn-ea"/>
                        <a:cs typeface="+mn-cs"/>
                      </a:endParaRPr>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666A6E"/>
                          </a:solidFill>
                          <a:effectLst/>
                          <a:uLnTx/>
                          <a:uFillTx/>
                          <a:latin typeface="Arial" panose="020B0604020202020204"/>
                          <a:ea typeface="+mn-ea"/>
                          <a:cs typeface="+mn-cs"/>
                        </a:rPr>
                        <a:t>XXX</a:t>
                      </a:r>
                      <a:endParaRPr kumimoji="0" lang="en-US" sz="1100" b="0" i="0" u="none" strike="noStrike" kern="1200" cap="none" spc="0" normalizeH="0" baseline="0" noProof="0" dirty="0">
                        <a:ln>
                          <a:noFill/>
                        </a:ln>
                        <a:solidFill>
                          <a:srgbClr val="666A6E"/>
                        </a:solidFill>
                        <a:effectLst/>
                        <a:uLnTx/>
                        <a:uFillTx/>
                        <a:latin typeface="Arial" panose="020B0604020202020204"/>
                        <a:ea typeface="+mn-ea"/>
                        <a:cs typeface="+mn-cs"/>
                      </a:endParaRP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056919011"/>
                  </a:ext>
                </a:extLst>
              </a:tr>
              <a:tr h="248033">
                <a:tc>
                  <a:txBody>
                    <a:bodyPr/>
                    <a:lstStyle/>
                    <a:p>
                      <a:pPr algn="ctr"/>
                      <a:r>
                        <a:rPr lang="en-US" sz="1200" dirty="0">
                          <a:solidFill>
                            <a:srgbClr val="3B7D95"/>
                          </a:solidFill>
                          <a:latin typeface="+mn-lt"/>
                          <a:cs typeface="Arial" panose="020B0604020202020204" pitchFamily="34" charset="0"/>
                        </a:rPr>
                        <a:t>2</a:t>
                      </a: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666A6E"/>
                          </a:solidFill>
                          <a:effectLst/>
                          <a:uLnTx/>
                          <a:uFillTx/>
                          <a:latin typeface="Arial" panose="020B0604020202020204"/>
                          <a:ea typeface="+mn-ea"/>
                          <a:cs typeface="+mn-cs"/>
                        </a:rPr>
                        <a:t>XXX</a:t>
                      </a:r>
                      <a:endParaRPr kumimoji="0" lang="en-US" sz="1100" b="0" i="0" u="none" strike="noStrike" kern="1200" cap="none" spc="0" normalizeH="0" baseline="0" noProof="0" dirty="0">
                        <a:ln>
                          <a:noFill/>
                        </a:ln>
                        <a:solidFill>
                          <a:srgbClr val="666A6E"/>
                        </a:solidFill>
                        <a:effectLst/>
                        <a:uLnTx/>
                        <a:uFillTx/>
                        <a:latin typeface="Arial" panose="020B0604020202020204"/>
                        <a:ea typeface="+mn-ea"/>
                        <a:cs typeface="+mn-cs"/>
                      </a:endParaRPr>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666A6E"/>
                          </a:solidFill>
                          <a:effectLst/>
                          <a:uLnTx/>
                          <a:uFillTx/>
                          <a:latin typeface="Arial" panose="020B0604020202020204"/>
                          <a:ea typeface="+mn-ea"/>
                          <a:cs typeface="+mn-cs"/>
                        </a:rPr>
                        <a:t>XXX</a:t>
                      </a:r>
                      <a:endParaRPr kumimoji="0" lang="en-US" sz="1100" b="0" i="0" u="none" strike="noStrike" kern="1200" cap="none" spc="0" normalizeH="0" baseline="0" noProof="0" dirty="0">
                        <a:ln>
                          <a:noFill/>
                        </a:ln>
                        <a:solidFill>
                          <a:srgbClr val="666A6E"/>
                        </a:solidFill>
                        <a:effectLst/>
                        <a:uLnTx/>
                        <a:uFillTx/>
                        <a:latin typeface="Arial" panose="020B0604020202020204"/>
                        <a:ea typeface="+mn-ea"/>
                        <a:cs typeface="+mn-cs"/>
                      </a:endParaRP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814954827"/>
                  </a:ext>
                </a:extLst>
              </a:tr>
              <a:tr h="248033">
                <a:tc>
                  <a:txBody>
                    <a:bodyPr/>
                    <a:lstStyle/>
                    <a:p>
                      <a:pPr algn="ctr"/>
                      <a:r>
                        <a:rPr lang="en-US" sz="1200" dirty="0">
                          <a:solidFill>
                            <a:srgbClr val="3B7D95"/>
                          </a:solidFill>
                          <a:latin typeface="+mn-lt"/>
                          <a:cs typeface="Arial" panose="020B0604020202020204" pitchFamily="34" charset="0"/>
                        </a:rPr>
                        <a:t>3</a:t>
                      </a: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666A6E"/>
                          </a:solidFill>
                          <a:effectLst/>
                          <a:uLnTx/>
                          <a:uFillTx/>
                          <a:latin typeface="Arial" panose="020B0604020202020204"/>
                          <a:ea typeface="+mn-ea"/>
                          <a:cs typeface="+mn-cs"/>
                        </a:rPr>
                        <a:t>XXX</a:t>
                      </a:r>
                      <a:endParaRPr kumimoji="0" lang="en-US" sz="1100" b="0" i="0" u="none" strike="noStrike" kern="1200" cap="none" spc="0" normalizeH="0" baseline="0" noProof="0" dirty="0">
                        <a:ln>
                          <a:noFill/>
                        </a:ln>
                        <a:solidFill>
                          <a:srgbClr val="666A6E"/>
                        </a:solidFill>
                        <a:effectLst/>
                        <a:uLnTx/>
                        <a:uFillTx/>
                        <a:latin typeface="Arial" panose="020B0604020202020204"/>
                        <a:ea typeface="+mn-ea"/>
                        <a:cs typeface="+mn-cs"/>
                      </a:endParaRPr>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666A6E"/>
                          </a:solidFill>
                          <a:effectLst/>
                          <a:uLnTx/>
                          <a:uFillTx/>
                          <a:latin typeface="Arial" panose="020B0604020202020204"/>
                          <a:ea typeface="+mn-ea"/>
                          <a:cs typeface="+mn-cs"/>
                        </a:rPr>
                        <a:t>XXX</a:t>
                      </a: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827629800"/>
                  </a:ext>
                </a:extLst>
              </a:tr>
            </a:tbl>
          </a:graphicData>
        </a:graphic>
      </p:graphicFrame>
      <p:sp>
        <p:nvSpPr>
          <p:cNvPr id="23" name="Titel 1">
            <a:extLst>
              <a:ext uri="{FF2B5EF4-FFF2-40B4-BE49-F238E27FC236}">
                <a16:creationId xmlns:a16="http://schemas.microsoft.com/office/drawing/2014/main" id="{8D3BC800-43B2-4584-B7FE-3FC575F0BEDA}"/>
              </a:ext>
            </a:extLst>
          </p:cNvPr>
          <p:cNvSpPr txBox="1">
            <a:spLocks/>
          </p:cNvSpPr>
          <p:nvPr/>
        </p:nvSpPr>
        <p:spPr>
          <a:xfrm>
            <a:off x="618651" y="4607205"/>
            <a:ext cx="5486402" cy="192543"/>
          </a:xfrm>
          <a:prstGeom prst="rect">
            <a:avLst/>
          </a:prstGeom>
        </p:spPr>
        <p:txBody>
          <a:bodyPr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algn="ctr">
              <a:lnSpc>
                <a:spcPct val="90000"/>
              </a:lnSpc>
            </a:pPr>
            <a:r>
              <a:rPr lang="en-US" sz="1200" dirty="0">
                <a:latin typeface="+mn-lt"/>
                <a:ea typeface="+mn-ea"/>
                <a:cs typeface="+mn-cs"/>
              </a:rPr>
              <a:t>Most used device when searching information on websites</a:t>
            </a:r>
            <a:endParaRPr lang="nl-NL" sz="1200" dirty="0">
              <a:latin typeface="+mn-lt"/>
              <a:ea typeface="+mn-ea"/>
              <a:cs typeface="+mn-cs"/>
            </a:endParaRPr>
          </a:p>
        </p:txBody>
      </p:sp>
      <p:sp>
        <p:nvSpPr>
          <p:cNvPr id="24" name="Titel 1">
            <a:extLst>
              <a:ext uri="{FF2B5EF4-FFF2-40B4-BE49-F238E27FC236}">
                <a16:creationId xmlns:a16="http://schemas.microsoft.com/office/drawing/2014/main" id="{DB10EAEA-D023-4BDE-84D3-8D49AE88FAA3}"/>
              </a:ext>
            </a:extLst>
          </p:cNvPr>
          <p:cNvSpPr txBox="1">
            <a:spLocks/>
          </p:cNvSpPr>
          <p:nvPr/>
        </p:nvSpPr>
        <p:spPr>
          <a:xfrm>
            <a:off x="6275388" y="4547003"/>
            <a:ext cx="5292725" cy="252746"/>
          </a:xfrm>
          <a:prstGeom prst="rect">
            <a:avLst/>
          </a:prstGeom>
        </p:spPr>
        <p:txBody>
          <a:bodyPr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algn="ctr">
              <a:lnSpc>
                <a:spcPct val="100000"/>
              </a:lnSpc>
            </a:pPr>
            <a:r>
              <a:rPr lang="en-US" sz="1200" dirty="0">
                <a:latin typeface="+mn-lt"/>
                <a:ea typeface="+mn-ea"/>
                <a:cs typeface="+mn-cs"/>
              </a:rPr>
              <a:t>Top 3 Information search on websites</a:t>
            </a:r>
            <a:endParaRPr lang="nl-NL" sz="1200" dirty="0">
              <a:latin typeface="+mn-lt"/>
              <a:ea typeface="+mn-ea"/>
              <a:cs typeface="+mn-cs"/>
            </a:endParaRPr>
          </a:p>
        </p:txBody>
      </p:sp>
      <p:sp>
        <p:nvSpPr>
          <p:cNvPr id="16" name="Title 1">
            <a:extLst>
              <a:ext uri="{FF2B5EF4-FFF2-40B4-BE49-F238E27FC236}">
                <a16:creationId xmlns:a16="http://schemas.microsoft.com/office/drawing/2014/main" id="{1E0FC657-276E-49A1-AB7E-B0F155C0B920}"/>
              </a:ext>
            </a:extLst>
          </p:cNvPr>
          <p:cNvSpPr txBox="1">
            <a:spLocks/>
          </p:cNvSpPr>
          <p:nvPr/>
        </p:nvSpPr>
        <p:spPr>
          <a:xfrm>
            <a:off x="472155" y="436457"/>
            <a:ext cx="10437345" cy="192543"/>
          </a:xfrm>
          <a:prstGeom prst="rect">
            <a:avLst/>
          </a:prstGeom>
        </p:spPr>
        <p:txBody>
          <a:bodyPr vert="horz" lIns="0" tIns="0" rIns="0" bIns="0" rtlCol="0" anchor="t">
            <a:noAutofit/>
          </a:bodyP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a:defRPr/>
            </a:pPr>
            <a:r>
              <a:rPr lang="nl-NL" sz="1100" dirty="0"/>
              <a:t>Germany</a:t>
            </a:r>
            <a:r>
              <a:rPr lang="nl-NL" sz="1100" b="0" dirty="0">
                <a:solidFill>
                  <a:schemeClr val="bg1">
                    <a:lumMod val="65000"/>
                  </a:schemeClr>
                </a:solidFill>
              </a:rPr>
              <a:t> </a:t>
            </a:r>
            <a:r>
              <a:rPr lang="nl-NL" sz="1100" b="0" dirty="0">
                <a:solidFill>
                  <a:srgbClr val="B9C6CF"/>
                </a:solidFill>
              </a:rPr>
              <a:t>| United Kingdom | France | Italy | Spain | Netherlands | Belgium | Poland </a:t>
            </a:r>
          </a:p>
        </p:txBody>
      </p:sp>
      <p:sp>
        <p:nvSpPr>
          <p:cNvPr id="20" name="Titel 1">
            <a:extLst>
              <a:ext uri="{FF2B5EF4-FFF2-40B4-BE49-F238E27FC236}">
                <a16:creationId xmlns:a16="http://schemas.microsoft.com/office/drawing/2014/main" id="{3A50A9F8-6AA8-4B4D-8334-5E5A3AA9C2A6}"/>
              </a:ext>
            </a:extLst>
          </p:cNvPr>
          <p:cNvSpPr txBox="1">
            <a:spLocks/>
          </p:cNvSpPr>
          <p:nvPr/>
        </p:nvSpPr>
        <p:spPr>
          <a:xfrm>
            <a:off x="388932" y="130037"/>
            <a:ext cx="8032257" cy="342275"/>
          </a:xfrm>
          <a:prstGeom prst="rect">
            <a:avLst/>
          </a:prstGeom>
        </p:spPr>
        <p:txBody>
          <a:bodyPr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algn="l">
              <a:lnSpc>
                <a:spcPct val="90000"/>
              </a:lnSpc>
            </a:pPr>
            <a:r>
              <a:rPr lang="nl-NL" sz="1200" b="0" dirty="0">
                <a:solidFill>
                  <a:srgbClr val="B9C6CF"/>
                </a:solidFill>
              </a:rPr>
              <a:t>Management Summary | Profiling Building Contractor | </a:t>
            </a:r>
            <a:r>
              <a:rPr lang="nl-NL" sz="1200" dirty="0"/>
              <a:t>Media </a:t>
            </a:r>
            <a:r>
              <a:rPr lang="nl-NL" sz="1200" dirty="0" err="1"/>
              <a:t>Orientation</a:t>
            </a:r>
            <a:r>
              <a:rPr lang="nl-NL" sz="1200" dirty="0"/>
              <a:t> </a:t>
            </a:r>
            <a:r>
              <a:rPr lang="nl-NL" sz="1200" b="0" dirty="0">
                <a:solidFill>
                  <a:srgbClr val="B9C6CF"/>
                </a:solidFill>
              </a:rPr>
              <a:t>|</a:t>
            </a:r>
            <a:endParaRPr lang="nl-NL" sz="1200" b="1" dirty="0">
              <a:solidFill>
                <a:srgbClr val="B9C6CF"/>
              </a:solidFill>
            </a:endParaRPr>
          </a:p>
        </p:txBody>
      </p:sp>
      <p:cxnSp>
        <p:nvCxnSpPr>
          <p:cNvPr id="25" name="Rechte verbindingslijn 24">
            <a:extLst>
              <a:ext uri="{FF2B5EF4-FFF2-40B4-BE49-F238E27FC236}">
                <a16:creationId xmlns:a16="http://schemas.microsoft.com/office/drawing/2014/main" id="{C785797C-2529-4F8C-BDFB-5173567DE49B}"/>
              </a:ext>
            </a:extLst>
          </p:cNvPr>
          <p:cNvCxnSpPr>
            <a:cxnSpLocks/>
          </p:cNvCxnSpPr>
          <p:nvPr/>
        </p:nvCxnSpPr>
        <p:spPr>
          <a:xfrm>
            <a:off x="6097509" y="1946495"/>
            <a:ext cx="0" cy="4454305"/>
          </a:xfrm>
          <a:prstGeom prst="line">
            <a:avLst/>
          </a:prstGeom>
          <a:ln>
            <a:solidFill>
              <a:srgbClr val="7F7F7F"/>
            </a:solidFill>
          </a:ln>
        </p:spPr>
        <p:style>
          <a:lnRef idx="3">
            <a:schemeClr val="dk1"/>
          </a:lnRef>
          <a:fillRef idx="0">
            <a:schemeClr val="dk1"/>
          </a:fillRef>
          <a:effectRef idx="2">
            <a:schemeClr val="dk1"/>
          </a:effectRef>
          <a:fontRef idx="minor">
            <a:schemeClr val="tx1"/>
          </a:fontRef>
        </p:style>
      </p:cxnSp>
      <p:graphicFrame>
        <p:nvGraphicFramePr>
          <p:cNvPr id="14" name="Tabel 13">
            <a:extLst>
              <a:ext uri="{FF2B5EF4-FFF2-40B4-BE49-F238E27FC236}">
                <a16:creationId xmlns:a16="http://schemas.microsoft.com/office/drawing/2014/main" id="{1886F3F4-CCB0-4471-A937-43FFD53A6300}"/>
              </a:ext>
            </a:extLst>
          </p:cNvPr>
          <p:cNvGraphicFramePr>
            <a:graphicFrameLocks noGrp="1"/>
          </p:cNvGraphicFramePr>
          <p:nvPr>
            <p:extLst>
              <p:ext uri="{D42A27DB-BD31-4B8C-83A1-F6EECF244321}">
                <p14:modId xmlns:p14="http://schemas.microsoft.com/office/powerpoint/2010/main" val="1021671073"/>
              </p:ext>
            </p:extLst>
          </p:nvPr>
        </p:nvGraphicFramePr>
        <p:xfrm>
          <a:off x="6266335" y="1915306"/>
          <a:ext cx="5301777" cy="2047094"/>
        </p:xfrm>
        <a:graphic>
          <a:graphicData uri="http://schemas.openxmlformats.org/drawingml/2006/table">
            <a:tbl>
              <a:tblPr/>
              <a:tblGrid>
                <a:gridCol w="1767259">
                  <a:extLst>
                    <a:ext uri="{9D8B030D-6E8A-4147-A177-3AD203B41FA5}">
                      <a16:colId xmlns:a16="http://schemas.microsoft.com/office/drawing/2014/main" val="3157263209"/>
                    </a:ext>
                  </a:extLst>
                </a:gridCol>
                <a:gridCol w="1767259">
                  <a:extLst>
                    <a:ext uri="{9D8B030D-6E8A-4147-A177-3AD203B41FA5}">
                      <a16:colId xmlns:a16="http://schemas.microsoft.com/office/drawing/2014/main" val="2806601830"/>
                    </a:ext>
                  </a:extLst>
                </a:gridCol>
                <a:gridCol w="1767259">
                  <a:extLst>
                    <a:ext uri="{9D8B030D-6E8A-4147-A177-3AD203B41FA5}">
                      <a16:colId xmlns:a16="http://schemas.microsoft.com/office/drawing/2014/main" val="1535469931"/>
                    </a:ext>
                  </a:extLst>
                </a:gridCol>
              </a:tblGrid>
              <a:tr h="352819">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noProof="0" dirty="0">
                          <a:solidFill>
                            <a:srgbClr val="4A4A49"/>
                          </a:solidFill>
                          <a:effectLst/>
                        </a:rPr>
                        <a:t>Wholesaler media</a:t>
                      </a:r>
                      <a:endParaRPr lang="en-US" sz="1200" b="1" i="0" u="none" strike="noStrike" noProof="0" dirty="0">
                        <a:solidFill>
                          <a:srgbClr val="4A4A49"/>
                        </a:solidFill>
                        <a:effectLst/>
                        <a:latin typeface="Arial" panose="020B0604020202020204" pitchFamily="34" charset="0"/>
                      </a:endParaRPr>
                    </a:p>
                  </a:txBody>
                  <a:tcPr marL="0" marR="0" marT="0" marB="0" anchor="ctr">
                    <a:lnL>
                      <a:noFill/>
                    </a:lnL>
                    <a:lnR>
                      <a:noFill/>
                    </a:lnR>
                    <a:lnT>
                      <a:noFill/>
                    </a:lnT>
                    <a:lnB w="6350" cap="flat" cmpd="sng" algn="ctr">
                      <a:solidFill>
                        <a:srgbClr val="4A4A49"/>
                      </a:solidFill>
                      <a:prstDash val="solid"/>
                      <a:round/>
                      <a:headEnd type="none" w="med" len="med"/>
                      <a:tailEnd type="none" w="med" len="med"/>
                    </a:lnB>
                    <a:solidFill>
                      <a:srgbClr val="FFFFFF"/>
                    </a:solidFill>
                  </a:tcPr>
                </a:tc>
                <a:tc hMerge="1">
                  <a:txBody>
                    <a:bodyPr/>
                    <a:lstStyle/>
                    <a:p>
                      <a:pPr algn="r" rtl="0" fontAlgn="ctr"/>
                      <a:endParaRPr lang="nl-NL" sz="1200" b="1" i="0" u="none" strike="noStrike" dirty="0">
                        <a:solidFill>
                          <a:srgbClr val="4A4A49"/>
                        </a:solidFill>
                        <a:effectLst/>
                        <a:latin typeface="Arial" panose="020B0604020202020204" pitchFamily="34" charset="0"/>
                      </a:endParaRPr>
                    </a:p>
                  </a:txBody>
                  <a:tcPr marL="67155" marR="67155" marT="36000" marB="108000" anchor="b">
                    <a:lnL>
                      <a:noFill/>
                    </a:lnL>
                    <a:lnR>
                      <a:noFill/>
                    </a:lnR>
                    <a:lnT>
                      <a:noFill/>
                    </a:lnT>
                    <a:lnB w="6350" cap="flat" cmpd="sng" algn="ctr">
                      <a:solidFill>
                        <a:srgbClr val="4A4A49"/>
                      </a:solidFill>
                      <a:prstDash val="solid"/>
                      <a:round/>
                      <a:headEnd type="none" w="med" len="med"/>
                      <a:tailEnd type="none" w="med" len="med"/>
                    </a:lnB>
                    <a:solidFill>
                      <a:srgbClr val="FFFFFF"/>
                    </a:solidFill>
                  </a:tcPr>
                </a:tc>
                <a:tc hMerge="1">
                  <a:txBody>
                    <a:bodyPr/>
                    <a:lstStyle/>
                    <a:p>
                      <a:pPr algn="r" rtl="0" fontAlgn="ctr"/>
                      <a:endParaRPr lang="nl-NL" sz="1200" b="1" i="0" u="none" strike="noStrike" dirty="0">
                        <a:solidFill>
                          <a:srgbClr val="4A4A49"/>
                        </a:solidFill>
                        <a:effectLst/>
                        <a:latin typeface="Arial" panose="020B0604020202020204" pitchFamily="34" charset="0"/>
                      </a:endParaRPr>
                    </a:p>
                  </a:txBody>
                  <a:tcPr marL="67155" marR="67155" marT="36000" marB="108000" anchor="b">
                    <a:lnL>
                      <a:noFill/>
                    </a:lnL>
                    <a:lnR>
                      <a:noFill/>
                    </a:lnR>
                    <a:lnT>
                      <a:noFill/>
                    </a:lnT>
                    <a:lnB w="6350" cap="flat" cmpd="sng" algn="ctr">
                      <a:solidFill>
                        <a:srgbClr val="4A4A49"/>
                      </a:solidFill>
                      <a:prstDash val="solid"/>
                      <a:round/>
                      <a:headEnd type="none" w="med" len="med"/>
                      <a:tailEnd type="none" w="med" len="med"/>
                    </a:lnB>
                    <a:solidFill>
                      <a:srgbClr val="FFFFFF"/>
                    </a:solidFill>
                  </a:tcPr>
                </a:tc>
                <a:extLst>
                  <a:ext uri="{0D108BD9-81ED-4DB2-BD59-A6C34878D82A}">
                    <a16:rowId xmlns:a16="http://schemas.microsoft.com/office/drawing/2014/main" val="447935197"/>
                  </a:ext>
                </a:extLst>
              </a:tr>
              <a:tr h="352819">
                <a:tc>
                  <a:txBody>
                    <a:bodyPr/>
                    <a:lstStyle/>
                    <a:p>
                      <a:pPr algn="l" rtl="0" fontAlgn="ctr"/>
                      <a:r>
                        <a:rPr lang="en-US" sz="1000" b="1" i="0" u="none" strike="noStrike" noProof="0" dirty="0">
                          <a:solidFill>
                            <a:srgbClr val="4A4A49"/>
                          </a:solidFill>
                          <a:effectLst/>
                          <a:latin typeface="Arial" panose="020B0604020202020204" pitchFamily="34" charset="0"/>
                          <a:cs typeface="Arial" panose="020B0604020202020204" pitchFamily="34" charset="0"/>
                        </a:rPr>
                        <a:t>Usage</a:t>
                      </a: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4A4A49"/>
                      </a:solidFill>
                      <a:prstDash val="solid"/>
                      <a:round/>
                      <a:headEnd type="none" w="med" len="med"/>
                      <a:tailEnd type="none" w="med" len="med"/>
                    </a:lnB>
                    <a:solidFill>
                      <a:srgbClr val="FFFFFF"/>
                    </a:solidFill>
                  </a:tcPr>
                </a:tc>
                <a:tc>
                  <a:txBody>
                    <a:bodyPr/>
                    <a:lstStyle/>
                    <a:p>
                      <a:pPr algn="ctr" rtl="0" fontAlgn="ctr"/>
                      <a:r>
                        <a:rPr lang="en-US" sz="1000" b="1" i="0" u="none" strike="noStrike" noProof="0" dirty="0">
                          <a:solidFill>
                            <a:srgbClr val="4A4A49"/>
                          </a:solidFill>
                          <a:effectLst/>
                          <a:latin typeface="Arial" panose="020B0604020202020204" pitchFamily="34" charset="0"/>
                          <a:cs typeface="Arial" panose="020B0604020202020204" pitchFamily="34" charset="0"/>
                        </a:rPr>
                        <a:t>Website</a:t>
                      </a: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4A4A49"/>
                      </a:solidFill>
                      <a:prstDash val="solid"/>
                      <a:round/>
                      <a:headEnd type="none" w="med" len="med"/>
                      <a:tailEnd type="none" w="med" len="med"/>
                    </a:lnB>
                    <a:solidFill>
                      <a:srgbClr val="FFFFFF"/>
                    </a:solidFill>
                  </a:tcPr>
                </a:tc>
                <a:tc>
                  <a:txBody>
                    <a:bodyPr/>
                    <a:lstStyle/>
                    <a:p>
                      <a:pPr algn="ctr" rtl="0" fontAlgn="ctr"/>
                      <a:r>
                        <a:rPr lang="en-US" sz="1000" b="1" i="0" u="none" strike="noStrike" noProof="0" dirty="0">
                          <a:solidFill>
                            <a:srgbClr val="4A4A49"/>
                          </a:solidFill>
                          <a:effectLst/>
                          <a:latin typeface="Arial" panose="020B0604020202020204" pitchFamily="34" charset="0"/>
                          <a:cs typeface="Arial" panose="020B0604020202020204" pitchFamily="34" charset="0"/>
                        </a:rPr>
                        <a:t>Representative</a:t>
                      </a: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4A4A49"/>
                      </a:solidFill>
                      <a:prstDash val="solid"/>
                      <a:round/>
                      <a:headEnd type="none" w="med" len="med"/>
                      <a:tailEnd type="none" w="med" len="med"/>
                    </a:lnB>
                    <a:solidFill>
                      <a:srgbClr val="FFFFFF"/>
                    </a:solidFill>
                  </a:tcPr>
                </a:tc>
                <a:extLst>
                  <a:ext uri="{0D108BD9-81ED-4DB2-BD59-A6C34878D82A}">
                    <a16:rowId xmlns:a16="http://schemas.microsoft.com/office/drawing/2014/main" val="3790611410"/>
                  </a:ext>
                </a:extLst>
              </a:tr>
              <a:tr h="223576">
                <a:tc>
                  <a:txBody>
                    <a:bodyPr/>
                    <a:lstStyle/>
                    <a:p>
                      <a:pPr algn="l" rtl="0" fontAlgn="ctr"/>
                      <a:r>
                        <a:rPr lang="en-US" sz="1000" b="0" u="none" strike="noStrike" noProof="0" dirty="0">
                          <a:solidFill>
                            <a:srgbClr val="7F7F7F"/>
                          </a:solidFill>
                          <a:effectLst/>
                          <a:latin typeface="Arial" panose="020B0604020202020204" pitchFamily="34" charset="0"/>
                          <a:cs typeface="Arial" panose="020B0604020202020204" pitchFamily="34" charset="0"/>
                        </a:rPr>
                        <a:t>Users</a:t>
                      </a:r>
                      <a:endParaRPr lang="en-US" sz="1000" b="0" i="0" u="none" strike="noStrike" noProof="0" dirty="0">
                        <a:solidFill>
                          <a:srgbClr val="7F7F7F"/>
                        </a:solidFill>
                        <a:effectLst/>
                        <a:latin typeface="Arial" panose="020B0604020202020204" pitchFamily="34" charset="0"/>
                        <a:cs typeface="Arial" panose="020B0604020202020204" pitchFamily="34" charset="0"/>
                      </a:endParaRPr>
                    </a:p>
                  </a:txBody>
                  <a:tcPr marL="0" marR="0" marT="0" marB="0" anchor="ctr">
                    <a:lnL>
                      <a:noFill/>
                    </a:lnL>
                    <a:lnR>
                      <a:noFill/>
                    </a:lnR>
                    <a:lnT w="6350" cap="flat" cmpd="sng" algn="ctr">
                      <a:solidFill>
                        <a:srgbClr val="4A4A49"/>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4A4A49"/>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4A4A49"/>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355669548"/>
                  </a:ext>
                </a:extLst>
              </a:tr>
              <a:tr h="223576">
                <a:tc>
                  <a:txBody>
                    <a:bodyPr/>
                    <a:lstStyle/>
                    <a:p>
                      <a:pPr algn="l" rtl="0" fontAlgn="ctr"/>
                      <a:r>
                        <a:rPr lang="en-US" sz="1000" b="0" u="none" strike="noStrike" noProof="0" dirty="0">
                          <a:solidFill>
                            <a:srgbClr val="7F7F7F"/>
                          </a:solidFill>
                          <a:effectLst/>
                          <a:latin typeface="Arial" panose="020B0604020202020204" pitchFamily="34" charset="0"/>
                          <a:cs typeface="Arial" panose="020B0604020202020204" pitchFamily="34" charset="0"/>
                        </a:rPr>
                        <a:t>At least once a week</a:t>
                      </a:r>
                      <a:endParaRPr lang="en-US" sz="1000" b="0" i="0" u="none" strike="noStrike" noProof="0" dirty="0">
                        <a:solidFill>
                          <a:srgbClr val="7F7F7F"/>
                        </a:solidFill>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extLst>
                  <a:ext uri="{0D108BD9-81ED-4DB2-BD59-A6C34878D82A}">
                    <a16:rowId xmlns:a16="http://schemas.microsoft.com/office/drawing/2014/main" val="2053788510"/>
                  </a:ext>
                </a:extLst>
              </a:tr>
              <a:tr h="223576">
                <a:tc>
                  <a:txBody>
                    <a:bodyPr/>
                    <a:lstStyle/>
                    <a:p>
                      <a:pPr algn="l" rtl="0" fontAlgn="ctr"/>
                      <a:r>
                        <a:rPr lang="en-US" sz="1000" b="0" u="none" strike="noStrike" noProof="0" dirty="0">
                          <a:solidFill>
                            <a:srgbClr val="7F7F7F"/>
                          </a:solidFill>
                          <a:effectLst/>
                          <a:latin typeface="Arial" panose="020B0604020202020204" pitchFamily="34" charset="0"/>
                          <a:cs typeface="Arial" panose="020B0604020202020204" pitchFamily="34" charset="0"/>
                        </a:rPr>
                        <a:t>Once a month</a:t>
                      </a:r>
                      <a:endParaRPr lang="en-US" sz="1000" b="0" i="0" u="none" strike="noStrike" noProof="0" dirty="0">
                        <a:solidFill>
                          <a:srgbClr val="7F7F7F"/>
                        </a:solidFill>
                        <a:effectLst/>
                        <a:latin typeface="Arial" panose="020B0604020202020204" pitchFamily="34" charset="0"/>
                        <a:cs typeface="Arial" panose="020B0604020202020204" pitchFamily="34" charset="0"/>
                      </a:endParaRP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extLst>
                  <a:ext uri="{0D108BD9-81ED-4DB2-BD59-A6C34878D82A}">
                    <a16:rowId xmlns:a16="http://schemas.microsoft.com/office/drawing/2014/main" val="3692771539"/>
                  </a:ext>
                </a:extLst>
              </a:tr>
              <a:tr h="223576">
                <a:tc>
                  <a:txBody>
                    <a:bodyPr/>
                    <a:lstStyle/>
                    <a:p>
                      <a:pPr algn="l" rtl="0" fontAlgn="ctr"/>
                      <a:r>
                        <a:rPr lang="en-US" sz="1000" b="0" u="none" strike="noStrike" noProof="0" dirty="0">
                          <a:solidFill>
                            <a:srgbClr val="7F7F7F"/>
                          </a:solidFill>
                          <a:effectLst/>
                          <a:latin typeface="Arial" panose="020B0604020202020204" pitchFamily="34" charset="0"/>
                          <a:cs typeface="Arial" panose="020B0604020202020204" pitchFamily="34" charset="0"/>
                        </a:rPr>
                        <a:t>Once in 3 months</a:t>
                      </a:r>
                      <a:endParaRPr lang="en-US" sz="1000" b="0" i="0" u="none" strike="noStrike" noProof="0" dirty="0">
                        <a:solidFill>
                          <a:srgbClr val="7F7F7F"/>
                        </a:solidFill>
                        <a:effectLst/>
                        <a:latin typeface="Arial" panose="020B0604020202020204" pitchFamily="34" charset="0"/>
                        <a:cs typeface="Arial" panose="020B0604020202020204" pitchFamily="34" charset="0"/>
                      </a:endParaRP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extLst>
                  <a:ext uri="{0D108BD9-81ED-4DB2-BD59-A6C34878D82A}">
                    <a16:rowId xmlns:a16="http://schemas.microsoft.com/office/drawing/2014/main" val="540171668"/>
                  </a:ext>
                </a:extLst>
              </a:tr>
              <a:tr h="223576">
                <a:tc>
                  <a:txBody>
                    <a:bodyPr/>
                    <a:lstStyle/>
                    <a:p>
                      <a:pPr algn="l" rtl="0" fontAlgn="ctr"/>
                      <a:r>
                        <a:rPr lang="en-US" sz="1000" b="0" u="none" strike="noStrike" noProof="0">
                          <a:solidFill>
                            <a:srgbClr val="7F7F7F"/>
                          </a:solidFill>
                          <a:effectLst/>
                          <a:latin typeface="Arial" panose="020B0604020202020204" pitchFamily="34" charset="0"/>
                          <a:cs typeface="Arial" panose="020B0604020202020204" pitchFamily="34" charset="0"/>
                        </a:rPr>
                        <a:t>Less often than 3 months</a:t>
                      </a:r>
                      <a:endParaRPr lang="en-US" sz="1000" b="0" i="0" u="none" strike="noStrike" noProof="0">
                        <a:solidFill>
                          <a:srgbClr val="7F7F7F"/>
                        </a:solidFill>
                        <a:effectLst/>
                        <a:latin typeface="Arial" panose="020B0604020202020204" pitchFamily="34" charset="0"/>
                        <a:cs typeface="Arial" panose="020B0604020202020204" pitchFamily="34" charset="0"/>
                      </a:endParaRP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extLst>
                  <a:ext uri="{0D108BD9-81ED-4DB2-BD59-A6C34878D82A}">
                    <a16:rowId xmlns:a16="http://schemas.microsoft.com/office/drawing/2014/main" val="3244279151"/>
                  </a:ext>
                </a:extLst>
              </a:tr>
              <a:tr h="223576">
                <a:tc>
                  <a:txBody>
                    <a:bodyPr/>
                    <a:lstStyle/>
                    <a:p>
                      <a:pPr algn="l" rtl="0" fontAlgn="ctr"/>
                      <a:r>
                        <a:rPr lang="en-US" sz="1000" b="0" u="none" strike="noStrike" noProof="0" dirty="0">
                          <a:solidFill>
                            <a:srgbClr val="7F7F7F"/>
                          </a:solidFill>
                          <a:effectLst/>
                          <a:latin typeface="Arial" panose="020B0604020202020204" pitchFamily="34" charset="0"/>
                          <a:cs typeface="Arial" panose="020B0604020202020204" pitchFamily="34" charset="0"/>
                        </a:rPr>
                        <a:t>Never</a:t>
                      </a:r>
                      <a:endParaRPr lang="en-US" sz="1000" b="0" i="0" u="none" strike="noStrike" noProof="0" dirty="0">
                        <a:solidFill>
                          <a:srgbClr val="7F7F7F"/>
                        </a:solidFill>
                        <a:effectLst/>
                        <a:latin typeface="Arial" panose="020B0604020202020204" pitchFamily="34" charset="0"/>
                        <a:cs typeface="Arial" panose="020B0604020202020204" pitchFamily="34" charset="0"/>
                      </a:endParaRP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rPr>
                        <a:t>50%</a:t>
                      </a: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extLst>
                  <a:ext uri="{0D108BD9-81ED-4DB2-BD59-A6C34878D82A}">
                    <a16:rowId xmlns:a16="http://schemas.microsoft.com/office/drawing/2014/main" val="271456657"/>
                  </a:ext>
                </a:extLst>
              </a:tr>
            </a:tbl>
          </a:graphicData>
        </a:graphic>
      </p:graphicFrame>
      <p:sp>
        <p:nvSpPr>
          <p:cNvPr id="2" name="Tekstvak 1">
            <a:extLst>
              <a:ext uri="{FF2B5EF4-FFF2-40B4-BE49-F238E27FC236}">
                <a16:creationId xmlns:a16="http://schemas.microsoft.com/office/drawing/2014/main" id="{B8D5A0F9-6851-46D3-8D8E-6CACFD0C51B1}"/>
              </a:ext>
            </a:extLst>
          </p:cNvPr>
          <p:cNvSpPr txBox="1"/>
          <p:nvPr/>
        </p:nvSpPr>
        <p:spPr>
          <a:xfrm>
            <a:off x="519063" y="792480"/>
            <a:ext cx="11049049" cy="655017"/>
          </a:xfrm>
          <a:prstGeom prst="rect">
            <a:avLst/>
          </a:prstGeom>
          <a:noFill/>
        </p:spPr>
        <p:txBody>
          <a:bodyPr wrap="square" lIns="0" tIns="0" rIns="0" bIns="0" rtlCol="0" anchor="ctr">
            <a:noAutofit/>
          </a:bodyPr>
          <a:lstStyle/>
          <a:p>
            <a:pPr algn="l">
              <a:lnSpc>
                <a:spcPct val="90000"/>
              </a:lnSpc>
            </a:pPr>
            <a:r>
              <a:rPr lang="en-US" sz="2800" dirty="0">
                <a:solidFill>
                  <a:srgbClr val="4A4A49"/>
                </a:solidFill>
              </a:rPr>
              <a:t>Usage frequency of manufacturer and wholesaler media</a:t>
            </a:r>
          </a:p>
        </p:txBody>
      </p:sp>
    </p:spTree>
    <p:extLst>
      <p:ext uri="{BB962C8B-B14F-4D97-AF65-F5344CB8AC3E}">
        <p14:creationId xmlns:p14="http://schemas.microsoft.com/office/powerpoint/2010/main" val="404154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Chart 24">
            <a:extLst>
              <a:ext uri="{FF2B5EF4-FFF2-40B4-BE49-F238E27FC236}">
                <a16:creationId xmlns:a16="http://schemas.microsoft.com/office/drawing/2014/main" id="{BF832FB0-901F-44F7-86A4-B819D79084D3}"/>
              </a:ext>
            </a:extLst>
          </p:cNvPr>
          <p:cNvGraphicFramePr/>
          <p:nvPr>
            <p:extLst>
              <p:ext uri="{D42A27DB-BD31-4B8C-83A1-F6EECF244321}">
                <p14:modId xmlns:p14="http://schemas.microsoft.com/office/powerpoint/2010/main" val="2290475667"/>
              </p:ext>
            </p:extLst>
          </p:nvPr>
        </p:nvGraphicFramePr>
        <p:xfrm>
          <a:off x="3283492" y="4800599"/>
          <a:ext cx="2808359" cy="16002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Table 14">
            <a:extLst>
              <a:ext uri="{FF2B5EF4-FFF2-40B4-BE49-F238E27FC236}">
                <a16:creationId xmlns:a16="http://schemas.microsoft.com/office/drawing/2014/main" id="{F65D520F-F613-44DE-A4C3-152F15E88A06}"/>
              </a:ext>
            </a:extLst>
          </p:cNvPr>
          <p:cNvGraphicFramePr>
            <a:graphicFrameLocks noGrp="1"/>
          </p:cNvGraphicFramePr>
          <p:nvPr>
            <p:extLst>
              <p:ext uri="{D42A27DB-BD31-4B8C-83A1-F6EECF244321}">
                <p14:modId xmlns:p14="http://schemas.microsoft.com/office/powerpoint/2010/main" val="4108717598"/>
              </p:ext>
            </p:extLst>
          </p:nvPr>
        </p:nvGraphicFramePr>
        <p:xfrm>
          <a:off x="1100751" y="4800599"/>
          <a:ext cx="2106440" cy="1600200"/>
        </p:xfrm>
        <a:graphic>
          <a:graphicData uri="http://schemas.openxmlformats.org/drawingml/2006/table">
            <a:tbl>
              <a:tblPr firstRow="1" bandRow="1">
                <a:tableStyleId>{2D5ABB26-0587-4C30-8999-92F81FD0307C}</a:tableStyleId>
              </a:tblPr>
              <a:tblGrid>
                <a:gridCol w="2106440">
                  <a:extLst>
                    <a:ext uri="{9D8B030D-6E8A-4147-A177-3AD203B41FA5}">
                      <a16:colId xmlns:a16="http://schemas.microsoft.com/office/drawing/2014/main" val="413407945"/>
                    </a:ext>
                  </a:extLst>
                </a:gridCol>
              </a:tblGrid>
              <a:tr h="320040">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a:ea typeface="+mn-ea"/>
                          <a:cs typeface="+mn-cs"/>
                        </a:rPr>
                        <a:t>XXX</a:t>
                      </a:r>
                      <a:endParaRPr kumimoji="0" lang="en-US" sz="1000" b="0" i="0" u="none" strike="noStrike" kern="1200" cap="none" spc="0" normalizeH="0" baseline="0" noProof="0" dirty="0">
                        <a:ln>
                          <a:noFill/>
                        </a:ln>
                        <a:solidFill>
                          <a:srgbClr val="7F7F7F"/>
                        </a:solidFill>
                        <a:effectLst/>
                        <a:uLnTx/>
                        <a:uFillTx/>
                        <a:latin typeface="Arial" panose="020B0604020202020204"/>
                        <a:ea typeface="+mn-ea"/>
                        <a:cs typeface="+mn-cs"/>
                      </a:endParaRPr>
                    </a:p>
                  </a:txBody>
                  <a:tcPr marL="9525" marR="9525" marT="9525" marB="0" anchor="ctr"/>
                </a:tc>
                <a:extLst>
                  <a:ext uri="{0D108BD9-81ED-4DB2-BD59-A6C34878D82A}">
                    <a16:rowId xmlns:a16="http://schemas.microsoft.com/office/drawing/2014/main" val="732171837"/>
                  </a:ext>
                </a:extLst>
              </a:tr>
              <a:tr h="320040">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a:ea typeface="+mn-ea"/>
                          <a:cs typeface="+mn-cs"/>
                        </a:rPr>
                        <a:t>XXX</a:t>
                      </a:r>
                      <a:endParaRPr kumimoji="0" lang="en-US" sz="1000" b="0" i="0" u="none" strike="noStrike" kern="1200" cap="none" spc="0" normalizeH="0" baseline="0" noProof="0" dirty="0">
                        <a:ln>
                          <a:noFill/>
                        </a:ln>
                        <a:solidFill>
                          <a:srgbClr val="7F7F7F"/>
                        </a:solidFill>
                        <a:effectLst/>
                        <a:uLnTx/>
                        <a:uFillTx/>
                        <a:latin typeface="Arial" panose="020B0604020202020204"/>
                        <a:ea typeface="+mn-ea"/>
                        <a:cs typeface="+mn-cs"/>
                      </a:endParaRPr>
                    </a:p>
                  </a:txBody>
                  <a:tcPr marL="9525" marR="9525" marT="9525" marB="0" anchor="ctr"/>
                </a:tc>
                <a:extLst>
                  <a:ext uri="{0D108BD9-81ED-4DB2-BD59-A6C34878D82A}">
                    <a16:rowId xmlns:a16="http://schemas.microsoft.com/office/drawing/2014/main" val="1206493533"/>
                  </a:ext>
                </a:extLst>
              </a:tr>
              <a:tr h="320040">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a:ea typeface="+mn-ea"/>
                          <a:cs typeface="+mn-cs"/>
                        </a:rPr>
                        <a:t>XXX</a:t>
                      </a:r>
                      <a:endParaRPr kumimoji="0" lang="en-US" sz="1000" b="0" i="0" u="none" strike="noStrike" kern="1200" cap="none" spc="0" normalizeH="0" baseline="0" noProof="0" dirty="0">
                        <a:ln>
                          <a:noFill/>
                        </a:ln>
                        <a:solidFill>
                          <a:srgbClr val="7F7F7F"/>
                        </a:solidFill>
                        <a:effectLst/>
                        <a:uLnTx/>
                        <a:uFillTx/>
                        <a:latin typeface="Arial" panose="020B0604020202020204"/>
                        <a:ea typeface="+mn-ea"/>
                        <a:cs typeface="+mn-cs"/>
                      </a:endParaRPr>
                    </a:p>
                  </a:txBody>
                  <a:tcPr marL="9525" marR="9525" marT="9525" marB="0" anchor="ctr"/>
                </a:tc>
                <a:extLst>
                  <a:ext uri="{0D108BD9-81ED-4DB2-BD59-A6C34878D82A}">
                    <a16:rowId xmlns:a16="http://schemas.microsoft.com/office/drawing/2014/main" val="4085545690"/>
                  </a:ext>
                </a:extLst>
              </a:tr>
              <a:tr h="320040">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a:ea typeface="+mn-ea"/>
                          <a:cs typeface="+mn-cs"/>
                        </a:rPr>
                        <a:t>XXX</a:t>
                      </a:r>
                      <a:endParaRPr kumimoji="0" lang="en-US" sz="1000" b="0" i="0" u="none" strike="noStrike" kern="1200" cap="none" spc="0" normalizeH="0" baseline="0" noProof="0" dirty="0">
                        <a:ln>
                          <a:noFill/>
                        </a:ln>
                        <a:solidFill>
                          <a:srgbClr val="7F7F7F"/>
                        </a:solidFill>
                        <a:effectLst/>
                        <a:uLnTx/>
                        <a:uFillTx/>
                        <a:latin typeface="Arial" panose="020B0604020202020204"/>
                        <a:ea typeface="+mn-ea"/>
                        <a:cs typeface="+mn-cs"/>
                      </a:endParaRPr>
                    </a:p>
                  </a:txBody>
                  <a:tcPr marL="9525" marR="9525" marT="9525" marB="0" anchor="ctr"/>
                </a:tc>
                <a:extLst>
                  <a:ext uri="{0D108BD9-81ED-4DB2-BD59-A6C34878D82A}">
                    <a16:rowId xmlns:a16="http://schemas.microsoft.com/office/drawing/2014/main" val="3642102628"/>
                  </a:ext>
                </a:extLst>
              </a:tr>
              <a:tr h="320040">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F7F7F"/>
                          </a:solidFill>
                          <a:effectLst/>
                          <a:uLnTx/>
                          <a:uFillTx/>
                          <a:latin typeface="Arial" panose="020B0604020202020204"/>
                          <a:ea typeface="+mn-ea"/>
                          <a:cs typeface="+mn-cs"/>
                        </a:rPr>
                        <a:t>XXX</a:t>
                      </a:r>
                    </a:p>
                  </a:txBody>
                  <a:tcPr marL="9525" marR="9525" marT="9525" marB="0" anchor="ctr"/>
                </a:tc>
                <a:extLst>
                  <a:ext uri="{0D108BD9-81ED-4DB2-BD59-A6C34878D82A}">
                    <a16:rowId xmlns:a16="http://schemas.microsoft.com/office/drawing/2014/main" val="2827376909"/>
                  </a:ext>
                </a:extLst>
              </a:tr>
            </a:tbl>
          </a:graphicData>
        </a:graphic>
      </p:graphicFrame>
      <p:sp>
        <p:nvSpPr>
          <p:cNvPr id="2" name="Slide Number Placeholder 1">
            <a:extLst>
              <a:ext uri="{FF2B5EF4-FFF2-40B4-BE49-F238E27FC236}">
                <a16:creationId xmlns:a16="http://schemas.microsoft.com/office/drawing/2014/main" id="{05B09458-56A2-484A-A0E3-4D480AF09D8E}"/>
              </a:ext>
            </a:extLst>
          </p:cNvPr>
          <p:cNvSpPr>
            <a:spLocks noGrp="1"/>
          </p:cNvSpPr>
          <p:nvPr>
            <p:ph type="sldNum" sz="quarter" idx="12"/>
          </p:nvPr>
        </p:nvSpPr>
        <p:spPr/>
        <p:txBody>
          <a:bodyPr/>
          <a:lstStyle/>
          <a:p>
            <a:fld id="{7AD0FE45-509C-4BDF-9EDE-64426F8DF3D2}" type="slidenum">
              <a:rPr lang="nl-NL" smtClean="0"/>
              <a:t>24</a:t>
            </a:fld>
            <a:endParaRPr lang="nl-NL"/>
          </a:p>
        </p:txBody>
      </p:sp>
      <p:sp>
        <p:nvSpPr>
          <p:cNvPr id="8" name="Tekstvak 6">
            <a:extLst>
              <a:ext uri="{FF2B5EF4-FFF2-40B4-BE49-F238E27FC236}">
                <a16:creationId xmlns:a16="http://schemas.microsoft.com/office/drawing/2014/main" id="{9FF7510D-9322-410C-B46F-9CC5F46B5ABE}"/>
              </a:ext>
            </a:extLst>
          </p:cNvPr>
          <p:cNvSpPr txBox="1"/>
          <p:nvPr/>
        </p:nvSpPr>
        <p:spPr>
          <a:xfrm>
            <a:off x="609600" y="2026389"/>
            <a:ext cx="5307013" cy="164550"/>
          </a:xfrm>
          <a:prstGeom prst="rect">
            <a:avLst/>
          </a:prstGeom>
          <a:noFill/>
          <a:ln>
            <a:noFill/>
          </a:ln>
        </p:spPr>
        <p:txBody>
          <a:bodyPr wrap="square" lIns="0" tIns="0" rIns="0" bIns="0" rtlCol="0" anchor="t">
            <a:noAutofit/>
          </a:bodyPr>
          <a:lstStyle/>
          <a:p>
            <a:pPr algn="ctr">
              <a:lnSpc>
                <a:spcPct val="90000"/>
              </a:lnSpc>
            </a:pPr>
            <a:r>
              <a:rPr lang="en-GB" sz="1200" b="1" dirty="0">
                <a:solidFill>
                  <a:srgbClr val="4A4A49"/>
                </a:solidFill>
              </a:rPr>
              <a:t>Product specific information</a:t>
            </a:r>
          </a:p>
        </p:txBody>
      </p:sp>
      <p:graphicFrame>
        <p:nvGraphicFramePr>
          <p:cNvPr id="9" name="Chart 24">
            <a:extLst>
              <a:ext uri="{FF2B5EF4-FFF2-40B4-BE49-F238E27FC236}">
                <a16:creationId xmlns:a16="http://schemas.microsoft.com/office/drawing/2014/main" id="{024FE068-C4A1-4385-8411-1141801DBD9C}"/>
              </a:ext>
            </a:extLst>
          </p:cNvPr>
          <p:cNvGraphicFramePr/>
          <p:nvPr>
            <p:extLst>
              <p:ext uri="{D42A27DB-BD31-4B8C-83A1-F6EECF244321}">
                <p14:modId xmlns:p14="http://schemas.microsoft.com/office/powerpoint/2010/main" val="4190363365"/>
              </p:ext>
            </p:extLst>
          </p:nvPr>
        </p:nvGraphicFramePr>
        <p:xfrm>
          <a:off x="3287641" y="2295349"/>
          <a:ext cx="2808359" cy="1676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14">
            <a:extLst>
              <a:ext uri="{FF2B5EF4-FFF2-40B4-BE49-F238E27FC236}">
                <a16:creationId xmlns:a16="http://schemas.microsoft.com/office/drawing/2014/main" id="{85598727-1A8F-431B-8BA7-5BFE6E27D4F7}"/>
              </a:ext>
            </a:extLst>
          </p:cNvPr>
          <p:cNvGraphicFramePr>
            <a:graphicFrameLocks noGrp="1"/>
          </p:cNvGraphicFramePr>
          <p:nvPr>
            <p:extLst>
              <p:ext uri="{D42A27DB-BD31-4B8C-83A1-F6EECF244321}">
                <p14:modId xmlns:p14="http://schemas.microsoft.com/office/powerpoint/2010/main" val="3711838271"/>
              </p:ext>
            </p:extLst>
          </p:nvPr>
        </p:nvGraphicFramePr>
        <p:xfrm>
          <a:off x="1104900" y="2295349"/>
          <a:ext cx="2106440" cy="1676400"/>
        </p:xfrm>
        <a:graphic>
          <a:graphicData uri="http://schemas.openxmlformats.org/drawingml/2006/table">
            <a:tbl>
              <a:tblPr firstRow="1" bandRow="1">
                <a:tableStyleId>{2D5ABB26-0587-4C30-8999-92F81FD0307C}</a:tableStyleId>
              </a:tblPr>
              <a:tblGrid>
                <a:gridCol w="2106440">
                  <a:extLst>
                    <a:ext uri="{9D8B030D-6E8A-4147-A177-3AD203B41FA5}">
                      <a16:colId xmlns:a16="http://schemas.microsoft.com/office/drawing/2014/main" val="413407945"/>
                    </a:ext>
                  </a:extLst>
                </a:gridCol>
              </a:tblGrid>
              <a:tr h="335280">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a:ea typeface="+mn-ea"/>
                          <a:cs typeface="+mn-cs"/>
                        </a:rPr>
                        <a:t>XXX</a:t>
                      </a:r>
                      <a:endParaRPr kumimoji="0" lang="en-US" sz="1000" b="0" i="0" u="none" strike="noStrike" kern="1200" cap="none" spc="0" normalizeH="0" baseline="0" noProof="0" dirty="0">
                        <a:ln>
                          <a:noFill/>
                        </a:ln>
                        <a:solidFill>
                          <a:srgbClr val="7F7F7F"/>
                        </a:solidFill>
                        <a:effectLst/>
                        <a:uLnTx/>
                        <a:uFillTx/>
                        <a:latin typeface="Arial" panose="020B0604020202020204"/>
                        <a:ea typeface="+mn-ea"/>
                        <a:cs typeface="+mn-cs"/>
                      </a:endParaRPr>
                    </a:p>
                  </a:txBody>
                  <a:tcPr marL="9525" marR="9525" marT="9525" marB="0" anchor="ctr"/>
                </a:tc>
                <a:extLst>
                  <a:ext uri="{0D108BD9-81ED-4DB2-BD59-A6C34878D82A}">
                    <a16:rowId xmlns:a16="http://schemas.microsoft.com/office/drawing/2014/main" val="732171837"/>
                  </a:ext>
                </a:extLst>
              </a:tr>
              <a:tr h="335280">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a:ea typeface="+mn-ea"/>
                          <a:cs typeface="+mn-cs"/>
                        </a:rPr>
                        <a:t>XXX</a:t>
                      </a:r>
                      <a:endParaRPr kumimoji="0" lang="en-US" sz="1000" b="0" i="0" u="none" strike="noStrike" kern="1200" cap="none" spc="0" normalizeH="0" baseline="0" noProof="0" dirty="0">
                        <a:ln>
                          <a:noFill/>
                        </a:ln>
                        <a:solidFill>
                          <a:srgbClr val="7F7F7F"/>
                        </a:solidFill>
                        <a:effectLst/>
                        <a:uLnTx/>
                        <a:uFillTx/>
                        <a:latin typeface="Arial" panose="020B0604020202020204"/>
                        <a:ea typeface="+mn-ea"/>
                        <a:cs typeface="+mn-cs"/>
                      </a:endParaRPr>
                    </a:p>
                  </a:txBody>
                  <a:tcPr marL="9525" marR="9525" marT="9525" marB="0" anchor="ctr"/>
                </a:tc>
                <a:extLst>
                  <a:ext uri="{0D108BD9-81ED-4DB2-BD59-A6C34878D82A}">
                    <a16:rowId xmlns:a16="http://schemas.microsoft.com/office/drawing/2014/main" val="1206493533"/>
                  </a:ext>
                </a:extLst>
              </a:tr>
              <a:tr h="335280">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a:ea typeface="+mn-ea"/>
                          <a:cs typeface="+mn-cs"/>
                        </a:rPr>
                        <a:t>XXX</a:t>
                      </a:r>
                      <a:endParaRPr kumimoji="0" lang="en-US" sz="1000" b="0" i="0" u="none" strike="noStrike" kern="1200" cap="none" spc="0" normalizeH="0" baseline="0" noProof="0" dirty="0">
                        <a:ln>
                          <a:noFill/>
                        </a:ln>
                        <a:solidFill>
                          <a:srgbClr val="7F7F7F"/>
                        </a:solidFill>
                        <a:effectLst/>
                        <a:uLnTx/>
                        <a:uFillTx/>
                        <a:latin typeface="Arial" panose="020B0604020202020204"/>
                        <a:ea typeface="+mn-ea"/>
                        <a:cs typeface="+mn-cs"/>
                      </a:endParaRPr>
                    </a:p>
                  </a:txBody>
                  <a:tcPr marL="9525" marR="9525" marT="9525" marB="0" anchor="ctr"/>
                </a:tc>
                <a:extLst>
                  <a:ext uri="{0D108BD9-81ED-4DB2-BD59-A6C34878D82A}">
                    <a16:rowId xmlns:a16="http://schemas.microsoft.com/office/drawing/2014/main" val="4085545690"/>
                  </a:ext>
                </a:extLst>
              </a:tr>
              <a:tr h="335280">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a:ea typeface="+mn-ea"/>
                          <a:cs typeface="+mn-cs"/>
                        </a:rPr>
                        <a:t>XXX</a:t>
                      </a:r>
                      <a:endParaRPr kumimoji="0" lang="en-US" sz="1000" b="0" i="0" u="none" strike="noStrike" kern="1200" cap="none" spc="0" normalizeH="0" baseline="0" noProof="0" dirty="0">
                        <a:ln>
                          <a:noFill/>
                        </a:ln>
                        <a:solidFill>
                          <a:srgbClr val="7F7F7F"/>
                        </a:solidFill>
                        <a:effectLst/>
                        <a:uLnTx/>
                        <a:uFillTx/>
                        <a:latin typeface="Arial" panose="020B0604020202020204"/>
                        <a:ea typeface="+mn-ea"/>
                        <a:cs typeface="+mn-cs"/>
                      </a:endParaRPr>
                    </a:p>
                  </a:txBody>
                  <a:tcPr marL="9525" marR="9525" marT="9525" marB="0" anchor="ctr"/>
                </a:tc>
                <a:extLst>
                  <a:ext uri="{0D108BD9-81ED-4DB2-BD59-A6C34878D82A}">
                    <a16:rowId xmlns:a16="http://schemas.microsoft.com/office/drawing/2014/main" val="3642102628"/>
                  </a:ext>
                </a:extLst>
              </a:tr>
              <a:tr h="335280">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F7F7F"/>
                          </a:solidFill>
                          <a:effectLst/>
                          <a:uLnTx/>
                          <a:uFillTx/>
                          <a:latin typeface="Arial" panose="020B0604020202020204"/>
                          <a:ea typeface="+mn-ea"/>
                          <a:cs typeface="+mn-cs"/>
                        </a:rPr>
                        <a:t>XXX</a:t>
                      </a:r>
                    </a:p>
                  </a:txBody>
                  <a:tcPr marL="9525" marR="9525" marT="9525" marB="0" anchor="ctr"/>
                </a:tc>
                <a:extLst>
                  <a:ext uri="{0D108BD9-81ED-4DB2-BD59-A6C34878D82A}">
                    <a16:rowId xmlns:a16="http://schemas.microsoft.com/office/drawing/2014/main" val="2827376909"/>
                  </a:ext>
                </a:extLst>
              </a:tr>
            </a:tbl>
          </a:graphicData>
        </a:graphic>
      </p:graphicFrame>
      <p:graphicFrame>
        <p:nvGraphicFramePr>
          <p:cNvPr id="12" name="Table 14">
            <a:extLst>
              <a:ext uri="{FF2B5EF4-FFF2-40B4-BE49-F238E27FC236}">
                <a16:creationId xmlns:a16="http://schemas.microsoft.com/office/drawing/2014/main" id="{38926BF3-7B8F-4E6E-9B93-5B2E51E050F4}"/>
              </a:ext>
            </a:extLst>
          </p:cNvPr>
          <p:cNvGraphicFramePr>
            <a:graphicFrameLocks noGrp="1"/>
          </p:cNvGraphicFramePr>
          <p:nvPr>
            <p:extLst>
              <p:ext uri="{D42A27DB-BD31-4B8C-83A1-F6EECF244321}">
                <p14:modId xmlns:p14="http://schemas.microsoft.com/office/powerpoint/2010/main" val="947798512"/>
              </p:ext>
            </p:extLst>
          </p:nvPr>
        </p:nvGraphicFramePr>
        <p:xfrm>
          <a:off x="6896100" y="2285999"/>
          <a:ext cx="2316748" cy="1695100"/>
        </p:xfrm>
        <a:graphic>
          <a:graphicData uri="http://schemas.openxmlformats.org/drawingml/2006/table">
            <a:tbl>
              <a:tblPr firstRow="1" bandRow="1">
                <a:tableStyleId>{2D5ABB26-0587-4C30-8999-92F81FD0307C}</a:tableStyleId>
              </a:tblPr>
              <a:tblGrid>
                <a:gridCol w="2316748">
                  <a:extLst>
                    <a:ext uri="{9D8B030D-6E8A-4147-A177-3AD203B41FA5}">
                      <a16:colId xmlns:a16="http://schemas.microsoft.com/office/drawing/2014/main" val="413407945"/>
                    </a:ext>
                  </a:extLst>
                </a:gridCol>
              </a:tblGrid>
              <a:tr h="339020">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a:ea typeface="+mn-ea"/>
                          <a:cs typeface="+mn-cs"/>
                        </a:rPr>
                        <a:t>XXX</a:t>
                      </a:r>
                      <a:endParaRPr kumimoji="0" lang="en-US" sz="1000" b="0" i="0" u="none" strike="noStrike" kern="1200" cap="none" spc="0" normalizeH="0" baseline="0" noProof="0" dirty="0">
                        <a:ln>
                          <a:noFill/>
                        </a:ln>
                        <a:solidFill>
                          <a:srgbClr val="7F7F7F"/>
                        </a:solidFill>
                        <a:effectLst/>
                        <a:uLnTx/>
                        <a:uFillTx/>
                        <a:latin typeface="Arial" panose="020B0604020202020204"/>
                        <a:ea typeface="+mn-ea"/>
                        <a:cs typeface="+mn-cs"/>
                      </a:endParaRPr>
                    </a:p>
                  </a:txBody>
                  <a:tcPr marL="9525" marR="9525" marT="9525" marB="0" anchor="ctr"/>
                </a:tc>
                <a:extLst>
                  <a:ext uri="{0D108BD9-81ED-4DB2-BD59-A6C34878D82A}">
                    <a16:rowId xmlns:a16="http://schemas.microsoft.com/office/drawing/2014/main" val="732171837"/>
                  </a:ext>
                </a:extLst>
              </a:tr>
              <a:tr h="339020">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a:ea typeface="+mn-ea"/>
                          <a:cs typeface="+mn-cs"/>
                        </a:rPr>
                        <a:t>XXX</a:t>
                      </a:r>
                      <a:endParaRPr kumimoji="0" lang="en-US" sz="1000" b="0" i="0" u="none" strike="noStrike" kern="1200" cap="none" spc="0" normalizeH="0" baseline="0" noProof="0" dirty="0">
                        <a:ln>
                          <a:noFill/>
                        </a:ln>
                        <a:solidFill>
                          <a:srgbClr val="7F7F7F"/>
                        </a:solidFill>
                        <a:effectLst/>
                        <a:uLnTx/>
                        <a:uFillTx/>
                        <a:latin typeface="Arial" panose="020B0604020202020204"/>
                        <a:ea typeface="+mn-ea"/>
                        <a:cs typeface="+mn-cs"/>
                      </a:endParaRPr>
                    </a:p>
                  </a:txBody>
                  <a:tcPr marL="9525" marR="9525" marT="9525" marB="0" anchor="ctr"/>
                </a:tc>
                <a:extLst>
                  <a:ext uri="{0D108BD9-81ED-4DB2-BD59-A6C34878D82A}">
                    <a16:rowId xmlns:a16="http://schemas.microsoft.com/office/drawing/2014/main" val="1206493533"/>
                  </a:ext>
                </a:extLst>
              </a:tr>
              <a:tr h="339020">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a:ea typeface="+mn-ea"/>
                          <a:cs typeface="+mn-cs"/>
                        </a:rPr>
                        <a:t>XXX</a:t>
                      </a:r>
                      <a:endParaRPr kumimoji="0" lang="en-US" sz="1000" b="0" i="0" u="none" strike="noStrike" kern="1200" cap="none" spc="0" normalizeH="0" baseline="0" noProof="0" dirty="0">
                        <a:ln>
                          <a:noFill/>
                        </a:ln>
                        <a:solidFill>
                          <a:srgbClr val="7F7F7F"/>
                        </a:solidFill>
                        <a:effectLst/>
                        <a:uLnTx/>
                        <a:uFillTx/>
                        <a:latin typeface="Arial" panose="020B0604020202020204"/>
                        <a:ea typeface="+mn-ea"/>
                        <a:cs typeface="+mn-cs"/>
                      </a:endParaRPr>
                    </a:p>
                  </a:txBody>
                  <a:tcPr marL="9525" marR="9525" marT="9525" marB="0" anchor="ctr"/>
                </a:tc>
                <a:extLst>
                  <a:ext uri="{0D108BD9-81ED-4DB2-BD59-A6C34878D82A}">
                    <a16:rowId xmlns:a16="http://schemas.microsoft.com/office/drawing/2014/main" val="4085545690"/>
                  </a:ext>
                </a:extLst>
              </a:tr>
              <a:tr h="339020">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a:ea typeface="+mn-ea"/>
                          <a:cs typeface="+mn-cs"/>
                        </a:rPr>
                        <a:t>XXX</a:t>
                      </a:r>
                      <a:endParaRPr kumimoji="0" lang="en-US" sz="1000" b="0" i="0" u="none" strike="noStrike" kern="1200" cap="none" spc="0" normalizeH="0" baseline="0" noProof="0" dirty="0">
                        <a:ln>
                          <a:noFill/>
                        </a:ln>
                        <a:solidFill>
                          <a:srgbClr val="7F7F7F"/>
                        </a:solidFill>
                        <a:effectLst/>
                        <a:uLnTx/>
                        <a:uFillTx/>
                        <a:latin typeface="Arial" panose="020B0604020202020204"/>
                        <a:ea typeface="+mn-ea"/>
                        <a:cs typeface="+mn-cs"/>
                      </a:endParaRPr>
                    </a:p>
                  </a:txBody>
                  <a:tcPr marL="9525" marR="9525" marT="9525" marB="0" anchor="ctr"/>
                </a:tc>
                <a:extLst>
                  <a:ext uri="{0D108BD9-81ED-4DB2-BD59-A6C34878D82A}">
                    <a16:rowId xmlns:a16="http://schemas.microsoft.com/office/drawing/2014/main" val="3642102628"/>
                  </a:ext>
                </a:extLst>
              </a:tr>
              <a:tr h="339020">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F7F7F"/>
                          </a:solidFill>
                          <a:effectLst/>
                          <a:uLnTx/>
                          <a:uFillTx/>
                          <a:latin typeface="Arial" panose="020B0604020202020204"/>
                          <a:ea typeface="+mn-ea"/>
                          <a:cs typeface="+mn-cs"/>
                        </a:rPr>
                        <a:t>XXX</a:t>
                      </a:r>
                    </a:p>
                  </a:txBody>
                  <a:tcPr marL="9525" marR="9525" marT="9525" marB="0" anchor="ctr"/>
                </a:tc>
                <a:extLst>
                  <a:ext uri="{0D108BD9-81ED-4DB2-BD59-A6C34878D82A}">
                    <a16:rowId xmlns:a16="http://schemas.microsoft.com/office/drawing/2014/main" val="2827376909"/>
                  </a:ext>
                </a:extLst>
              </a:tr>
            </a:tbl>
          </a:graphicData>
        </a:graphic>
      </p:graphicFrame>
      <p:graphicFrame>
        <p:nvGraphicFramePr>
          <p:cNvPr id="16" name="Table 14">
            <a:extLst>
              <a:ext uri="{FF2B5EF4-FFF2-40B4-BE49-F238E27FC236}">
                <a16:creationId xmlns:a16="http://schemas.microsoft.com/office/drawing/2014/main" id="{7B1039F7-566F-4991-8A91-7F809288C533}"/>
              </a:ext>
            </a:extLst>
          </p:cNvPr>
          <p:cNvGraphicFramePr>
            <a:graphicFrameLocks noGrp="1"/>
          </p:cNvGraphicFramePr>
          <p:nvPr>
            <p:extLst>
              <p:ext uri="{D42A27DB-BD31-4B8C-83A1-F6EECF244321}">
                <p14:modId xmlns:p14="http://schemas.microsoft.com/office/powerpoint/2010/main" val="342466176"/>
              </p:ext>
            </p:extLst>
          </p:nvPr>
        </p:nvGraphicFramePr>
        <p:xfrm>
          <a:off x="6891951" y="4803827"/>
          <a:ext cx="2316748" cy="1593744"/>
        </p:xfrm>
        <a:graphic>
          <a:graphicData uri="http://schemas.openxmlformats.org/drawingml/2006/table">
            <a:tbl>
              <a:tblPr firstRow="1" bandRow="1">
                <a:tableStyleId>{2D5ABB26-0587-4C30-8999-92F81FD0307C}</a:tableStyleId>
              </a:tblPr>
              <a:tblGrid>
                <a:gridCol w="2316748">
                  <a:extLst>
                    <a:ext uri="{9D8B030D-6E8A-4147-A177-3AD203B41FA5}">
                      <a16:colId xmlns:a16="http://schemas.microsoft.com/office/drawing/2014/main" val="413407945"/>
                    </a:ext>
                  </a:extLst>
                </a:gridCol>
              </a:tblGrid>
              <a:tr h="378260">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a:ea typeface="+mn-ea"/>
                          <a:cs typeface="+mn-cs"/>
                        </a:rPr>
                        <a:t>XXX</a:t>
                      </a:r>
                      <a:endParaRPr kumimoji="0" lang="en-US" sz="1000" b="0" i="0" u="none" strike="noStrike" kern="1200" cap="none" spc="0" normalizeH="0" baseline="0" noProof="0" dirty="0">
                        <a:ln>
                          <a:noFill/>
                        </a:ln>
                        <a:solidFill>
                          <a:srgbClr val="7F7F7F"/>
                        </a:solidFill>
                        <a:effectLst/>
                        <a:uLnTx/>
                        <a:uFillTx/>
                        <a:latin typeface="Arial" panose="020B0604020202020204"/>
                        <a:ea typeface="+mn-ea"/>
                        <a:cs typeface="+mn-cs"/>
                      </a:endParaRPr>
                    </a:p>
                  </a:txBody>
                  <a:tcPr marL="9525" marR="9525" marT="9525" marB="0" anchor="ctr"/>
                </a:tc>
                <a:extLst>
                  <a:ext uri="{0D108BD9-81ED-4DB2-BD59-A6C34878D82A}">
                    <a16:rowId xmlns:a16="http://schemas.microsoft.com/office/drawing/2014/main" val="1206493533"/>
                  </a:ext>
                </a:extLst>
              </a:tr>
              <a:tr h="305880">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a:ea typeface="+mn-ea"/>
                          <a:cs typeface="+mn-cs"/>
                        </a:rPr>
                        <a:t>XXX</a:t>
                      </a:r>
                      <a:endParaRPr kumimoji="0" lang="en-US" sz="1000" b="0" i="0" u="none" strike="noStrike" kern="1200" cap="none" spc="0" normalizeH="0" baseline="0" noProof="0" dirty="0">
                        <a:ln>
                          <a:noFill/>
                        </a:ln>
                        <a:solidFill>
                          <a:srgbClr val="7F7F7F"/>
                        </a:solidFill>
                        <a:effectLst/>
                        <a:uLnTx/>
                        <a:uFillTx/>
                        <a:latin typeface="Arial" panose="020B0604020202020204"/>
                        <a:ea typeface="+mn-ea"/>
                        <a:cs typeface="+mn-cs"/>
                      </a:endParaRPr>
                    </a:p>
                  </a:txBody>
                  <a:tcPr marL="9525" marR="9525" marT="9525" marB="0" anchor="ctr"/>
                </a:tc>
                <a:extLst>
                  <a:ext uri="{0D108BD9-81ED-4DB2-BD59-A6C34878D82A}">
                    <a16:rowId xmlns:a16="http://schemas.microsoft.com/office/drawing/2014/main" val="4085545690"/>
                  </a:ext>
                </a:extLst>
              </a:tr>
              <a:tr h="318362">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a:ea typeface="+mn-ea"/>
                          <a:cs typeface="+mn-cs"/>
                        </a:rPr>
                        <a:t>XXX</a:t>
                      </a:r>
                      <a:endParaRPr kumimoji="0" lang="en-US" sz="1000" b="0" i="0" u="none" strike="noStrike" kern="1200" cap="none" spc="0" normalizeH="0" baseline="0" noProof="0" dirty="0">
                        <a:ln>
                          <a:noFill/>
                        </a:ln>
                        <a:solidFill>
                          <a:srgbClr val="7F7F7F"/>
                        </a:solidFill>
                        <a:effectLst/>
                        <a:uLnTx/>
                        <a:uFillTx/>
                        <a:latin typeface="Arial" panose="020B0604020202020204"/>
                        <a:ea typeface="+mn-ea"/>
                        <a:cs typeface="+mn-cs"/>
                      </a:endParaRPr>
                    </a:p>
                  </a:txBody>
                  <a:tcPr marL="9525" marR="9525" marT="9525" marB="0" anchor="ctr"/>
                </a:tc>
                <a:extLst>
                  <a:ext uri="{0D108BD9-81ED-4DB2-BD59-A6C34878D82A}">
                    <a16:rowId xmlns:a16="http://schemas.microsoft.com/office/drawing/2014/main" val="3642102628"/>
                  </a:ext>
                </a:extLst>
              </a:tr>
              <a:tr h="295621">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a:ea typeface="+mn-ea"/>
                          <a:cs typeface="+mn-cs"/>
                        </a:rPr>
                        <a:t>XXX</a:t>
                      </a:r>
                      <a:endParaRPr kumimoji="0" lang="en-US" sz="1000" b="0" i="0" u="none" strike="noStrike" kern="1200" cap="none" spc="0" normalizeH="0" baseline="0" noProof="0" dirty="0">
                        <a:ln>
                          <a:noFill/>
                        </a:ln>
                        <a:solidFill>
                          <a:srgbClr val="7F7F7F"/>
                        </a:solidFill>
                        <a:effectLst/>
                        <a:uLnTx/>
                        <a:uFillTx/>
                        <a:latin typeface="Arial" panose="020B0604020202020204"/>
                        <a:ea typeface="+mn-ea"/>
                        <a:cs typeface="+mn-cs"/>
                      </a:endParaRPr>
                    </a:p>
                  </a:txBody>
                  <a:tcPr marL="9525" marR="9525" marT="9525" marB="0" anchor="ctr"/>
                </a:tc>
                <a:extLst>
                  <a:ext uri="{0D108BD9-81ED-4DB2-BD59-A6C34878D82A}">
                    <a16:rowId xmlns:a16="http://schemas.microsoft.com/office/drawing/2014/main" val="2827376909"/>
                  </a:ext>
                </a:extLst>
              </a:tr>
              <a:tr h="295621">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F7F7F"/>
                          </a:solidFill>
                          <a:effectLst/>
                          <a:uLnTx/>
                          <a:uFillTx/>
                          <a:latin typeface="Arial" panose="020B0604020202020204"/>
                          <a:ea typeface="+mn-ea"/>
                          <a:cs typeface="+mn-cs"/>
                        </a:rPr>
                        <a:t>XXX</a:t>
                      </a:r>
                    </a:p>
                  </a:txBody>
                  <a:tcPr marL="9525" marR="9525" marT="9525" marB="0" anchor="ctr"/>
                </a:tc>
                <a:extLst>
                  <a:ext uri="{0D108BD9-81ED-4DB2-BD59-A6C34878D82A}">
                    <a16:rowId xmlns:a16="http://schemas.microsoft.com/office/drawing/2014/main" val="3114600528"/>
                  </a:ext>
                </a:extLst>
              </a:tr>
            </a:tbl>
          </a:graphicData>
        </a:graphic>
      </p:graphicFrame>
      <p:sp>
        <p:nvSpPr>
          <p:cNvPr id="18" name="Tekstvak 6">
            <a:extLst>
              <a:ext uri="{FF2B5EF4-FFF2-40B4-BE49-F238E27FC236}">
                <a16:creationId xmlns:a16="http://schemas.microsoft.com/office/drawing/2014/main" id="{13BD2356-98BB-4954-A2DD-A49D8F370B57}"/>
              </a:ext>
            </a:extLst>
          </p:cNvPr>
          <p:cNvSpPr txBox="1"/>
          <p:nvPr/>
        </p:nvSpPr>
        <p:spPr>
          <a:xfrm>
            <a:off x="6275388" y="2026886"/>
            <a:ext cx="5292725" cy="173106"/>
          </a:xfrm>
          <a:prstGeom prst="rect">
            <a:avLst/>
          </a:prstGeom>
          <a:noFill/>
          <a:ln>
            <a:noFill/>
          </a:ln>
        </p:spPr>
        <p:txBody>
          <a:bodyPr wrap="square" lIns="0" tIns="0" rIns="0" bIns="0" rtlCol="0" anchor="t">
            <a:noAutofit/>
          </a:bodyPr>
          <a:lstStyle/>
          <a:p>
            <a:pPr algn="ctr">
              <a:lnSpc>
                <a:spcPct val="90000"/>
              </a:lnSpc>
            </a:pPr>
            <a:r>
              <a:rPr lang="en-GB" sz="1200" b="1" dirty="0">
                <a:solidFill>
                  <a:srgbClr val="4A4A49"/>
                </a:solidFill>
              </a:rPr>
              <a:t>Services and advice</a:t>
            </a:r>
          </a:p>
        </p:txBody>
      </p:sp>
      <p:sp>
        <p:nvSpPr>
          <p:cNvPr id="19" name="Tekstvak 6">
            <a:extLst>
              <a:ext uri="{FF2B5EF4-FFF2-40B4-BE49-F238E27FC236}">
                <a16:creationId xmlns:a16="http://schemas.microsoft.com/office/drawing/2014/main" id="{F3798328-F44C-418D-91D4-A675C1D29817}"/>
              </a:ext>
            </a:extLst>
          </p:cNvPr>
          <p:cNvSpPr txBox="1"/>
          <p:nvPr/>
        </p:nvSpPr>
        <p:spPr>
          <a:xfrm>
            <a:off x="609600" y="4536671"/>
            <a:ext cx="5307013" cy="189238"/>
          </a:xfrm>
          <a:prstGeom prst="rect">
            <a:avLst/>
          </a:prstGeom>
          <a:noFill/>
          <a:ln>
            <a:noFill/>
          </a:ln>
        </p:spPr>
        <p:txBody>
          <a:bodyPr wrap="square" lIns="0" tIns="0" rIns="0" bIns="0" rtlCol="0" anchor="t">
            <a:noAutofit/>
          </a:bodyPr>
          <a:lstStyle/>
          <a:p>
            <a:pPr algn="ctr">
              <a:lnSpc>
                <a:spcPct val="90000"/>
              </a:lnSpc>
            </a:pPr>
            <a:r>
              <a:rPr lang="en-GB" sz="1200" b="1" dirty="0">
                <a:solidFill>
                  <a:srgbClr val="4A4A49"/>
                </a:solidFill>
              </a:rPr>
              <a:t>Innovations, trends and developments</a:t>
            </a:r>
          </a:p>
        </p:txBody>
      </p:sp>
      <p:sp>
        <p:nvSpPr>
          <p:cNvPr id="20" name="Tekstvak 6">
            <a:extLst>
              <a:ext uri="{FF2B5EF4-FFF2-40B4-BE49-F238E27FC236}">
                <a16:creationId xmlns:a16="http://schemas.microsoft.com/office/drawing/2014/main" id="{07E9D9D2-89C8-423C-97B8-1B59D149E35C}"/>
              </a:ext>
            </a:extLst>
          </p:cNvPr>
          <p:cNvSpPr txBox="1"/>
          <p:nvPr/>
        </p:nvSpPr>
        <p:spPr>
          <a:xfrm>
            <a:off x="6275388" y="4518066"/>
            <a:ext cx="5292726" cy="198789"/>
          </a:xfrm>
          <a:prstGeom prst="rect">
            <a:avLst/>
          </a:prstGeom>
          <a:noFill/>
          <a:ln>
            <a:noFill/>
          </a:ln>
        </p:spPr>
        <p:txBody>
          <a:bodyPr wrap="square" lIns="0" tIns="0" rIns="0" bIns="0" rtlCol="0" anchor="t">
            <a:noAutofit/>
          </a:bodyPr>
          <a:lstStyle/>
          <a:p>
            <a:pPr algn="ctr">
              <a:lnSpc>
                <a:spcPct val="90000"/>
              </a:lnSpc>
            </a:pPr>
            <a:r>
              <a:rPr lang="en-GB" sz="1200" b="1" dirty="0">
                <a:solidFill>
                  <a:srgbClr val="4A4A49"/>
                </a:solidFill>
              </a:rPr>
              <a:t>Taking a purchase decision</a:t>
            </a:r>
          </a:p>
        </p:txBody>
      </p:sp>
      <p:sp>
        <p:nvSpPr>
          <p:cNvPr id="21" name="Title 1">
            <a:extLst>
              <a:ext uri="{FF2B5EF4-FFF2-40B4-BE49-F238E27FC236}">
                <a16:creationId xmlns:a16="http://schemas.microsoft.com/office/drawing/2014/main" id="{5E754577-FD39-4B80-96EA-8F5DEB75D177}"/>
              </a:ext>
            </a:extLst>
          </p:cNvPr>
          <p:cNvSpPr txBox="1">
            <a:spLocks/>
          </p:cNvSpPr>
          <p:nvPr/>
        </p:nvSpPr>
        <p:spPr>
          <a:xfrm>
            <a:off x="472155" y="436457"/>
            <a:ext cx="10437345" cy="192543"/>
          </a:xfrm>
          <a:prstGeom prst="rect">
            <a:avLst/>
          </a:prstGeom>
        </p:spPr>
        <p:txBody>
          <a:bodyPr vert="horz" lIns="0" tIns="0" rIns="0" bIns="0" rtlCol="0" anchor="t">
            <a:noAutofit/>
          </a:bodyP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a:defRPr/>
            </a:pPr>
            <a:r>
              <a:rPr lang="nl-NL" sz="1100" dirty="0"/>
              <a:t>Germany</a:t>
            </a:r>
            <a:r>
              <a:rPr lang="nl-NL" sz="1100" b="0" dirty="0">
                <a:solidFill>
                  <a:schemeClr val="bg1">
                    <a:lumMod val="65000"/>
                  </a:schemeClr>
                </a:solidFill>
              </a:rPr>
              <a:t> </a:t>
            </a:r>
            <a:r>
              <a:rPr lang="nl-NL" sz="1100" b="0" dirty="0">
                <a:solidFill>
                  <a:srgbClr val="B9C6CF"/>
                </a:solidFill>
              </a:rPr>
              <a:t>| United Kingdom | France | Italy | Spain | Netherlands | Belgium | Poland </a:t>
            </a:r>
          </a:p>
        </p:txBody>
      </p:sp>
      <p:sp>
        <p:nvSpPr>
          <p:cNvPr id="22" name="Titel 1">
            <a:extLst>
              <a:ext uri="{FF2B5EF4-FFF2-40B4-BE49-F238E27FC236}">
                <a16:creationId xmlns:a16="http://schemas.microsoft.com/office/drawing/2014/main" id="{64F5CD48-544F-48FB-95E3-1FD30841B8AF}"/>
              </a:ext>
            </a:extLst>
          </p:cNvPr>
          <p:cNvSpPr txBox="1">
            <a:spLocks/>
          </p:cNvSpPr>
          <p:nvPr/>
        </p:nvSpPr>
        <p:spPr>
          <a:xfrm>
            <a:off x="388932" y="130037"/>
            <a:ext cx="8032257" cy="342275"/>
          </a:xfrm>
          <a:prstGeom prst="rect">
            <a:avLst/>
          </a:prstGeom>
        </p:spPr>
        <p:txBody>
          <a:bodyPr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algn="l">
              <a:lnSpc>
                <a:spcPct val="90000"/>
              </a:lnSpc>
            </a:pPr>
            <a:r>
              <a:rPr lang="nl-NL" sz="1200" b="0" dirty="0">
                <a:solidFill>
                  <a:srgbClr val="B9C6CF"/>
                </a:solidFill>
              </a:rPr>
              <a:t>Management Summary | Profiling Building Contractor | </a:t>
            </a:r>
            <a:r>
              <a:rPr lang="nl-NL" sz="1200" dirty="0"/>
              <a:t>Media </a:t>
            </a:r>
            <a:r>
              <a:rPr lang="nl-NL" sz="1200" dirty="0" err="1"/>
              <a:t>Orientation</a:t>
            </a:r>
            <a:r>
              <a:rPr lang="nl-NL" sz="1200" dirty="0"/>
              <a:t> </a:t>
            </a:r>
            <a:r>
              <a:rPr lang="nl-NL" sz="1200" b="0" dirty="0">
                <a:solidFill>
                  <a:srgbClr val="B9C6CF"/>
                </a:solidFill>
              </a:rPr>
              <a:t>|</a:t>
            </a:r>
            <a:endParaRPr lang="nl-NL" sz="1200" b="1" dirty="0">
              <a:solidFill>
                <a:srgbClr val="B9C6CF"/>
              </a:solidFill>
            </a:endParaRPr>
          </a:p>
        </p:txBody>
      </p:sp>
      <p:sp>
        <p:nvSpPr>
          <p:cNvPr id="29" name="Tekstvak 28">
            <a:extLst>
              <a:ext uri="{FF2B5EF4-FFF2-40B4-BE49-F238E27FC236}">
                <a16:creationId xmlns:a16="http://schemas.microsoft.com/office/drawing/2014/main" id="{EB82ADDA-72B7-4A1E-9602-D432BAB1A055}"/>
              </a:ext>
            </a:extLst>
          </p:cNvPr>
          <p:cNvSpPr txBox="1"/>
          <p:nvPr/>
        </p:nvSpPr>
        <p:spPr>
          <a:xfrm>
            <a:off x="609600" y="1507024"/>
            <a:ext cx="11125200" cy="276999"/>
          </a:xfrm>
          <a:prstGeom prst="rect">
            <a:avLst/>
          </a:prstGeom>
          <a:noFill/>
        </p:spPr>
        <p:txBody>
          <a:bodyPr wrap="square">
            <a:spAutoFit/>
          </a:bodyPr>
          <a:lstStyle/>
          <a:p>
            <a:pPr algn="ctr"/>
            <a:r>
              <a:rPr lang="en-GB" sz="1200" b="1" dirty="0">
                <a:solidFill>
                  <a:srgbClr val="4A4A49"/>
                </a:solidFill>
              </a:rPr>
              <a:t>Most helpful information sources to search for </a:t>
            </a:r>
            <a:endParaRPr lang="en-GB" sz="1200" dirty="0"/>
          </a:p>
        </p:txBody>
      </p:sp>
      <p:graphicFrame>
        <p:nvGraphicFramePr>
          <p:cNvPr id="31" name="Chart 24">
            <a:extLst>
              <a:ext uri="{FF2B5EF4-FFF2-40B4-BE49-F238E27FC236}">
                <a16:creationId xmlns:a16="http://schemas.microsoft.com/office/drawing/2014/main" id="{B3EF850D-063A-41FB-97ED-D637D4951A78}"/>
              </a:ext>
            </a:extLst>
          </p:cNvPr>
          <p:cNvGraphicFramePr/>
          <p:nvPr>
            <p:extLst>
              <p:ext uri="{D42A27DB-BD31-4B8C-83A1-F6EECF244321}">
                <p14:modId xmlns:p14="http://schemas.microsoft.com/office/powerpoint/2010/main" val="443004227"/>
              </p:ext>
            </p:extLst>
          </p:nvPr>
        </p:nvGraphicFramePr>
        <p:xfrm>
          <a:off x="9282474" y="2297607"/>
          <a:ext cx="2808359" cy="16718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2" name="Chart 24">
            <a:extLst>
              <a:ext uri="{FF2B5EF4-FFF2-40B4-BE49-F238E27FC236}">
                <a16:creationId xmlns:a16="http://schemas.microsoft.com/office/drawing/2014/main" id="{DF32DAF8-D1F5-4F05-BBF9-074339601E08}"/>
              </a:ext>
            </a:extLst>
          </p:cNvPr>
          <p:cNvGraphicFramePr/>
          <p:nvPr>
            <p:extLst>
              <p:ext uri="{D42A27DB-BD31-4B8C-83A1-F6EECF244321}">
                <p14:modId xmlns:p14="http://schemas.microsoft.com/office/powerpoint/2010/main" val="3038945883"/>
              </p:ext>
            </p:extLst>
          </p:nvPr>
        </p:nvGraphicFramePr>
        <p:xfrm>
          <a:off x="9278325" y="4800875"/>
          <a:ext cx="2808359" cy="1599649"/>
        </p:xfrm>
        <a:graphic>
          <a:graphicData uri="http://schemas.openxmlformats.org/drawingml/2006/chart">
            <c:chart xmlns:c="http://schemas.openxmlformats.org/drawingml/2006/chart" xmlns:r="http://schemas.openxmlformats.org/officeDocument/2006/relationships" r:id="rId5"/>
          </a:graphicData>
        </a:graphic>
      </p:graphicFrame>
      <p:cxnSp>
        <p:nvCxnSpPr>
          <p:cNvPr id="24" name="Rechte verbindingslijn 23">
            <a:extLst>
              <a:ext uri="{FF2B5EF4-FFF2-40B4-BE49-F238E27FC236}">
                <a16:creationId xmlns:a16="http://schemas.microsoft.com/office/drawing/2014/main" id="{783197FC-8FA7-4E3B-9DB9-1B0738B437D9}"/>
              </a:ext>
            </a:extLst>
          </p:cNvPr>
          <p:cNvCxnSpPr>
            <a:cxnSpLocks/>
          </p:cNvCxnSpPr>
          <p:nvPr/>
        </p:nvCxnSpPr>
        <p:spPr>
          <a:xfrm>
            <a:off x="6097510" y="1946495"/>
            <a:ext cx="0" cy="4454305"/>
          </a:xfrm>
          <a:prstGeom prst="line">
            <a:avLst/>
          </a:prstGeom>
          <a:ln>
            <a:solidFill>
              <a:srgbClr val="7F7F7F"/>
            </a:solidFill>
          </a:ln>
        </p:spPr>
        <p:style>
          <a:lnRef idx="3">
            <a:schemeClr val="dk1"/>
          </a:lnRef>
          <a:fillRef idx="0">
            <a:schemeClr val="dk1"/>
          </a:fillRef>
          <a:effectRef idx="2">
            <a:schemeClr val="dk1"/>
          </a:effectRef>
          <a:fontRef idx="minor">
            <a:schemeClr val="tx1"/>
          </a:fontRef>
        </p:style>
      </p:cxnSp>
      <p:sp>
        <p:nvSpPr>
          <p:cNvPr id="25" name="Tekstvak 24">
            <a:extLst>
              <a:ext uri="{FF2B5EF4-FFF2-40B4-BE49-F238E27FC236}">
                <a16:creationId xmlns:a16="http://schemas.microsoft.com/office/drawing/2014/main" id="{3C67EDFE-E53B-4182-8C1B-06FD9AC1BC55}"/>
              </a:ext>
            </a:extLst>
          </p:cNvPr>
          <p:cNvSpPr txBox="1"/>
          <p:nvPr/>
        </p:nvSpPr>
        <p:spPr>
          <a:xfrm>
            <a:off x="519063" y="792480"/>
            <a:ext cx="11049049" cy="655017"/>
          </a:xfrm>
          <a:prstGeom prst="rect">
            <a:avLst/>
          </a:prstGeom>
          <a:noFill/>
        </p:spPr>
        <p:txBody>
          <a:bodyPr wrap="square" lIns="0" tIns="0" rIns="0" bIns="0" rtlCol="0" anchor="ctr">
            <a:noAutofit/>
          </a:bodyPr>
          <a:lstStyle/>
          <a:p>
            <a:pPr algn="l">
              <a:lnSpc>
                <a:spcPct val="90000"/>
              </a:lnSpc>
            </a:pPr>
            <a:r>
              <a:rPr lang="en-US" sz="2800" dirty="0">
                <a:solidFill>
                  <a:srgbClr val="4A4A49"/>
                </a:solidFill>
              </a:rPr>
              <a:t>Sources used for finding specific information</a:t>
            </a:r>
          </a:p>
        </p:txBody>
      </p:sp>
    </p:spTree>
    <p:extLst>
      <p:ext uri="{BB962C8B-B14F-4D97-AF65-F5344CB8AC3E}">
        <p14:creationId xmlns:p14="http://schemas.microsoft.com/office/powerpoint/2010/main" val="209592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E2DA98-1DD3-4976-83B3-F9312C6EF08A}"/>
              </a:ext>
            </a:extLst>
          </p:cNvPr>
          <p:cNvSpPr>
            <a:spLocks noGrp="1"/>
          </p:cNvSpPr>
          <p:nvPr>
            <p:ph type="sldNum" sz="quarter" idx="12"/>
          </p:nvPr>
        </p:nvSpPr>
        <p:spPr/>
        <p:txBody>
          <a:bodyPr/>
          <a:lstStyle/>
          <a:p>
            <a:fld id="{7AD0FE45-509C-4BDF-9EDE-64426F8DF3D2}" type="slidenum">
              <a:rPr lang="nl-NL" smtClean="0"/>
              <a:t>25</a:t>
            </a:fld>
            <a:endParaRPr lang="nl-NL"/>
          </a:p>
        </p:txBody>
      </p:sp>
      <p:sp>
        <p:nvSpPr>
          <p:cNvPr id="10" name="Title 1">
            <a:extLst>
              <a:ext uri="{FF2B5EF4-FFF2-40B4-BE49-F238E27FC236}">
                <a16:creationId xmlns:a16="http://schemas.microsoft.com/office/drawing/2014/main" id="{397E16C6-572E-45CD-9C5D-020C134B9C17}"/>
              </a:ext>
            </a:extLst>
          </p:cNvPr>
          <p:cNvSpPr txBox="1">
            <a:spLocks/>
          </p:cNvSpPr>
          <p:nvPr/>
        </p:nvSpPr>
        <p:spPr>
          <a:xfrm>
            <a:off x="472155" y="436457"/>
            <a:ext cx="10437345" cy="192543"/>
          </a:xfrm>
          <a:prstGeom prst="rect">
            <a:avLst/>
          </a:prstGeom>
        </p:spPr>
        <p:txBody>
          <a:bodyPr vert="horz" lIns="0" tIns="0" rIns="0" bIns="0" rtlCol="0" anchor="t">
            <a:noAutofit/>
          </a:bodyP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a:defRPr/>
            </a:pPr>
            <a:r>
              <a:rPr lang="nl-NL" sz="1100" dirty="0"/>
              <a:t>Germany</a:t>
            </a:r>
            <a:r>
              <a:rPr lang="nl-NL" sz="1100" b="0" dirty="0">
                <a:solidFill>
                  <a:schemeClr val="bg1">
                    <a:lumMod val="65000"/>
                  </a:schemeClr>
                </a:solidFill>
              </a:rPr>
              <a:t> </a:t>
            </a:r>
            <a:r>
              <a:rPr lang="nl-NL" sz="1100" b="0" dirty="0">
                <a:solidFill>
                  <a:srgbClr val="B9C6CF"/>
                </a:solidFill>
              </a:rPr>
              <a:t>| United Kingdom | France | Italy | Spain | Netherlands | Belgium | Poland </a:t>
            </a:r>
          </a:p>
        </p:txBody>
      </p:sp>
      <p:sp>
        <p:nvSpPr>
          <p:cNvPr id="11" name="Titel 1">
            <a:extLst>
              <a:ext uri="{FF2B5EF4-FFF2-40B4-BE49-F238E27FC236}">
                <a16:creationId xmlns:a16="http://schemas.microsoft.com/office/drawing/2014/main" id="{3B2E366C-9DD1-4E49-BFB8-A70F7A9F4154}"/>
              </a:ext>
            </a:extLst>
          </p:cNvPr>
          <p:cNvSpPr txBox="1">
            <a:spLocks/>
          </p:cNvSpPr>
          <p:nvPr/>
        </p:nvSpPr>
        <p:spPr>
          <a:xfrm>
            <a:off x="388932" y="130037"/>
            <a:ext cx="8032257" cy="342275"/>
          </a:xfrm>
          <a:prstGeom prst="rect">
            <a:avLst/>
          </a:prstGeom>
        </p:spPr>
        <p:txBody>
          <a:bodyPr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algn="l">
              <a:lnSpc>
                <a:spcPct val="90000"/>
              </a:lnSpc>
            </a:pPr>
            <a:r>
              <a:rPr lang="nl-NL" sz="1200" b="0" dirty="0">
                <a:solidFill>
                  <a:srgbClr val="B9C6CF"/>
                </a:solidFill>
              </a:rPr>
              <a:t>Management Summary | Profiling Building Contractor | </a:t>
            </a:r>
            <a:r>
              <a:rPr lang="nl-NL" sz="1200" dirty="0"/>
              <a:t>Media </a:t>
            </a:r>
            <a:r>
              <a:rPr lang="nl-NL" sz="1200" dirty="0" err="1"/>
              <a:t>Orientation</a:t>
            </a:r>
            <a:r>
              <a:rPr lang="nl-NL" sz="1200" dirty="0"/>
              <a:t> </a:t>
            </a:r>
            <a:r>
              <a:rPr lang="nl-NL" sz="1200" b="0" dirty="0">
                <a:solidFill>
                  <a:srgbClr val="B9C6CF"/>
                </a:solidFill>
              </a:rPr>
              <a:t>|</a:t>
            </a:r>
            <a:endParaRPr lang="nl-NL" sz="1200" b="1" dirty="0">
              <a:solidFill>
                <a:srgbClr val="B9C6CF"/>
              </a:solidFill>
            </a:endParaRPr>
          </a:p>
        </p:txBody>
      </p:sp>
      <p:graphicFrame>
        <p:nvGraphicFramePr>
          <p:cNvPr id="18" name="Tabel 17">
            <a:extLst>
              <a:ext uri="{FF2B5EF4-FFF2-40B4-BE49-F238E27FC236}">
                <a16:creationId xmlns:a16="http://schemas.microsoft.com/office/drawing/2014/main" id="{3111F95F-79A3-4F3A-8480-33FF6EECDC15}"/>
              </a:ext>
            </a:extLst>
          </p:cNvPr>
          <p:cNvGraphicFramePr>
            <a:graphicFrameLocks noGrp="1"/>
          </p:cNvGraphicFramePr>
          <p:nvPr>
            <p:extLst>
              <p:ext uri="{D42A27DB-BD31-4B8C-83A1-F6EECF244321}">
                <p14:modId xmlns:p14="http://schemas.microsoft.com/office/powerpoint/2010/main" val="983225268"/>
              </p:ext>
            </p:extLst>
          </p:nvPr>
        </p:nvGraphicFramePr>
        <p:xfrm>
          <a:off x="609600" y="1924358"/>
          <a:ext cx="5307013" cy="1504643"/>
        </p:xfrm>
        <a:graphic>
          <a:graphicData uri="http://schemas.openxmlformats.org/drawingml/2006/table">
            <a:tbl>
              <a:tblPr/>
              <a:tblGrid>
                <a:gridCol w="1412929">
                  <a:extLst>
                    <a:ext uri="{9D8B030D-6E8A-4147-A177-3AD203B41FA5}">
                      <a16:colId xmlns:a16="http://schemas.microsoft.com/office/drawing/2014/main" val="3157263209"/>
                    </a:ext>
                  </a:extLst>
                </a:gridCol>
                <a:gridCol w="1058433">
                  <a:extLst>
                    <a:ext uri="{9D8B030D-6E8A-4147-A177-3AD203B41FA5}">
                      <a16:colId xmlns:a16="http://schemas.microsoft.com/office/drawing/2014/main" val="2806601830"/>
                    </a:ext>
                  </a:extLst>
                </a:gridCol>
                <a:gridCol w="1794993">
                  <a:extLst>
                    <a:ext uri="{9D8B030D-6E8A-4147-A177-3AD203B41FA5}">
                      <a16:colId xmlns:a16="http://schemas.microsoft.com/office/drawing/2014/main" val="1535469931"/>
                    </a:ext>
                  </a:extLst>
                </a:gridCol>
                <a:gridCol w="1040658">
                  <a:extLst>
                    <a:ext uri="{9D8B030D-6E8A-4147-A177-3AD203B41FA5}">
                      <a16:colId xmlns:a16="http://schemas.microsoft.com/office/drawing/2014/main" val="687231552"/>
                    </a:ext>
                  </a:extLst>
                </a:gridCol>
              </a:tblGrid>
              <a:tr h="374452">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noProof="0" dirty="0">
                          <a:solidFill>
                            <a:srgbClr val="4A4A49"/>
                          </a:solidFill>
                          <a:effectLst/>
                        </a:rPr>
                        <a:t>Manufacturer website</a:t>
                      </a:r>
                      <a:endParaRPr lang="en-US" sz="1200" b="1" i="0" u="none" strike="noStrike" noProof="0" dirty="0">
                        <a:solidFill>
                          <a:srgbClr val="4A4A49"/>
                        </a:solidFill>
                        <a:effectLst/>
                        <a:latin typeface="Arial" panose="020B0604020202020204" pitchFamily="34" charset="0"/>
                      </a:endParaRPr>
                    </a:p>
                  </a:txBody>
                  <a:tcPr marL="0" marR="0" marT="0" marB="0" anchor="ctr">
                    <a:lnL>
                      <a:noFill/>
                    </a:lnL>
                    <a:lnR>
                      <a:noFill/>
                    </a:lnR>
                    <a:lnT>
                      <a:noFill/>
                    </a:lnT>
                    <a:lnB w="6350" cap="flat" cmpd="sng" algn="ctr">
                      <a:solidFill>
                        <a:srgbClr val="4A4A49"/>
                      </a:solidFill>
                      <a:prstDash val="solid"/>
                      <a:round/>
                      <a:headEnd type="none" w="med" len="med"/>
                      <a:tailEnd type="none" w="med" len="med"/>
                    </a:lnB>
                    <a:solidFill>
                      <a:srgbClr val="FFFFFF"/>
                    </a:solidFill>
                  </a:tcPr>
                </a:tc>
                <a:tc hMerge="1">
                  <a:txBody>
                    <a:bodyPr/>
                    <a:lstStyle/>
                    <a:p>
                      <a:pPr algn="r" rtl="0" fontAlgn="ctr"/>
                      <a:endParaRPr lang="nl-NL" sz="1200" b="1" i="0" u="none" strike="noStrike" dirty="0">
                        <a:solidFill>
                          <a:srgbClr val="4A4A49"/>
                        </a:solidFill>
                        <a:effectLst/>
                        <a:latin typeface="Arial" panose="020B0604020202020204" pitchFamily="34" charset="0"/>
                      </a:endParaRPr>
                    </a:p>
                  </a:txBody>
                  <a:tcPr marL="67155" marR="67155" marT="36000" marB="108000" anchor="b">
                    <a:lnL>
                      <a:noFill/>
                    </a:lnL>
                    <a:lnR>
                      <a:noFill/>
                    </a:lnR>
                    <a:lnT>
                      <a:noFill/>
                    </a:lnT>
                    <a:lnB w="6350" cap="flat" cmpd="sng" algn="ctr">
                      <a:solidFill>
                        <a:srgbClr val="4A4A49"/>
                      </a:solidFill>
                      <a:prstDash val="solid"/>
                      <a:round/>
                      <a:headEnd type="none" w="med" len="med"/>
                      <a:tailEnd type="none" w="med" len="med"/>
                    </a:lnB>
                    <a:solidFill>
                      <a:srgbClr val="FFFFFF"/>
                    </a:solidFill>
                  </a:tcPr>
                </a:tc>
                <a:tc hMerge="1">
                  <a:txBody>
                    <a:bodyPr/>
                    <a:lstStyle/>
                    <a:p>
                      <a:pPr algn="r" rtl="0" fontAlgn="ctr"/>
                      <a:endParaRPr lang="nl-NL" sz="1200" b="1" i="0" u="none" strike="noStrike" dirty="0">
                        <a:solidFill>
                          <a:srgbClr val="4A4A49"/>
                        </a:solidFill>
                        <a:effectLst/>
                        <a:latin typeface="Arial" panose="020B0604020202020204" pitchFamily="34" charset="0"/>
                      </a:endParaRPr>
                    </a:p>
                  </a:txBody>
                  <a:tcPr marL="67155" marR="67155" marT="36000" marB="108000" anchor="b">
                    <a:lnL>
                      <a:noFill/>
                    </a:lnL>
                    <a:lnR>
                      <a:noFill/>
                    </a:lnR>
                    <a:lnT>
                      <a:noFill/>
                    </a:lnT>
                    <a:lnB w="6350" cap="flat" cmpd="sng" algn="ctr">
                      <a:solidFill>
                        <a:srgbClr val="4A4A49"/>
                      </a:solidFill>
                      <a:prstDash val="solid"/>
                      <a:round/>
                      <a:headEnd type="none" w="med" len="med"/>
                      <a:tailEnd type="none" w="med" len="med"/>
                    </a:lnB>
                    <a:solidFill>
                      <a:srgbClr val="FFFFFF"/>
                    </a:solidFill>
                  </a:tcPr>
                </a:tc>
                <a:tc hMerge="1">
                  <a:txBody>
                    <a:bodyPr/>
                    <a:lstStyle/>
                    <a:p>
                      <a:pPr algn="r" rtl="0" fontAlgn="ctr"/>
                      <a:endParaRPr lang="nl-NL" sz="1200" b="1" i="0" u="none" strike="noStrike" dirty="0">
                        <a:solidFill>
                          <a:srgbClr val="4A4A49"/>
                        </a:solidFill>
                        <a:effectLst/>
                        <a:latin typeface="Arial" panose="020B0604020202020204" pitchFamily="34" charset="0"/>
                      </a:endParaRPr>
                    </a:p>
                  </a:txBody>
                  <a:tcPr marL="67155" marR="67155" marT="36000" marB="108000" anchor="b">
                    <a:lnL>
                      <a:noFill/>
                    </a:lnL>
                    <a:lnR>
                      <a:noFill/>
                    </a:lnR>
                    <a:lnT>
                      <a:noFill/>
                    </a:lnT>
                    <a:lnB w="6350" cap="flat" cmpd="sng" algn="ctr">
                      <a:solidFill>
                        <a:srgbClr val="4A4A49"/>
                      </a:solidFill>
                      <a:prstDash val="solid"/>
                      <a:round/>
                      <a:headEnd type="none" w="med" len="med"/>
                      <a:tailEnd type="none" w="med" len="med"/>
                    </a:lnB>
                    <a:solidFill>
                      <a:srgbClr val="FFFFFF"/>
                    </a:solidFill>
                  </a:tcPr>
                </a:tc>
                <a:extLst>
                  <a:ext uri="{0D108BD9-81ED-4DB2-BD59-A6C34878D82A}">
                    <a16:rowId xmlns:a16="http://schemas.microsoft.com/office/drawing/2014/main" val="447935197"/>
                  </a:ext>
                </a:extLst>
              </a:tr>
              <a:tr h="374452">
                <a:tc>
                  <a:txBody>
                    <a:bodyPr/>
                    <a:lstStyle/>
                    <a:p>
                      <a:pPr algn="l" rtl="0" fontAlgn="ctr"/>
                      <a:r>
                        <a:rPr lang="en-US" sz="1000" b="1" i="0" u="none" strike="noStrike" noProof="0" dirty="0">
                          <a:solidFill>
                            <a:srgbClr val="4A4A49"/>
                          </a:solidFill>
                          <a:effectLst/>
                          <a:latin typeface="Arial" panose="020B0604020202020204" pitchFamily="34" charset="0"/>
                          <a:cs typeface="Arial" panose="020B0604020202020204" pitchFamily="34" charset="0"/>
                        </a:rPr>
                        <a:t>Top 3 of 2021</a:t>
                      </a: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4A4A49"/>
                      </a:solidFill>
                      <a:prstDash val="solid"/>
                      <a:round/>
                      <a:headEnd type="none" w="med" len="med"/>
                      <a:tailEnd type="none" w="med" len="med"/>
                    </a:lnB>
                    <a:solidFill>
                      <a:srgbClr val="FFFFFF"/>
                    </a:solidFill>
                  </a:tcPr>
                </a:tc>
                <a:tc>
                  <a:txBody>
                    <a:bodyPr/>
                    <a:lstStyle/>
                    <a:p>
                      <a:pPr algn="ctr" rtl="0" fontAlgn="ctr"/>
                      <a:r>
                        <a:rPr lang="en-US" sz="1000" b="1" i="0" u="none" strike="noStrike" noProof="0" dirty="0">
                          <a:solidFill>
                            <a:srgbClr val="4A4A49"/>
                          </a:solidFill>
                          <a:effectLst/>
                          <a:latin typeface="Arial" panose="020B0604020202020204" pitchFamily="34" charset="0"/>
                          <a:cs typeface="Arial" panose="020B0604020202020204" pitchFamily="34" charset="0"/>
                        </a:rPr>
                        <a:t>%</a:t>
                      </a: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4A4A49"/>
                      </a:solidFill>
                      <a:prstDash val="solid"/>
                      <a:round/>
                      <a:headEnd type="none" w="med" len="med"/>
                      <a:tailEnd type="none" w="med" len="med"/>
                    </a:lnB>
                    <a:solidFill>
                      <a:srgbClr val="FFFFFF"/>
                    </a:solidFill>
                  </a:tcPr>
                </a:tc>
                <a:tc>
                  <a:txBody>
                    <a:bodyPr/>
                    <a:lstStyle/>
                    <a:p>
                      <a:pPr algn="l" rtl="0" fontAlgn="ctr"/>
                      <a:r>
                        <a:rPr lang="en-US" sz="1000" b="1" i="0" u="none" strike="noStrike" noProof="0" dirty="0">
                          <a:solidFill>
                            <a:srgbClr val="4A4A49"/>
                          </a:solidFill>
                          <a:effectLst/>
                          <a:latin typeface="Arial" panose="020B0604020202020204" pitchFamily="34" charset="0"/>
                          <a:cs typeface="Arial" panose="020B0604020202020204" pitchFamily="34" charset="0"/>
                        </a:rPr>
                        <a:t>Top 3 of 2019</a:t>
                      </a: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4A4A49"/>
                      </a:solidFill>
                      <a:prstDash val="solid"/>
                      <a:round/>
                      <a:headEnd type="none" w="med" len="med"/>
                      <a:tailEnd type="none" w="med" len="med"/>
                    </a:lnB>
                    <a:solidFill>
                      <a:srgbClr val="FFFFFF"/>
                    </a:solidFill>
                  </a:tcPr>
                </a:tc>
                <a:tc>
                  <a:txBody>
                    <a:bodyPr/>
                    <a:lstStyle/>
                    <a:p>
                      <a:pPr algn="ctr" rtl="0" fontAlgn="ctr"/>
                      <a:r>
                        <a:rPr lang="en-US" sz="1000" b="1" i="0" u="none" strike="noStrike" noProof="0" dirty="0">
                          <a:solidFill>
                            <a:srgbClr val="4A4A49"/>
                          </a:solidFill>
                          <a:effectLst/>
                          <a:latin typeface="Arial" panose="020B0604020202020204" pitchFamily="34" charset="0"/>
                          <a:cs typeface="Arial" panose="020B0604020202020204" pitchFamily="34" charset="0"/>
                        </a:rPr>
                        <a:t>%</a:t>
                      </a: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4A4A49"/>
                      </a:solidFill>
                      <a:prstDash val="solid"/>
                      <a:round/>
                      <a:headEnd type="none" w="med" len="med"/>
                      <a:tailEnd type="none" w="med" len="med"/>
                    </a:lnB>
                    <a:solidFill>
                      <a:srgbClr val="FFFFFF"/>
                    </a:solidFill>
                  </a:tcPr>
                </a:tc>
                <a:extLst>
                  <a:ext uri="{0D108BD9-81ED-4DB2-BD59-A6C34878D82A}">
                    <a16:rowId xmlns:a16="http://schemas.microsoft.com/office/drawing/2014/main" val="3790611410"/>
                  </a:ext>
                </a:extLst>
              </a:tr>
              <a:tr h="25191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XXX</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algn="ctr" rtl="0" fontAlgn="b"/>
                      <a:r>
                        <a:rPr lang="en-US" sz="1000" b="0" i="0" u="none" strike="noStrike" noProof="0" dirty="0">
                          <a:solidFill>
                            <a:srgbClr val="7F7F7F"/>
                          </a:solidFill>
                          <a:effectLst/>
                          <a:latin typeface="Arial" panose="020B0604020202020204" pitchFamily="34" charset="0"/>
                          <a:cs typeface="Arial" panose="020B0604020202020204" pitchFamily="34" charset="0"/>
                        </a:rPr>
                        <a:t>50%</a:t>
                      </a: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XXX</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extLst>
                  <a:ext uri="{0D108BD9-81ED-4DB2-BD59-A6C34878D82A}">
                    <a16:rowId xmlns:a16="http://schemas.microsoft.com/office/drawing/2014/main" val="2053788510"/>
                  </a:ext>
                </a:extLst>
              </a:tr>
              <a:tr h="25191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XXX</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algn="ctr" rtl="0" fontAlgn="b"/>
                      <a:r>
                        <a:rPr lang="en-US" sz="1000" b="0" i="0" u="none" strike="noStrike" noProof="0" dirty="0">
                          <a:solidFill>
                            <a:srgbClr val="7F7F7F"/>
                          </a:solidFill>
                          <a:effectLst/>
                          <a:latin typeface="Arial" panose="020B0604020202020204" pitchFamily="34" charset="0"/>
                          <a:cs typeface="Arial" panose="020B0604020202020204" pitchFamily="34" charset="0"/>
                        </a:rPr>
                        <a:t>50%</a:t>
                      </a: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XXX</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extLst>
                  <a:ext uri="{0D108BD9-81ED-4DB2-BD59-A6C34878D82A}">
                    <a16:rowId xmlns:a16="http://schemas.microsoft.com/office/drawing/2014/main" val="3692771539"/>
                  </a:ext>
                </a:extLst>
              </a:tr>
              <a:tr h="25191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rPr>
                        <a:t>XXX</a:t>
                      </a: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algn="ctr" rtl="0" fontAlgn="b"/>
                      <a:r>
                        <a:rPr lang="en-US" sz="1000" b="0" i="0" u="none" strike="noStrike" noProof="0" dirty="0">
                          <a:solidFill>
                            <a:srgbClr val="7F7F7F"/>
                          </a:solidFill>
                          <a:effectLst/>
                          <a:latin typeface="Arial" panose="020B0604020202020204" pitchFamily="34" charset="0"/>
                          <a:cs typeface="Arial" panose="020B0604020202020204" pitchFamily="34" charset="0"/>
                        </a:rPr>
                        <a:t>50%</a:t>
                      </a: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rPr>
                        <a:t>XXX</a:t>
                      </a: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rPr>
                        <a:t>50%</a:t>
                      </a: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extLst>
                  <a:ext uri="{0D108BD9-81ED-4DB2-BD59-A6C34878D82A}">
                    <a16:rowId xmlns:a16="http://schemas.microsoft.com/office/drawing/2014/main" val="540171668"/>
                  </a:ext>
                </a:extLst>
              </a:tr>
            </a:tbl>
          </a:graphicData>
        </a:graphic>
      </p:graphicFrame>
      <p:sp>
        <p:nvSpPr>
          <p:cNvPr id="19" name="Tekstvak 18">
            <a:extLst>
              <a:ext uri="{FF2B5EF4-FFF2-40B4-BE49-F238E27FC236}">
                <a16:creationId xmlns:a16="http://schemas.microsoft.com/office/drawing/2014/main" id="{5DDB978B-ABB6-4ACF-A2A1-A6AF3ABDF46E}"/>
              </a:ext>
            </a:extLst>
          </p:cNvPr>
          <p:cNvSpPr txBox="1"/>
          <p:nvPr/>
        </p:nvSpPr>
        <p:spPr>
          <a:xfrm>
            <a:off x="609600" y="1507024"/>
            <a:ext cx="11125200" cy="276999"/>
          </a:xfrm>
          <a:prstGeom prst="rect">
            <a:avLst/>
          </a:prstGeom>
          <a:noFill/>
        </p:spPr>
        <p:txBody>
          <a:bodyPr wrap="square">
            <a:spAutoFit/>
          </a:bodyPr>
          <a:lstStyle/>
          <a:p>
            <a:pPr algn="ctr"/>
            <a:r>
              <a:rPr lang="en-US" sz="1200" b="1" dirty="0">
                <a:solidFill>
                  <a:srgbClr val="4A4A49"/>
                </a:solidFill>
              </a:rPr>
              <a:t>What specific information do you usually search for via… </a:t>
            </a:r>
          </a:p>
        </p:txBody>
      </p:sp>
      <p:graphicFrame>
        <p:nvGraphicFramePr>
          <p:cNvPr id="20" name="Tabel 19">
            <a:extLst>
              <a:ext uri="{FF2B5EF4-FFF2-40B4-BE49-F238E27FC236}">
                <a16:creationId xmlns:a16="http://schemas.microsoft.com/office/drawing/2014/main" id="{8C2ADA6E-DF2A-47C2-A17E-6253A94EF200}"/>
              </a:ext>
            </a:extLst>
          </p:cNvPr>
          <p:cNvGraphicFramePr>
            <a:graphicFrameLocks noGrp="1"/>
          </p:cNvGraphicFramePr>
          <p:nvPr>
            <p:extLst>
              <p:ext uri="{D42A27DB-BD31-4B8C-83A1-F6EECF244321}">
                <p14:modId xmlns:p14="http://schemas.microsoft.com/office/powerpoint/2010/main" val="2076792560"/>
              </p:ext>
            </p:extLst>
          </p:nvPr>
        </p:nvGraphicFramePr>
        <p:xfrm>
          <a:off x="608091" y="3556999"/>
          <a:ext cx="5308521" cy="1504643"/>
        </p:xfrm>
        <a:graphic>
          <a:graphicData uri="http://schemas.openxmlformats.org/drawingml/2006/table">
            <a:tbl>
              <a:tblPr/>
              <a:tblGrid>
                <a:gridCol w="1465833">
                  <a:extLst>
                    <a:ext uri="{9D8B030D-6E8A-4147-A177-3AD203B41FA5}">
                      <a16:colId xmlns:a16="http://schemas.microsoft.com/office/drawing/2014/main" val="3157263209"/>
                    </a:ext>
                  </a:extLst>
                </a:gridCol>
                <a:gridCol w="1056201">
                  <a:extLst>
                    <a:ext uri="{9D8B030D-6E8A-4147-A177-3AD203B41FA5}">
                      <a16:colId xmlns:a16="http://schemas.microsoft.com/office/drawing/2014/main" val="2806601830"/>
                    </a:ext>
                  </a:extLst>
                </a:gridCol>
                <a:gridCol w="1748025">
                  <a:extLst>
                    <a:ext uri="{9D8B030D-6E8A-4147-A177-3AD203B41FA5}">
                      <a16:colId xmlns:a16="http://schemas.microsoft.com/office/drawing/2014/main" val="1535469931"/>
                    </a:ext>
                  </a:extLst>
                </a:gridCol>
                <a:gridCol w="1038462">
                  <a:extLst>
                    <a:ext uri="{9D8B030D-6E8A-4147-A177-3AD203B41FA5}">
                      <a16:colId xmlns:a16="http://schemas.microsoft.com/office/drawing/2014/main" val="687231552"/>
                    </a:ext>
                  </a:extLst>
                </a:gridCol>
              </a:tblGrid>
              <a:tr h="374452">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noProof="0" dirty="0">
                          <a:solidFill>
                            <a:srgbClr val="4A4A49"/>
                          </a:solidFill>
                          <a:effectLst/>
                        </a:rPr>
                        <a:t>Manufacturer representative</a:t>
                      </a:r>
                      <a:endParaRPr lang="en-US" sz="1200" b="1" i="0" u="none" strike="noStrike" noProof="0" dirty="0">
                        <a:solidFill>
                          <a:srgbClr val="4A4A49"/>
                        </a:solidFill>
                        <a:effectLst/>
                        <a:latin typeface="Arial" panose="020B0604020202020204" pitchFamily="34" charset="0"/>
                      </a:endParaRPr>
                    </a:p>
                  </a:txBody>
                  <a:tcPr marL="0" marR="0" marT="0" marB="0" anchor="ctr">
                    <a:lnL>
                      <a:noFill/>
                    </a:lnL>
                    <a:lnR>
                      <a:noFill/>
                    </a:lnR>
                    <a:lnT>
                      <a:noFill/>
                    </a:lnT>
                    <a:lnB w="6350" cap="flat" cmpd="sng" algn="ctr">
                      <a:solidFill>
                        <a:srgbClr val="4A4A49"/>
                      </a:solidFill>
                      <a:prstDash val="solid"/>
                      <a:round/>
                      <a:headEnd type="none" w="med" len="med"/>
                      <a:tailEnd type="none" w="med" len="med"/>
                    </a:lnB>
                    <a:solidFill>
                      <a:srgbClr val="FFFFFF"/>
                    </a:solidFill>
                  </a:tcPr>
                </a:tc>
                <a:tc hMerge="1">
                  <a:txBody>
                    <a:bodyPr/>
                    <a:lstStyle/>
                    <a:p>
                      <a:pPr algn="r" rtl="0" fontAlgn="ctr"/>
                      <a:endParaRPr lang="nl-NL" sz="1200" b="1" i="0" u="none" strike="noStrike" dirty="0">
                        <a:solidFill>
                          <a:srgbClr val="4A4A49"/>
                        </a:solidFill>
                        <a:effectLst/>
                        <a:latin typeface="Arial" panose="020B0604020202020204" pitchFamily="34" charset="0"/>
                      </a:endParaRPr>
                    </a:p>
                  </a:txBody>
                  <a:tcPr marL="67155" marR="67155" marT="36000" marB="108000" anchor="b">
                    <a:lnL>
                      <a:noFill/>
                    </a:lnL>
                    <a:lnR>
                      <a:noFill/>
                    </a:lnR>
                    <a:lnT>
                      <a:noFill/>
                    </a:lnT>
                    <a:lnB w="6350" cap="flat" cmpd="sng" algn="ctr">
                      <a:solidFill>
                        <a:srgbClr val="4A4A49"/>
                      </a:solidFill>
                      <a:prstDash val="solid"/>
                      <a:round/>
                      <a:headEnd type="none" w="med" len="med"/>
                      <a:tailEnd type="none" w="med" len="med"/>
                    </a:lnB>
                    <a:solidFill>
                      <a:srgbClr val="FFFFFF"/>
                    </a:solidFill>
                  </a:tcPr>
                </a:tc>
                <a:tc hMerge="1">
                  <a:txBody>
                    <a:bodyPr/>
                    <a:lstStyle/>
                    <a:p>
                      <a:pPr algn="r" rtl="0" fontAlgn="ctr"/>
                      <a:endParaRPr lang="nl-NL" sz="1200" b="1" i="0" u="none" strike="noStrike" dirty="0">
                        <a:solidFill>
                          <a:srgbClr val="4A4A49"/>
                        </a:solidFill>
                        <a:effectLst/>
                        <a:latin typeface="Arial" panose="020B0604020202020204" pitchFamily="34" charset="0"/>
                      </a:endParaRPr>
                    </a:p>
                  </a:txBody>
                  <a:tcPr marL="67155" marR="67155" marT="36000" marB="108000" anchor="b">
                    <a:lnL>
                      <a:noFill/>
                    </a:lnL>
                    <a:lnR>
                      <a:noFill/>
                    </a:lnR>
                    <a:lnT>
                      <a:noFill/>
                    </a:lnT>
                    <a:lnB w="6350" cap="flat" cmpd="sng" algn="ctr">
                      <a:solidFill>
                        <a:srgbClr val="4A4A49"/>
                      </a:solidFill>
                      <a:prstDash val="solid"/>
                      <a:round/>
                      <a:headEnd type="none" w="med" len="med"/>
                      <a:tailEnd type="none" w="med" len="med"/>
                    </a:lnB>
                    <a:solidFill>
                      <a:srgbClr val="FFFFFF"/>
                    </a:solidFill>
                  </a:tcPr>
                </a:tc>
                <a:tc hMerge="1">
                  <a:txBody>
                    <a:bodyPr/>
                    <a:lstStyle/>
                    <a:p>
                      <a:pPr algn="r" rtl="0" fontAlgn="ctr"/>
                      <a:endParaRPr lang="nl-NL" sz="1200" b="1" i="0" u="none" strike="noStrike" dirty="0">
                        <a:solidFill>
                          <a:srgbClr val="4A4A49"/>
                        </a:solidFill>
                        <a:effectLst/>
                        <a:latin typeface="Arial" panose="020B0604020202020204" pitchFamily="34" charset="0"/>
                      </a:endParaRPr>
                    </a:p>
                  </a:txBody>
                  <a:tcPr marL="67155" marR="67155" marT="36000" marB="108000" anchor="b">
                    <a:lnL>
                      <a:noFill/>
                    </a:lnL>
                    <a:lnR>
                      <a:noFill/>
                    </a:lnR>
                    <a:lnT>
                      <a:noFill/>
                    </a:lnT>
                    <a:lnB w="6350" cap="flat" cmpd="sng" algn="ctr">
                      <a:solidFill>
                        <a:srgbClr val="4A4A49"/>
                      </a:solidFill>
                      <a:prstDash val="solid"/>
                      <a:round/>
                      <a:headEnd type="none" w="med" len="med"/>
                      <a:tailEnd type="none" w="med" len="med"/>
                    </a:lnB>
                    <a:solidFill>
                      <a:srgbClr val="FFFFFF"/>
                    </a:solidFill>
                  </a:tcPr>
                </a:tc>
                <a:extLst>
                  <a:ext uri="{0D108BD9-81ED-4DB2-BD59-A6C34878D82A}">
                    <a16:rowId xmlns:a16="http://schemas.microsoft.com/office/drawing/2014/main" val="447935197"/>
                  </a:ext>
                </a:extLst>
              </a:tr>
              <a:tr h="374452">
                <a:tc>
                  <a:txBody>
                    <a:bodyPr/>
                    <a:lstStyle/>
                    <a:p>
                      <a:pPr algn="l" rtl="0" fontAlgn="ctr"/>
                      <a:r>
                        <a:rPr lang="en-US" sz="1000" b="1" i="0" u="none" strike="noStrike" noProof="0" dirty="0">
                          <a:solidFill>
                            <a:srgbClr val="4A4A49"/>
                          </a:solidFill>
                          <a:effectLst/>
                          <a:latin typeface="Arial" panose="020B0604020202020204" pitchFamily="34" charset="0"/>
                          <a:cs typeface="Arial" panose="020B0604020202020204" pitchFamily="34" charset="0"/>
                        </a:rPr>
                        <a:t>Top 3 of 2021</a:t>
                      </a: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4A4A49"/>
                      </a:solidFill>
                      <a:prstDash val="solid"/>
                      <a:round/>
                      <a:headEnd type="none" w="med" len="med"/>
                      <a:tailEnd type="none" w="med" len="med"/>
                    </a:lnB>
                    <a:solidFill>
                      <a:srgbClr val="FFFFFF"/>
                    </a:solidFill>
                  </a:tcPr>
                </a:tc>
                <a:tc>
                  <a:txBody>
                    <a:bodyPr/>
                    <a:lstStyle/>
                    <a:p>
                      <a:pPr algn="ctr" rtl="0" fontAlgn="ctr"/>
                      <a:r>
                        <a:rPr lang="en-US" sz="1000" b="1" i="0" u="none" strike="noStrike" noProof="0" dirty="0">
                          <a:solidFill>
                            <a:srgbClr val="4A4A49"/>
                          </a:solidFill>
                          <a:effectLst/>
                          <a:latin typeface="Arial" panose="020B0604020202020204" pitchFamily="34" charset="0"/>
                          <a:cs typeface="Arial" panose="020B0604020202020204" pitchFamily="34" charset="0"/>
                        </a:rPr>
                        <a:t>%</a:t>
                      </a: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4A4A49"/>
                      </a:solidFill>
                      <a:prstDash val="solid"/>
                      <a:round/>
                      <a:headEnd type="none" w="med" len="med"/>
                      <a:tailEnd type="none" w="med" len="med"/>
                    </a:lnB>
                    <a:solidFill>
                      <a:srgbClr val="FFFFFF"/>
                    </a:solidFill>
                  </a:tcPr>
                </a:tc>
                <a:tc>
                  <a:txBody>
                    <a:bodyPr/>
                    <a:lstStyle/>
                    <a:p>
                      <a:pPr algn="l" rtl="0" fontAlgn="ctr"/>
                      <a:r>
                        <a:rPr lang="en-US" sz="1000" b="1" i="0" u="none" strike="noStrike" noProof="0" dirty="0">
                          <a:solidFill>
                            <a:srgbClr val="4A4A49"/>
                          </a:solidFill>
                          <a:effectLst/>
                          <a:latin typeface="Arial" panose="020B0604020202020204" pitchFamily="34" charset="0"/>
                          <a:cs typeface="Arial" panose="020B0604020202020204" pitchFamily="34" charset="0"/>
                        </a:rPr>
                        <a:t>Top 3 of 2019</a:t>
                      </a: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4A4A49"/>
                      </a:solidFill>
                      <a:prstDash val="solid"/>
                      <a:round/>
                      <a:headEnd type="none" w="med" len="med"/>
                      <a:tailEnd type="none" w="med" len="med"/>
                    </a:lnB>
                    <a:solidFill>
                      <a:srgbClr val="FFFFFF"/>
                    </a:solidFill>
                  </a:tcPr>
                </a:tc>
                <a:tc>
                  <a:txBody>
                    <a:bodyPr/>
                    <a:lstStyle/>
                    <a:p>
                      <a:pPr algn="ctr" rtl="0" fontAlgn="ctr"/>
                      <a:r>
                        <a:rPr lang="en-US" sz="1000" b="1" i="0" u="none" strike="noStrike" noProof="0" dirty="0">
                          <a:solidFill>
                            <a:srgbClr val="4A4A49"/>
                          </a:solidFill>
                          <a:effectLst/>
                          <a:latin typeface="Arial" panose="020B0604020202020204" pitchFamily="34" charset="0"/>
                          <a:cs typeface="Arial" panose="020B0604020202020204" pitchFamily="34" charset="0"/>
                        </a:rPr>
                        <a:t>%</a:t>
                      </a: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4A4A49"/>
                      </a:solidFill>
                      <a:prstDash val="solid"/>
                      <a:round/>
                      <a:headEnd type="none" w="med" len="med"/>
                      <a:tailEnd type="none" w="med" len="med"/>
                    </a:lnB>
                    <a:solidFill>
                      <a:srgbClr val="FFFFFF"/>
                    </a:solidFill>
                  </a:tcPr>
                </a:tc>
                <a:extLst>
                  <a:ext uri="{0D108BD9-81ED-4DB2-BD59-A6C34878D82A}">
                    <a16:rowId xmlns:a16="http://schemas.microsoft.com/office/drawing/2014/main" val="3790611410"/>
                  </a:ext>
                </a:extLst>
              </a:tr>
              <a:tr h="25191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XXX</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XXX</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extLst>
                  <a:ext uri="{0D108BD9-81ED-4DB2-BD59-A6C34878D82A}">
                    <a16:rowId xmlns:a16="http://schemas.microsoft.com/office/drawing/2014/main" val="2053788510"/>
                  </a:ext>
                </a:extLst>
              </a:tr>
              <a:tr h="25191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XXX</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XXX</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extLst>
                  <a:ext uri="{0D108BD9-81ED-4DB2-BD59-A6C34878D82A}">
                    <a16:rowId xmlns:a16="http://schemas.microsoft.com/office/drawing/2014/main" val="3692771539"/>
                  </a:ext>
                </a:extLst>
              </a:tr>
              <a:tr h="25191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rPr>
                        <a:t>XXX</a:t>
                      </a: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rPr>
                        <a:t>50%</a:t>
                      </a: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rPr>
                        <a:t>XXX</a:t>
                      </a: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rPr>
                        <a:t>50%</a:t>
                      </a: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extLst>
                  <a:ext uri="{0D108BD9-81ED-4DB2-BD59-A6C34878D82A}">
                    <a16:rowId xmlns:a16="http://schemas.microsoft.com/office/drawing/2014/main" val="540171668"/>
                  </a:ext>
                </a:extLst>
              </a:tr>
            </a:tbl>
          </a:graphicData>
        </a:graphic>
      </p:graphicFrame>
      <p:graphicFrame>
        <p:nvGraphicFramePr>
          <p:cNvPr id="25" name="Tabel 24">
            <a:extLst>
              <a:ext uri="{FF2B5EF4-FFF2-40B4-BE49-F238E27FC236}">
                <a16:creationId xmlns:a16="http://schemas.microsoft.com/office/drawing/2014/main" id="{B7860C67-B82A-4263-B3A0-BD7BEECEF574}"/>
              </a:ext>
            </a:extLst>
          </p:cNvPr>
          <p:cNvGraphicFramePr>
            <a:graphicFrameLocks noGrp="1"/>
          </p:cNvGraphicFramePr>
          <p:nvPr>
            <p:extLst>
              <p:ext uri="{D42A27DB-BD31-4B8C-83A1-F6EECF244321}">
                <p14:modId xmlns:p14="http://schemas.microsoft.com/office/powerpoint/2010/main" val="211863663"/>
              </p:ext>
            </p:extLst>
          </p:nvPr>
        </p:nvGraphicFramePr>
        <p:xfrm>
          <a:off x="615636" y="5189641"/>
          <a:ext cx="5300976" cy="1504643"/>
        </p:xfrm>
        <a:graphic>
          <a:graphicData uri="http://schemas.openxmlformats.org/drawingml/2006/table">
            <a:tbl>
              <a:tblPr/>
              <a:tblGrid>
                <a:gridCol w="1422924">
                  <a:extLst>
                    <a:ext uri="{9D8B030D-6E8A-4147-A177-3AD203B41FA5}">
                      <a16:colId xmlns:a16="http://schemas.microsoft.com/office/drawing/2014/main" val="3157263209"/>
                    </a:ext>
                  </a:extLst>
                </a:gridCol>
                <a:gridCol w="1065921">
                  <a:extLst>
                    <a:ext uri="{9D8B030D-6E8A-4147-A177-3AD203B41FA5}">
                      <a16:colId xmlns:a16="http://schemas.microsoft.com/office/drawing/2014/main" val="2806601830"/>
                    </a:ext>
                  </a:extLst>
                </a:gridCol>
                <a:gridCol w="1764112">
                  <a:extLst>
                    <a:ext uri="{9D8B030D-6E8A-4147-A177-3AD203B41FA5}">
                      <a16:colId xmlns:a16="http://schemas.microsoft.com/office/drawing/2014/main" val="1535469931"/>
                    </a:ext>
                  </a:extLst>
                </a:gridCol>
                <a:gridCol w="1048019">
                  <a:extLst>
                    <a:ext uri="{9D8B030D-6E8A-4147-A177-3AD203B41FA5}">
                      <a16:colId xmlns:a16="http://schemas.microsoft.com/office/drawing/2014/main" val="687231552"/>
                    </a:ext>
                  </a:extLst>
                </a:gridCol>
              </a:tblGrid>
              <a:tr h="374452">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noProof="0" dirty="0">
                          <a:solidFill>
                            <a:srgbClr val="4A4A49"/>
                          </a:solidFill>
                          <a:effectLst/>
                        </a:rPr>
                        <a:t>Manufacturer brochures/ leaflets</a:t>
                      </a:r>
                      <a:endParaRPr lang="en-US" sz="1200" b="1" i="0" u="none" strike="noStrike" noProof="0" dirty="0">
                        <a:solidFill>
                          <a:srgbClr val="4A4A49"/>
                        </a:solidFill>
                        <a:effectLst/>
                        <a:latin typeface="Arial" panose="020B0604020202020204" pitchFamily="34" charset="0"/>
                      </a:endParaRPr>
                    </a:p>
                  </a:txBody>
                  <a:tcPr marL="0" marR="0" marT="0" marB="0" anchor="ctr">
                    <a:lnL>
                      <a:noFill/>
                    </a:lnL>
                    <a:lnR>
                      <a:noFill/>
                    </a:lnR>
                    <a:lnT>
                      <a:noFill/>
                    </a:lnT>
                    <a:lnB w="6350" cap="flat" cmpd="sng" algn="ctr">
                      <a:solidFill>
                        <a:srgbClr val="4A4A49"/>
                      </a:solidFill>
                      <a:prstDash val="solid"/>
                      <a:round/>
                      <a:headEnd type="none" w="med" len="med"/>
                      <a:tailEnd type="none" w="med" len="med"/>
                    </a:lnB>
                    <a:solidFill>
                      <a:srgbClr val="FFFFFF"/>
                    </a:solidFill>
                  </a:tcPr>
                </a:tc>
                <a:tc hMerge="1">
                  <a:txBody>
                    <a:bodyPr/>
                    <a:lstStyle/>
                    <a:p>
                      <a:pPr algn="r" rtl="0" fontAlgn="ctr"/>
                      <a:endParaRPr lang="nl-NL" sz="1200" b="1" i="0" u="none" strike="noStrike" dirty="0">
                        <a:solidFill>
                          <a:srgbClr val="4A4A49"/>
                        </a:solidFill>
                        <a:effectLst/>
                        <a:latin typeface="Arial" panose="020B0604020202020204" pitchFamily="34" charset="0"/>
                      </a:endParaRPr>
                    </a:p>
                  </a:txBody>
                  <a:tcPr marL="67155" marR="67155" marT="36000" marB="108000" anchor="b">
                    <a:lnL>
                      <a:noFill/>
                    </a:lnL>
                    <a:lnR>
                      <a:noFill/>
                    </a:lnR>
                    <a:lnT>
                      <a:noFill/>
                    </a:lnT>
                    <a:lnB w="6350" cap="flat" cmpd="sng" algn="ctr">
                      <a:solidFill>
                        <a:srgbClr val="4A4A49"/>
                      </a:solidFill>
                      <a:prstDash val="solid"/>
                      <a:round/>
                      <a:headEnd type="none" w="med" len="med"/>
                      <a:tailEnd type="none" w="med" len="med"/>
                    </a:lnB>
                    <a:solidFill>
                      <a:srgbClr val="FFFFFF"/>
                    </a:solidFill>
                  </a:tcPr>
                </a:tc>
                <a:tc hMerge="1">
                  <a:txBody>
                    <a:bodyPr/>
                    <a:lstStyle/>
                    <a:p>
                      <a:pPr algn="r" rtl="0" fontAlgn="ctr"/>
                      <a:endParaRPr lang="nl-NL" sz="1200" b="1" i="0" u="none" strike="noStrike" dirty="0">
                        <a:solidFill>
                          <a:srgbClr val="4A4A49"/>
                        </a:solidFill>
                        <a:effectLst/>
                        <a:latin typeface="Arial" panose="020B0604020202020204" pitchFamily="34" charset="0"/>
                      </a:endParaRPr>
                    </a:p>
                  </a:txBody>
                  <a:tcPr marL="67155" marR="67155" marT="36000" marB="108000" anchor="b">
                    <a:lnL>
                      <a:noFill/>
                    </a:lnL>
                    <a:lnR>
                      <a:noFill/>
                    </a:lnR>
                    <a:lnT>
                      <a:noFill/>
                    </a:lnT>
                    <a:lnB w="6350" cap="flat" cmpd="sng" algn="ctr">
                      <a:solidFill>
                        <a:srgbClr val="4A4A49"/>
                      </a:solidFill>
                      <a:prstDash val="solid"/>
                      <a:round/>
                      <a:headEnd type="none" w="med" len="med"/>
                      <a:tailEnd type="none" w="med" len="med"/>
                    </a:lnB>
                    <a:solidFill>
                      <a:srgbClr val="FFFFFF"/>
                    </a:solidFill>
                  </a:tcPr>
                </a:tc>
                <a:tc hMerge="1">
                  <a:txBody>
                    <a:bodyPr/>
                    <a:lstStyle/>
                    <a:p>
                      <a:pPr algn="r" rtl="0" fontAlgn="ctr"/>
                      <a:endParaRPr lang="nl-NL" sz="1200" b="1" i="0" u="none" strike="noStrike" dirty="0">
                        <a:solidFill>
                          <a:srgbClr val="4A4A49"/>
                        </a:solidFill>
                        <a:effectLst/>
                        <a:latin typeface="Arial" panose="020B0604020202020204" pitchFamily="34" charset="0"/>
                      </a:endParaRPr>
                    </a:p>
                  </a:txBody>
                  <a:tcPr marL="67155" marR="67155" marT="36000" marB="108000" anchor="b">
                    <a:lnL>
                      <a:noFill/>
                    </a:lnL>
                    <a:lnR>
                      <a:noFill/>
                    </a:lnR>
                    <a:lnT>
                      <a:noFill/>
                    </a:lnT>
                    <a:lnB w="6350" cap="flat" cmpd="sng" algn="ctr">
                      <a:solidFill>
                        <a:srgbClr val="4A4A49"/>
                      </a:solidFill>
                      <a:prstDash val="solid"/>
                      <a:round/>
                      <a:headEnd type="none" w="med" len="med"/>
                      <a:tailEnd type="none" w="med" len="med"/>
                    </a:lnB>
                    <a:solidFill>
                      <a:srgbClr val="FFFFFF"/>
                    </a:solidFill>
                  </a:tcPr>
                </a:tc>
                <a:extLst>
                  <a:ext uri="{0D108BD9-81ED-4DB2-BD59-A6C34878D82A}">
                    <a16:rowId xmlns:a16="http://schemas.microsoft.com/office/drawing/2014/main" val="447935197"/>
                  </a:ext>
                </a:extLst>
              </a:tr>
              <a:tr h="374452">
                <a:tc>
                  <a:txBody>
                    <a:bodyPr/>
                    <a:lstStyle/>
                    <a:p>
                      <a:pPr algn="l" rtl="0" fontAlgn="ctr"/>
                      <a:r>
                        <a:rPr lang="en-US" sz="1000" b="1" i="0" u="none" strike="noStrike" noProof="0" dirty="0">
                          <a:solidFill>
                            <a:srgbClr val="4A4A49"/>
                          </a:solidFill>
                          <a:effectLst/>
                          <a:latin typeface="Arial" panose="020B0604020202020204" pitchFamily="34" charset="0"/>
                          <a:cs typeface="Arial" panose="020B0604020202020204" pitchFamily="34" charset="0"/>
                        </a:rPr>
                        <a:t>Top 3 of 2021</a:t>
                      </a: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4A4A49"/>
                      </a:solidFill>
                      <a:prstDash val="solid"/>
                      <a:round/>
                      <a:headEnd type="none" w="med" len="med"/>
                      <a:tailEnd type="none" w="med" len="med"/>
                    </a:lnB>
                    <a:solidFill>
                      <a:srgbClr val="FFFFFF"/>
                    </a:solidFill>
                  </a:tcPr>
                </a:tc>
                <a:tc>
                  <a:txBody>
                    <a:bodyPr/>
                    <a:lstStyle/>
                    <a:p>
                      <a:pPr algn="ctr" rtl="0" fontAlgn="ctr"/>
                      <a:r>
                        <a:rPr lang="en-US" sz="1000" b="1" i="0" u="none" strike="noStrike" noProof="0" dirty="0">
                          <a:solidFill>
                            <a:srgbClr val="4A4A49"/>
                          </a:solidFill>
                          <a:effectLst/>
                          <a:latin typeface="Arial" panose="020B0604020202020204" pitchFamily="34" charset="0"/>
                          <a:cs typeface="Arial" panose="020B0604020202020204" pitchFamily="34" charset="0"/>
                        </a:rPr>
                        <a:t>%</a:t>
                      </a: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4A4A49"/>
                      </a:solidFill>
                      <a:prstDash val="solid"/>
                      <a:round/>
                      <a:headEnd type="none" w="med" len="med"/>
                      <a:tailEnd type="none" w="med" len="med"/>
                    </a:lnB>
                    <a:solidFill>
                      <a:srgbClr val="FFFFFF"/>
                    </a:solidFill>
                  </a:tcPr>
                </a:tc>
                <a:tc>
                  <a:txBody>
                    <a:bodyPr/>
                    <a:lstStyle/>
                    <a:p>
                      <a:pPr algn="l" rtl="0" fontAlgn="ctr"/>
                      <a:r>
                        <a:rPr lang="en-US" sz="1000" b="1" i="0" u="none" strike="noStrike" noProof="0" dirty="0">
                          <a:solidFill>
                            <a:srgbClr val="4A4A49"/>
                          </a:solidFill>
                          <a:effectLst/>
                          <a:latin typeface="Arial" panose="020B0604020202020204" pitchFamily="34" charset="0"/>
                          <a:cs typeface="Arial" panose="020B0604020202020204" pitchFamily="34" charset="0"/>
                        </a:rPr>
                        <a:t>Top 3 of 2019</a:t>
                      </a: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4A4A49"/>
                      </a:solidFill>
                      <a:prstDash val="solid"/>
                      <a:round/>
                      <a:headEnd type="none" w="med" len="med"/>
                      <a:tailEnd type="none" w="med" len="med"/>
                    </a:lnB>
                    <a:solidFill>
                      <a:srgbClr val="FFFFFF"/>
                    </a:solidFill>
                  </a:tcPr>
                </a:tc>
                <a:tc>
                  <a:txBody>
                    <a:bodyPr/>
                    <a:lstStyle/>
                    <a:p>
                      <a:pPr algn="ctr" rtl="0" fontAlgn="ctr"/>
                      <a:r>
                        <a:rPr lang="en-US" sz="1000" b="1" i="0" u="none" strike="noStrike" noProof="0" dirty="0">
                          <a:solidFill>
                            <a:srgbClr val="4A4A49"/>
                          </a:solidFill>
                          <a:effectLst/>
                          <a:latin typeface="Arial" panose="020B0604020202020204" pitchFamily="34" charset="0"/>
                          <a:cs typeface="Arial" panose="020B0604020202020204" pitchFamily="34" charset="0"/>
                        </a:rPr>
                        <a:t>%</a:t>
                      </a: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4A4A49"/>
                      </a:solidFill>
                      <a:prstDash val="solid"/>
                      <a:round/>
                      <a:headEnd type="none" w="med" len="med"/>
                      <a:tailEnd type="none" w="med" len="med"/>
                    </a:lnB>
                    <a:solidFill>
                      <a:srgbClr val="FFFFFF"/>
                    </a:solidFill>
                  </a:tcPr>
                </a:tc>
                <a:extLst>
                  <a:ext uri="{0D108BD9-81ED-4DB2-BD59-A6C34878D82A}">
                    <a16:rowId xmlns:a16="http://schemas.microsoft.com/office/drawing/2014/main" val="3790611410"/>
                  </a:ext>
                </a:extLst>
              </a:tr>
              <a:tr h="25191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XXX</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XXX</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extLst>
                  <a:ext uri="{0D108BD9-81ED-4DB2-BD59-A6C34878D82A}">
                    <a16:rowId xmlns:a16="http://schemas.microsoft.com/office/drawing/2014/main" val="2053788510"/>
                  </a:ext>
                </a:extLst>
              </a:tr>
              <a:tr h="25191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XXX</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XXX</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extLst>
                  <a:ext uri="{0D108BD9-81ED-4DB2-BD59-A6C34878D82A}">
                    <a16:rowId xmlns:a16="http://schemas.microsoft.com/office/drawing/2014/main" val="3692771539"/>
                  </a:ext>
                </a:extLst>
              </a:tr>
              <a:tr h="25191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rPr>
                        <a:t>XXX</a:t>
                      </a: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rPr>
                        <a:t>50%</a:t>
                      </a: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rPr>
                        <a:t>XXX</a:t>
                      </a: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rPr>
                        <a:t>50%</a:t>
                      </a: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extLst>
                  <a:ext uri="{0D108BD9-81ED-4DB2-BD59-A6C34878D82A}">
                    <a16:rowId xmlns:a16="http://schemas.microsoft.com/office/drawing/2014/main" val="540171668"/>
                  </a:ext>
                </a:extLst>
              </a:tr>
            </a:tbl>
          </a:graphicData>
        </a:graphic>
      </p:graphicFrame>
      <p:graphicFrame>
        <p:nvGraphicFramePr>
          <p:cNvPr id="27" name="Tabel 26">
            <a:extLst>
              <a:ext uri="{FF2B5EF4-FFF2-40B4-BE49-F238E27FC236}">
                <a16:creationId xmlns:a16="http://schemas.microsoft.com/office/drawing/2014/main" id="{68FF7CB2-6E3A-4F52-8A7D-5FC351D7B869}"/>
              </a:ext>
            </a:extLst>
          </p:cNvPr>
          <p:cNvGraphicFramePr>
            <a:graphicFrameLocks noGrp="1"/>
          </p:cNvGraphicFramePr>
          <p:nvPr>
            <p:extLst>
              <p:ext uri="{D42A27DB-BD31-4B8C-83A1-F6EECF244321}">
                <p14:modId xmlns:p14="http://schemas.microsoft.com/office/powerpoint/2010/main" val="3832043231"/>
              </p:ext>
            </p:extLst>
          </p:nvPr>
        </p:nvGraphicFramePr>
        <p:xfrm>
          <a:off x="6275388" y="1922849"/>
          <a:ext cx="5348391" cy="1504643"/>
        </p:xfrm>
        <a:graphic>
          <a:graphicData uri="http://schemas.openxmlformats.org/drawingml/2006/table">
            <a:tbl>
              <a:tblPr/>
              <a:tblGrid>
                <a:gridCol w="1476375">
                  <a:extLst>
                    <a:ext uri="{9D8B030D-6E8A-4147-A177-3AD203B41FA5}">
                      <a16:colId xmlns:a16="http://schemas.microsoft.com/office/drawing/2014/main" val="3157263209"/>
                    </a:ext>
                  </a:extLst>
                </a:gridCol>
                <a:gridCol w="1064262">
                  <a:extLst>
                    <a:ext uri="{9D8B030D-6E8A-4147-A177-3AD203B41FA5}">
                      <a16:colId xmlns:a16="http://schemas.microsoft.com/office/drawing/2014/main" val="2806601830"/>
                    </a:ext>
                  </a:extLst>
                </a:gridCol>
                <a:gridCol w="1761366">
                  <a:extLst>
                    <a:ext uri="{9D8B030D-6E8A-4147-A177-3AD203B41FA5}">
                      <a16:colId xmlns:a16="http://schemas.microsoft.com/office/drawing/2014/main" val="1535469931"/>
                    </a:ext>
                  </a:extLst>
                </a:gridCol>
                <a:gridCol w="1046388">
                  <a:extLst>
                    <a:ext uri="{9D8B030D-6E8A-4147-A177-3AD203B41FA5}">
                      <a16:colId xmlns:a16="http://schemas.microsoft.com/office/drawing/2014/main" val="687231552"/>
                    </a:ext>
                  </a:extLst>
                </a:gridCol>
              </a:tblGrid>
              <a:tr h="374452">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noProof="0" dirty="0">
                          <a:solidFill>
                            <a:srgbClr val="4A4A49"/>
                          </a:solidFill>
                          <a:effectLst/>
                        </a:rPr>
                        <a:t>Wholesaler website</a:t>
                      </a:r>
                      <a:endParaRPr lang="en-US" sz="1200" b="1" i="0" u="none" strike="noStrike" noProof="0" dirty="0">
                        <a:solidFill>
                          <a:srgbClr val="4A4A49"/>
                        </a:solidFill>
                        <a:effectLst/>
                        <a:latin typeface="Arial" panose="020B0604020202020204" pitchFamily="34" charset="0"/>
                      </a:endParaRPr>
                    </a:p>
                  </a:txBody>
                  <a:tcPr marL="0" marR="0" marT="0" marB="0" anchor="ctr">
                    <a:lnL>
                      <a:noFill/>
                    </a:lnL>
                    <a:lnR>
                      <a:noFill/>
                    </a:lnR>
                    <a:lnT>
                      <a:noFill/>
                    </a:lnT>
                    <a:lnB w="6350" cap="flat" cmpd="sng" algn="ctr">
                      <a:solidFill>
                        <a:srgbClr val="4A4A49"/>
                      </a:solidFill>
                      <a:prstDash val="solid"/>
                      <a:round/>
                      <a:headEnd type="none" w="med" len="med"/>
                      <a:tailEnd type="none" w="med" len="med"/>
                    </a:lnB>
                    <a:solidFill>
                      <a:srgbClr val="FFFFFF"/>
                    </a:solidFill>
                  </a:tcPr>
                </a:tc>
                <a:tc hMerge="1">
                  <a:txBody>
                    <a:bodyPr/>
                    <a:lstStyle/>
                    <a:p>
                      <a:pPr algn="r" rtl="0" fontAlgn="ctr"/>
                      <a:endParaRPr lang="nl-NL" sz="1200" b="1" i="0" u="none" strike="noStrike" dirty="0">
                        <a:solidFill>
                          <a:srgbClr val="4A4A49"/>
                        </a:solidFill>
                        <a:effectLst/>
                        <a:latin typeface="Arial" panose="020B0604020202020204" pitchFamily="34" charset="0"/>
                      </a:endParaRPr>
                    </a:p>
                  </a:txBody>
                  <a:tcPr marL="67155" marR="67155" marT="36000" marB="108000" anchor="b">
                    <a:lnL>
                      <a:noFill/>
                    </a:lnL>
                    <a:lnR>
                      <a:noFill/>
                    </a:lnR>
                    <a:lnT>
                      <a:noFill/>
                    </a:lnT>
                    <a:lnB w="6350" cap="flat" cmpd="sng" algn="ctr">
                      <a:solidFill>
                        <a:srgbClr val="4A4A49"/>
                      </a:solidFill>
                      <a:prstDash val="solid"/>
                      <a:round/>
                      <a:headEnd type="none" w="med" len="med"/>
                      <a:tailEnd type="none" w="med" len="med"/>
                    </a:lnB>
                    <a:solidFill>
                      <a:srgbClr val="FFFFFF"/>
                    </a:solidFill>
                  </a:tcPr>
                </a:tc>
                <a:tc hMerge="1">
                  <a:txBody>
                    <a:bodyPr/>
                    <a:lstStyle/>
                    <a:p>
                      <a:pPr algn="r" rtl="0" fontAlgn="ctr"/>
                      <a:endParaRPr lang="nl-NL" sz="1200" b="1" i="0" u="none" strike="noStrike" dirty="0">
                        <a:solidFill>
                          <a:srgbClr val="4A4A49"/>
                        </a:solidFill>
                        <a:effectLst/>
                        <a:latin typeface="Arial" panose="020B0604020202020204" pitchFamily="34" charset="0"/>
                      </a:endParaRPr>
                    </a:p>
                  </a:txBody>
                  <a:tcPr marL="67155" marR="67155" marT="36000" marB="108000" anchor="b">
                    <a:lnL>
                      <a:noFill/>
                    </a:lnL>
                    <a:lnR>
                      <a:noFill/>
                    </a:lnR>
                    <a:lnT>
                      <a:noFill/>
                    </a:lnT>
                    <a:lnB w="6350" cap="flat" cmpd="sng" algn="ctr">
                      <a:solidFill>
                        <a:srgbClr val="4A4A49"/>
                      </a:solidFill>
                      <a:prstDash val="solid"/>
                      <a:round/>
                      <a:headEnd type="none" w="med" len="med"/>
                      <a:tailEnd type="none" w="med" len="med"/>
                    </a:lnB>
                    <a:solidFill>
                      <a:srgbClr val="FFFFFF"/>
                    </a:solidFill>
                  </a:tcPr>
                </a:tc>
                <a:tc hMerge="1">
                  <a:txBody>
                    <a:bodyPr/>
                    <a:lstStyle/>
                    <a:p>
                      <a:pPr algn="r" rtl="0" fontAlgn="ctr"/>
                      <a:endParaRPr lang="nl-NL" sz="1200" b="1" i="0" u="none" strike="noStrike" dirty="0">
                        <a:solidFill>
                          <a:srgbClr val="4A4A49"/>
                        </a:solidFill>
                        <a:effectLst/>
                        <a:latin typeface="Arial" panose="020B0604020202020204" pitchFamily="34" charset="0"/>
                      </a:endParaRPr>
                    </a:p>
                  </a:txBody>
                  <a:tcPr marL="67155" marR="67155" marT="36000" marB="108000" anchor="b">
                    <a:lnL>
                      <a:noFill/>
                    </a:lnL>
                    <a:lnR>
                      <a:noFill/>
                    </a:lnR>
                    <a:lnT>
                      <a:noFill/>
                    </a:lnT>
                    <a:lnB w="6350" cap="flat" cmpd="sng" algn="ctr">
                      <a:solidFill>
                        <a:srgbClr val="4A4A49"/>
                      </a:solidFill>
                      <a:prstDash val="solid"/>
                      <a:round/>
                      <a:headEnd type="none" w="med" len="med"/>
                      <a:tailEnd type="none" w="med" len="med"/>
                    </a:lnB>
                    <a:solidFill>
                      <a:srgbClr val="FFFFFF"/>
                    </a:solidFill>
                  </a:tcPr>
                </a:tc>
                <a:extLst>
                  <a:ext uri="{0D108BD9-81ED-4DB2-BD59-A6C34878D82A}">
                    <a16:rowId xmlns:a16="http://schemas.microsoft.com/office/drawing/2014/main" val="447935197"/>
                  </a:ext>
                </a:extLst>
              </a:tr>
              <a:tr h="374452">
                <a:tc>
                  <a:txBody>
                    <a:bodyPr/>
                    <a:lstStyle/>
                    <a:p>
                      <a:pPr algn="l" rtl="0" fontAlgn="ctr"/>
                      <a:r>
                        <a:rPr lang="en-US" sz="1000" b="1" i="0" u="none" strike="noStrike" noProof="0" dirty="0">
                          <a:solidFill>
                            <a:srgbClr val="4A4A49"/>
                          </a:solidFill>
                          <a:effectLst/>
                          <a:latin typeface="Arial" panose="020B0604020202020204" pitchFamily="34" charset="0"/>
                          <a:cs typeface="Arial" panose="020B0604020202020204" pitchFamily="34" charset="0"/>
                        </a:rPr>
                        <a:t>Top 3 of 2021</a:t>
                      </a: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4A4A49"/>
                      </a:solidFill>
                      <a:prstDash val="solid"/>
                      <a:round/>
                      <a:headEnd type="none" w="med" len="med"/>
                      <a:tailEnd type="none" w="med" len="med"/>
                    </a:lnB>
                    <a:solidFill>
                      <a:srgbClr val="FFFFFF"/>
                    </a:solidFill>
                  </a:tcPr>
                </a:tc>
                <a:tc>
                  <a:txBody>
                    <a:bodyPr/>
                    <a:lstStyle/>
                    <a:p>
                      <a:pPr algn="ctr" rtl="0" fontAlgn="ctr"/>
                      <a:r>
                        <a:rPr lang="en-US" sz="1000" b="1" i="0" u="none" strike="noStrike" noProof="0" dirty="0">
                          <a:solidFill>
                            <a:srgbClr val="4A4A49"/>
                          </a:solidFill>
                          <a:effectLst/>
                          <a:latin typeface="Arial" panose="020B0604020202020204" pitchFamily="34" charset="0"/>
                          <a:cs typeface="Arial" panose="020B0604020202020204" pitchFamily="34" charset="0"/>
                        </a:rPr>
                        <a:t>%</a:t>
                      </a: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4A4A49"/>
                      </a:solidFill>
                      <a:prstDash val="solid"/>
                      <a:round/>
                      <a:headEnd type="none" w="med" len="med"/>
                      <a:tailEnd type="none" w="med" len="med"/>
                    </a:lnB>
                    <a:solidFill>
                      <a:srgbClr val="FFFFFF"/>
                    </a:solidFill>
                  </a:tcPr>
                </a:tc>
                <a:tc>
                  <a:txBody>
                    <a:bodyPr/>
                    <a:lstStyle/>
                    <a:p>
                      <a:pPr algn="l" rtl="0" fontAlgn="ctr"/>
                      <a:r>
                        <a:rPr lang="en-US" sz="1000" b="1" i="0" u="none" strike="noStrike" noProof="0" dirty="0">
                          <a:solidFill>
                            <a:srgbClr val="4A4A49"/>
                          </a:solidFill>
                          <a:effectLst/>
                          <a:latin typeface="Arial" panose="020B0604020202020204" pitchFamily="34" charset="0"/>
                          <a:cs typeface="Arial" panose="020B0604020202020204" pitchFamily="34" charset="0"/>
                        </a:rPr>
                        <a:t>Top 3 of 2019</a:t>
                      </a: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4A4A49"/>
                      </a:solidFill>
                      <a:prstDash val="solid"/>
                      <a:round/>
                      <a:headEnd type="none" w="med" len="med"/>
                      <a:tailEnd type="none" w="med" len="med"/>
                    </a:lnB>
                    <a:solidFill>
                      <a:srgbClr val="FFFFFF"/>
                    </a:solidFill>
                  </a:tcPr>
                </a:tc>
                <a:tc>
                  <a:txBody>
                    <a:bodyPr/>
                    <a:lstStyle/>
                    <a:p>
                      <a:pPr algn="ctr" rtl="0" fontAlgn="ctr"/>
                      <a:r>
                        <a:rPr lang="en-US" sz="1000" b="1" i="0" u="none" strike="noStrike" noProof="0" dirty="0">
                          <a:solidFill>
                            <a:srgbClr val="4A4A49"/>
                          </a:solidFill>
                          <a:effectLst/>
                          <a:latin typeface="Arial" panose="020B0604020202020204" pitchFamily="34" charset="0"/>
                          <a:cs typeface="Arial" panose="020B0604020202020204" pitchFamily="34" charset="0"/>
                        </a:rPr>
                        <a:t>%</a:t>
                      </a: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4A4A49"/>
                      </a:solidFill>
                      <a:prstDash val="solid"/>
                      <a:round/>
                      <a:headEnd type="none" w="med" len="med"/>
                      <a:tailEnd type="none" w="med" len="med"/>
                    </a:lnB>
                    <a:solidFill>
                      <a:srgbClr val="FFFFFF"/>
                    </a:solidFill>
                  </a:tcPr>
                </a:tc>
                <a:extLst>
                  <a:ext uri="{0D108BD9-81ED-4DB2-BD59-A6C34878D82A}">
                    <a16:rowId xmlns:a16="http://schemas.microsoft.com/office/drawing/2014/main" val="3790611410"/>
                  </a:ext>
                </a:extLst>
              </a:tr>
              <a:tr h="25191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XXX</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XXX</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extLst>
                  <a:ext uri="{0D108BD9-81ED-4DB2-BD59-A6C34878D82A}">
                    <a16:rowId xmlns:a16="http://schemas.microsoft.com/office/drawing/2014/main" val="2053788510"/>
                  </a:ext>
                </a:extLst>
              </a:tr>
              <a:tr h="25191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XXX</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XXX</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extLst>
                  <a:ext uri="{0D108BD9-81ED-4DB2-BD59-A6C34878D82A}">
                    <a16:rowId xmlns:a16="http://schemas.microsoft.com/office/drawing/2014/main" val="3692771539"/>
                  </a:ext>
                </a:extLst>
              </a:tr>
              <a:tr h="25191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rPr>
                        <a:t>XXX</a:t>
                      </a: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rPr>
                        <a:t>50%</a:t>
                      </a: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rPr>
                        <a:t>XXX</a:t>
                      </a: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rPr>
                        <a:t>50%</a:t>
                      </a: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extLst>
                  <a:ext uri="{0D108BD9-81ED-4DB2-BD59-A6C34878D82A}">
                    <a16:rowId xmlns:a16="http://schemas.microsoft.com/office/drawing/2014/main" val="540171668"/>
                  </a:ext>
                </a:extLst>
              </a:tr>
            </a:tbl>
          </a:graphicData>
        </a:graphic>
      </p:graphicFrame>
      <p:graphicFrame>
        <p:nvGraphicFramePr>
          <p:cNvPr id="28" name="Tabel 27">
            <a:extLst>
              <a:ext uri="{FF2B5EF4-FFF2-40B4-BE49-F238E27FC236}">
                <a16:creationId xmlns:a16="http://schemas.microsoft.com/office/drawing/2014/main" id="{3CCBAAB2-957C-4E4D-BE26-F11E550F8263}"/>
              </a:ext>
            </a:extLst>
          </p:cNvPr>
          <p:cNvGraphicFramePr>
            <a:graphicFrameLocks noGrp="1"/>
          </p:cNvGraphicFramePr>
          <p:nvPr>
            <p:extLst>
              <p:ext uri="{D42A27DB-BD31-4B8C-83A1-F6EECF244321}">
                <p14:modId xmlns:p14="http://schemas.microsoft.com/office/powerpoint/2010/main" val="4166370485"/>
              </p:ext>
            </p:extLst>
          </p:nvPr>
        </p:nvGraphicFramePr>
        <p:xfrm>
          <a:off x="6275388" y="3546436"/>
          <a:ext cx="5292725" cy="1504643"/>
        </p:xfrm>
        <a:graphic>
          <a:graphicData uri="http://schemas.openxmlformats.org/drawingml/2006/table">
            <a:tbl>
              <a:tblPr/>
              <a:tblGrid>
                <a:gridCol w="1461009">
                  <a:extLst>
                    <a:ext uri="{9D8B030D-6E8A-4147-A177-3AD203B41FA5}">
                      <a16:colId xmlns:a16="http://schemas.microsoft.com/office/drawing/2014/main" val="3157263209"/>
                    </a:ext>
                  </a:extLst>
                </a:gridCol>
                <a:gridCol w="1053185">
                  <a:extLst>
                    <a:ext uri="{9D8B030D-6E8A-4147-A177-3AD203B41FA5}">
                      <a16:colId xmlns:a16="http://schemas.microsoft.com/office/drawing/2014/main" val="2806601830"/>
                    </a:ext>
                  </a:extLst>
                </a:gridCol>
                <a:gridCol w="1743034">
                  <a:extLst>
                    <a:ext uri="{9D8B030D-6E8A-4147-A177-3AD203B41FA5}">
                      <a16:colId xmlns:a16="http://schemas.microsoft.com/office/drawing/2014/main" val="1535469931"/>
                    </a:ext>
                  </a:extLst>
                </a:gridCol>
                <a:gridCol w="1035497">
                  <a:extLst>
                    <a:ext uri="{9D8B030D-6E8A-4147-A177-3AD203B41FA5}">
                      <a16:colId xmlns:a16="http://schemas.microsoft.com/office/drawing/2014/main" val="687231552"/>
                    </a:ext>
                  </a:extLst>
                </a:gridCol>
              </a:tblGrid>
              <a:tr h="374452">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noProof="0" dirty="0">
                          <a:solidFill>
                            <a:srgbClr val="4A4A49"/>
                          </a:solidFill>
                          <a:effectLst/>
                        </a:rPr>
                        <a:t>Wholesaler representative</a:t>
                      </a:r>
                      <a:endParaRPr lang="en-US" sz="1200" b="1" i="0" u="none" strike="noStrike" noProof="0" dirty="0">
                        <a:solidFill>
                          <a:srgbClr val="4A4A49"/>
                        </a:solidFill>
                        <a:effectLst/>
                        <a:latin typeface="Arial" panose="020B0604020202020204" pitchFamily="34" charset="0"/>
                      </a:endParaRPr>
                    </a:p>
                  </a:txBody>
                  <a:tcPr marL="0" marR="0" marT="0" marB="0" anchor="ctr">
                    <a:lnL>
                      <a:noFill/>
                    </a:lnL>
                    <a:lnR>
                      <a:noFill/>
                    </a:lnR>
                    <a:lnT>
                      <a:noFill/>
                    </a:lnT>
                    <a:lnB w="6350" cap="flat" cmpd="sng" algn="ctr">
                      <a:solidFill>
                        <a:srgbClr val="4A4A49"/>
                      </a:solidFill>
                      <a:prstDash val="solid"/>
                      <a:round/>
                      <a:headEnd type="none" w="med" len="med"/>
                      <a:tailEnd type="none" w="med" len="med"/>
                    </a:lnB>
                    <a:solidFill>
                      <a:srgbClr val="FFFFFF"/>
                    </a:solidFill>
                  </a:tcPr>
                </a:tc>
                <a:tc hMerge="1">
                  <a:txBody>
                    <a:bodyPr/>
                    <a:lstStyle/>
                    <a:p>
                      <a:pPr algn="r" rtl="0" fontAlgn="ctr"/>
                      <a:endParaRPr lang="nl-NL" sz="1200" b="1" i="0" u="none" strike="noStrike" dirty="0">
                        <a:solidFill>
                          <a:srgbClr val="4A4A49"/>
                        </a:solidFill>
                        <a:effectLst/>
                        <a:latin typeface="Arial" panose="020B0604020202020204" pitchFamily="34" charset="0"/>
                      </a:endParaRPr>
                    </a:p>
                  </a:txBody>
                  <a:tcPr marL="67155" marR="67155" marT="36000" marB="108000" anchor="b">
                    <a:lnL>
                      <a:noFill/>
                    </a:lnL>
                    <a:lnR>
                      <a:noFill/>
                    </a:lnR>
                    <a:lnT>
                      <a:noFill/>
                    </a:lnT>
                    <a:lnB w="6350" cap="flat" cmpd="sng" algn="ctr">
                      <a:solidFill>
                        <a:srgbClr val="4A4A49"/>
                      </a:solidFill>
                      <a:prstDash val="solid"/>
                      <a:round/>
                      <a:headEnd type="none" w="med" len="med"/>
                      <a:tailEnd type="none" w="med" len="med"/>
                    </a:lnB>
                    <a:solidFill>
                      <a:srgbClr val="FFFFFF"/>
                    </a:solidFill>
                  </a:tcPr>
                </a:tc>
                <a:tc hMerge="1">
                  <a:txBody>
                    <a:bodyPr/>
                    <a:lstStyle/>
                    <a:p>
                      <a:pPr algn="r" rtl="0" fontAlgn="ctr"/>
                      <a:endParaRPr lang="nl-NL" sz="1200" b="1" i="0" u="none" strike="noStrike" dirty="0">
                        <a:solidFill>
                          <a:srgbClr val="4A4A49"/>
                        </a:solidFill>
                        <a:effectLst/>
                        <a:latin typeface="Arial" panose="020B0604020202020204" pitchFamily="34" charset="0"/>
                      </a:endParaRPr>
                    </a:p>
                  </a:txBody>
                  <a:tcPr marL="67155" marR="67155" marT="36000" marB="108000" anchor="b">
                    <a:lnL>
                      <a:noFill/>
                    </a:lnL>
                    <a:lnR>
                      <a:noFill/>
                    </a:lnR>
                    <a:lnT>
                      <a:noFill/>
                    </a:lnT>
                    <a:lnB w="6350" cap="flat" cmpd="sng" algn="ctr">
                      <a:solidFill>
                        <a:srgbClr val="4A4A49"/>
                      </a:solidFill>
                      <a:prstDash val="solid"/>
                      <a:round/>
                      <a:headEnd type="none" w="med" len="med"/>
                      <a:tailEnd type="none" w="med" len="med"/>
                    </a:lnB>
                    <a:solidFill>
                      <a:srgbClr val="FFFFFF"/>
                    </a:solidFill>
                  </a:tcPr>
                </a:tc>
                <a:tc hMerge="1">
                  <a:txBody>
                    <a:bodyPr/>
                    <a:lstStyle/>
                    <a:p>
                      <a:pPr algn="r" rtl="0" fontAlgn="ctr"/>
                      <a:endParaRPr lang="nl-NL" sz="1200" b="1" i="0" u="none" strike="noStrike" dirty="0">
                        <a:solidFill>
                          <a:srgbClr val="4A4A49"/>
                        </a:solidFill>
                        <a:effectLst/>
                        <a:latin typeface="Arial" panose="020B0604020202020204" pitchFamily="34" charset="0"/>
                      </a:endParaRPr>
                    </a:p>
                  </a:txBody>
                  <a:tcPr marL="67155" marR="67155" marT="36000" marB="108000" anchor="b">
                    <a:lnL>
                      <a:noFill/>
                    </a:lnL>
                    <a:lnR>
                      <a:noFill/>
                    </a:lnR>
                    <a:lnT>
                      <a:noFill/>
                    </a:lnT>
                    <a:lnB w="6350" cap="flat" cmpd="sng" algn="ctr">
                      <a:solidFill>
                        <a:srgbClr val="4A4A49"/>
                      </a:solidFill>
                      <a:prstDash val="solid"/>
                      <a:round/>
                      <a:headEnd type="none" w="med" len="med"/>
                      <a:tailEnd type="none" w="med" len="med"/>
                    </a:lnB>
                    <a:solidFill>
                      <a:srgbClr val="FFFFFF"/>
                    </a:solidFill>
                  </a:tcPr>
                </a:tc>
                <a:extLst>
                  <a:ext uri="{0D108BD9-81ED-4DB2-BD59-A6C34878D82A}">
                    <a16:rowId xmlns:a16="http://schemas.microsoft.com/office/drawing/2014/main" val="447935197"/>
                  </a:ext>
                </a:extLst>
              </a:tr>
              <a:tr h="374452">
                <a:tc>
                  <a:txBody>
                    <a:bodyPr/>
                    <a:lstStyle/>
                    <a:p>
                      <a:pPr algn="l" rtl="0" fontAlgn="ctr"/>
                      <a:r>
                        <a:rPr lang="en-US" sz="1000" b="1" i="0" u="none" strike="noStrike" noProof="0" dirty="0">
                          <a:solidFill>
                            <a:srgbClr val="4A4A49"/>
                          </a:solidFill>
                          <a:effectLst/>
                          <a:latin typeface="Arial" panose="020B0604020202020204" pitchFamily="34" charset="0"/>
                          <a:cs typeface="Arial" panose="020B0604020202020204" pitchFamily="34" charset="0"/>
                        </a:rPr>
                        <a:t>Top 3 of 2021</a:t>
                      </a: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4A4A49"/>
                      </a:solidFill>
                      <a:prstDash val="solid"/>
                      <a:round/>
                      <a:headEnd type="none" w="med" len="med"/>
                      <a:tailEnd type="none" w="med" len="med"/>
                    </a:lnB>
                    <a:solidFill>
                      <a:srgbClr val="FFFFFF"/>
                    </a:solidFill>
                  </a:tcPr>
                </a:tc>
                <a:tc>
                  <a:txBody>
                    <a:bodyPr/>
                    <a:lstStyle/>
                    <a:p>
                      <a:pPr algn="ctr" rtl="0" fontAlgn="ctr"/>
                      <a:r>
                        <a:rPr lang="en-US" sz="1000" b="1" i="0" u="none" strike="noStrike" noProof="0" dirty="0">
                          <a:solidFill>
                            <a:srgbClr val="4A4A49"/>
                          </a:solidFill>
                          <a:effectLst/>
                          <a:latin typeface="Arial" panose="020B0604020202020204" pitchFamily="34" charset="0"/>
                          <a:cs typeface="Arial" panose="020B0604020202020204" pitchFamily="34" charset="0"/>
                        </a:rPr>
                        <a:t>%</a:t>
                      </a: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4A4A49"/>
                      </a:solidFill>
                      <a:prstDash val="solid"/>
                      <a:round/>
                      <a:headEnd type="none" w="med" len="med"/>
                      <a:tailEnd type="none" w="med" len="med"/>
                    </a:lnB>
                    <a:solidFill>
                      <a:srgbClr val="FFFFFF"/>
                    </a:solidFill>
                  </a:tcPr>
                </a:tc>
                <a:tc>
                  <a:txBody>
                    <a:bodyPr/>
                    <a:lstStyle/>
                    <a:p>
                      <a:pPr algn="l" rtl="0" fontAlgn="ctr"/>
                      <a:r>
                        <a:rPr lang="en-US" sz="1000" b="1" i="0" u="none" strike="noStrike" noProof="0" dirty="0">
                          <a:solidFill>
                            <a:srgbClr val="4A4A49"/>
                          </a:solidFill>
                          <a:effectLst/>
                          <a:latin typeface="Arial" panose="020B0604020202020204" pitchFamily="34" charset="0"/>
                          <a:cs typeface="Arial" panose="020B0604020202020204" pitchFamily="34" charset="0"/>
                        </a:rPr>
                        <a:t>Top 3 of 2019</a:t>
                      </a: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4A4A49"/>
                      </a:solidFill>
                      <a:prstDash val="solid"/>
                      <a:round/>
                      <a:headEnd type="none" w="med" len="med"/>
                      <a:tailEnd type="none" w="med" len="med"/>
                    </a:lnB>
                    <a:solidFill>
                      <a:srgbClr val="FFFFFF"/>
                    </a:solidFill>
                  </a:tcPr>
                </a:tc>
                <a:tc>
                  <a:txBody>
                    <a:bodyPr/>
                    <a:lstStyle/>
                    <a:p>
                      <a:pPr algn="ctr" rtl="0" fontAlgn="ctr"/>
                      <a:r>
                        <a:rPr lang="en-US" sz="1000" b="1" i="0" u="none" strike="noStrike" noProof="0" dirty="0">
                          <a:solidFill>
                            <a:srgbClr val="4A4A49"/>
                          </a:solidFill>
                          <a:effectLst/>
                          <a:latin typeface="Arial" panose="020B0604020202020204" pitchFamily="34" charset="0"/>
                          <a:cs typeface="Arial" panose="020B0604020202020204" pitchFamily="34" charset="0"/>
                        </a:rPr>
                        <a:t>%</a:t>
                      </a: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4A4A49"/>
                      </a:solidFill>
                      <a:prstDash val="solid"/>
                      <a:round/>
                      <a:headEnd type="none" w="med" len="med"/>
                      <a:tailEnd type="none" w="med" len="med"/>
                    </a:lnB>
                    <a:solidFill>
                      <a:srgbClr val="FFFFFF"/>
                    </a:solidFill>
                  </a:tcPr>
                </a:tc>
                <a:extLst>
                  <a:ext uri="{0D108BD9-81ED-4DB2-BD59-A6C34878D82A}">
                    <a16:rowId xmlns:a16="http://schemas.microsoft.com/office/drawing/2014/main" val="3790611410"/>
                  </a:ext>
                </a:extLst>
              </a:tr>
              <a:tr h="25191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XXX</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XXX</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4A4A49"/>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extLst>
                  <a:ext uri="{0D108BD9-81ED-4DB2-BD59-A6C34878D82A}">
                    <a16:rowId xmlns:a16="http://schemas.microsoft.com/office/drawing/2014/main" val="2053788510"/>
                  </a:ext>
                </a:extLst>
              </a:tr>
              <a:tr h="25191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XXX</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XXX</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50%</a:t>
                      </a:r>
                      <a:endPar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extLst>
                  <a:ext uri="{0D108BD9-81ED-4DB2-BD59-A6C34878D82A}">
                    <a16:rowId xmlns:a16="http://schemas.microsoft.com/office/drawing/2014/main" val="3692771539"/>
                  </a:ext>
                </a:extLst>
              </a:tr>
              <a:tr h="25191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rPr>
                        <a:t>XXX</a:t>
                      </a: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rPr>
                        <a:t>50%</a:t>
                      </a: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rPr>
                        <a:t>XXX</a:t>
                      </a: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rPr>
                        <a:t>50%</a:t>
                      </a:r>
                    </a:p>
                  </a:txBody>
                  <a:tcPr marL="0" marR="0" marT="0" marB="0" anchor="ctr">
                    <a:lnL>
                      <a:noFill/>
                    </a:lnL>
                    <a:lnR>
                      <a:noFill/>
                    </a:lnR>
                    <a:lnT w="6350" cap="flat" cmpd="sng" algn="ctr">
                      <a:solidFill>
                        <a:srgbClr val="DBDBDA"/>
                      </a:solidFill>
                      <a:prstDash val="solid"/>
                      <a:round/>
                      <a:headEnd type="none" w="med" len="med"/>
                      <a:tailEnd type="none" w="med" len="med"/>
                    </a:lnT>
                    <a:lnB w="6350" cap="flat" cmpd="sng" algn="ctr">
                      <a:solidFill>
                        <a:srgbClr val="DBDBDA"/>
                      </a:solidFill>
                      <a:prstDash val="solid"/>
                      <a:round/>
                      <a:headEnd type="none" w="med" len="med"/>
                      <a:tailEnd type="none" w="med" len="med"/>
                    </a:lnB>
                    <a:solidFill>
                      <a:srgbClr val="FFFFFF"/>
                    </a:solidFill>
                  </a:tcPr>
                </a:tc>
                <a:extLst>
                  <a:ext uri="{0D108BD9-81ED-4DB2-BD59-A6C34878D82A}">
                    <a16:rowId xmlns:a16="http://schemas.microsoft.com/office/drawing/2014/main" val="540171668"/>
                  </a:ext>
                </a:extLst>
              </a:tr>
            </a:tbl>
          </a:graphicData>
        </a:graphic>
      </p:graphicFrame>
      <p:cxnSp>
        <p:nvCxnSpPr>
          <p:cNvPr id="29" name="Rechte verbindingslijn 28">
            <a:extLst>
              <a:ext uri="{FF2B5EF4-FFF2-40B4-BE49-F238E27FC236}">
                <a16:creationId xmlns:a16="http://schemas.microsoft.com/office/drawing/2014/main" id="{024081FA-61C6-4386-82F5-868480C6D3A8}"/>
              </a:ext>
            </a:extLst>
          </p:cNvPr>
          <p:cNvCxnSpPr>
            <a:cxnSpLocks/>
          </p:cNvCxnSpPr>
          <p:nvPr/>
        </p:nvCxnSpPr>
        <p:spPr>
          <a:xfrm>
            <a:off x="6096000" y="1946495"/>
            <a:ext cx="0" cy="4454305"/>
          </a:xfrm>
          <a:prstGeom prst="line">
            <a:avLst/>
          </a:prstGeom>
          <a:ln>
            <a:solidFill>
              <a:srgbClr val="7F7F7F"/>
            </a:solidFill>
          </a:ln>
        </p:spPr>
        <p:style>
          <a:lnRef idx="3">
            <a:schemeClr val="dk1"/>
          </a:lnRef>
          <a:fillRef idx="0">
            <a:schemeClr val="dk1"/>
          </a:fillRef>
          <a:effectRef idx="2">
            <a:schemeClr val="dk1"/>
          </a:effectRef>
          <a:fontRef idx="minor">
            <a:schemeClr val="tx1"/>
          </a:fontRef>
        </p:style>
      </p:cxnSp>
      <p:sp>
        <p:nvSpPr>
          <p:cNvPr id="16" name="Tekstvak 15">
            <a:extLst>
              <a:ext uri="{FF2B5EF4-FFF2-40B4-BE49-F238E27FC236}">
                <a16:creationId xmlns:a16="http://schemas.microsoft.com/office/drawing/2014/main" id="{4230846E-4930-423D-8C57-B869BC0C905B}"/>
              </a:ext>
            </a:extLst>
          </p:cNvPr>
          <p:cNvSpPr txBox="1"/>
          <p:nvPr/>
        </p:nvSpPr>
        <p:spPr>
          <a:xfrm>
            <a:off x="519063" y="792480"/>
            <a:ext cx="11049049" cy="655017"/>
          </a:xfrm>
          <a:prstGeom prst="rect">
            <a:avLst/>
          </a:prstGeom>
          <a:noFill/>
        </p:spPr>
        <p:txBody>
          <a:bodyPr wrap="square" lIns="0" tIns="0" rIns="0" bIns="0" rtlCol="0" anchor="ctr">
            <a:noAutofit/>
          </a:bodyPr>
          <a:lstStyle/>
          <a:p>
            <a:pPr algn="l">
              <a:lnSpc>
                <a:spcPct val="90000"/>
              </a:lnSpc>
            </a:pPr>
            <a:r>
              <a:rPr lang="en-US" sz="2800" dirty="0">
                <a:solidFill>
                  <a:srgbClr val="4A4A49"/>
                </a:solidFill>
              </a:rPr>
              <a:t>Top 3 information searches on wholesaler and manufacturer media</a:t>
            </a:r>
          </a:p>
        </p:txBody>
      </p:sp>
    </p:spTree>
    <p:extLst>
      <p:ext uri="{BB962C8B-B14F-4D97-AF65-F5344CB8AC3E}">
        <p14:creationId xmlns:p14="http://schemas.microsoft.com/office/powerpoint/2010/main" val="367820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1">
            <a:extLst>
              <a:ext uri="{FF2B5EF4-FFF2-40B4-BE49-F238E27FC236}">
                <a16:creationId xmlns:a16="http://schemas.microsoft.com/office/drawing/2014/main" id="{4BEB7FA1-53D9-40CF-B181-A6EC0DF5E6A0}"/>
              </a:ext>
            </a:extLst>
          </p:cNvPr>
          <p:cNvCxnSpPr>
            <a:cxnSpLocks/>
          </p:cNvCxnSpPr>
          <p:nvPr/>
        </p:nvCxnSpPr>
        <p:spPr>
          <a:xfrm flipV="1">
            <a:off x="2002061" y="2170611"/>
            <a:ext cx="0" cy="148590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32">
            <a:extLst>
              <a:ext uri="{FF2B5EF4-FFF2-40B4-BE49-F238E27FC236}">
                <a16:creationId xmlns:a16="http://schemas.microsoft.com/office/drawing/2014/main" id="{C79CB3BF-2AF5-4CC2-9057-53DD60CBC678}"/>
              </a:ext>
            </a:extLst>
          </p:cNvPr>
          <p:cNvSpPr/>
          <p:nvPr/>
        </p:nvSpPr>
        <p:spPr>
          <a:xfrm>
            <a:off x="1352206" y="2100577"/>
            <a:ext cx="662370" cy="276999"/>
          </a:xfrm>
          <a:prstGeom prst="rect">
            <a:avLst/>
          </a:prstGeom>
        </p:spPr>
        <p:txBody>
          <a:bodyPr wrap="square">
            <a:spAutoFit/>
          </a:bodyPr>
          <a:lstStyle/>
          <a:p>
            <a:pPr algn="r">
              <a:defRPr sz="1000" b="0" i="0" u="none" strike="noStrike" kern="1200" baseline="0">
                <a:solidFill>
                  <a:srgbClr val="000000"/>
                </a:solidFill>
                <a:latin typeface="Arial"/>
                <a:ea typeface="Arial"/>
                <a:cs typeface="Arial"/>
              </a:defRPr>
            </a:pPr>
            <a:r>
              <a:rPr lang="en-US" sz="1200" dirty="0">
                <a:solidFill>
                  <a:schemeClr val="bg1">
                    <a:lumMod val="50000"/>
                  </a:schemeClr>
                </a:solidFill>
              </a:rPr>
              <a:t>100%</a:t>
            </a:r>
          </a:p>
        </p:txBody>
      </p:sp>
      <p:sp>
        <p:nvSpPr>
          <p:cNvPr id="5" name="Rectangle 32">
            <a:extLst>
              <a:ext uri="{FF2B5EF4-FFF2-40B4-BE49-F238E27FC236}">
                <a16:creationId xmlns:a16="http://schemas.microsoft.com/office/drawing/2014/main" id="{E5BEAEFD-7579-450E-A65D-0ED9F9F8753F}"/>
              </a:ext>
            </a:extLst>
          </p:cNvPr>
          <p:cNvSpPr/>
          <p:nvPr/>
        </p:nvSpPr>
        <p:spPr>
          <a:xfrm>
            <a:off x="1352206" y="3430251"/>
            <a:ext cx="662370" cy="276999"/>
          </a:xfrm>
          <a:prstGeom prst="rect">
            <a:avLst/>
          </a:prstGeom>
        </p:spPr>
        <p:txBody>
          <a:bodyPr wrap="square">
            <a:spAutoFit/>
          </a:bodyPr>
          <a:lstStyle/>
          <a:p>
            <a:pPr algn="r">
              <a:defRPr sz="1000" b="0" i="0" u="none" strike="noStrike" kern="1200" baseline="0">
                <a:solidFill>
                  <a:srgbClr val="000000"/>
                </a:solidFill>
                <a:latin typeface="Arial"/>
                <a:ea typeface="Arial"/>
                <a:cs typeface="Arial"/>
              </a:defRPr>
            </a:pPr>
            <a:r>
              <a:rPr lang="en-US" sz="1200" dirty="0">
                <a:solidFill>
                  <a:schemeClr val="bg1">
                    <a:lumMod val="50000"/>
                  </a:schemeClr>
                </a:solidFill>
              </a:rPr>
              <a:t>0%</a:t>
            </a:r>
          </a:p>
        </p:txBody>
      </p:sp>
      <p:graphicFrame>
        <p:nvGraphicFramePr>
          <p:cNvPr id="6" name="Grafiek 24">
            <a:extLst>
              <a:ext uri="{FF2B5EF4-FFF2-40B4-BE49-F238E27FC236}">
                <a16:creationId xmlns:a16="http://schemas.microsoft.com/office/drawing/2014/main" id="{16E186F0-2B61-428A-93C8-5B1C3B5F52EE}"/>
              </a:ext>
            </a:extLst>
          </p:cNvPr>
          <p:cNvGraphicFramePr/>
          <p:nvPr>
            <p:extLst>
              <p:ext uri="{D42A27DB-BD31-4B8C-83A1-F6EECF244321}">
                <p14:modId xmlns:p14="http://schemas.microsoft.com/office/powerpoint/2010/main" val="4122406631"/>
              </p:ext>
            </p:extLst>
          </p:nvPr>
        </p:nvGraphicFramePr>
        <p:xfrm>
          <a:off x="2162082" y="2036281"/>
          <a:ext cx="1158230" cy="176263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772FE728-0FE3-49E0-A72B-1DD5C5447DA1}"/>
              </a:ext>
            </a:extLst>
          </p:cNvPr>
          <p:cNvSpPr txBox="1"/>
          <p:nvPr/>
        </p:nvSpPr>
        <p:spPr>
          <a:xfrm>
            <a:off x="609599" y="2285999"/>
            <a:ext cx="1228253" cy="1135853"/>
          </a:xfrm>
          <a:prstGeom prst="rect">
            <a:avLst/>
          </a:prstGeom>
          <a:noFill/>
        </p:spPr>
        <p:txBody>
          <a:bodyPr wrap="square" lIns="0" tIns="0" rIns="0" bIns="0" rtlCol="0" anchor="ctr">
            <a:noAutofit/>
          </a:bodyPr>
          <a:lstStyle/>
          <a:p>
            <a:pPr algn="l">
              <a:lnSpc>
                <a:spcPct val="90000"/>
              </a:lnSpc>
            </a:pPr>
            <a:r>
              <a:rPr lang="en-US" sz="1000">
                <a:solidFill>
                  <a:schemeClr val="bg1">
                    <a:lumMod val="50000"/>
                  </a:schemeClr>
                </a:solidFill>
              </a:rPr>
              <a:t>Usage for at least once in 3 months</a:t>
            </a:r>
          </a:p>
        </p:txBody>
      </p:sp>
      <p:graphicFrame>
        <p:nvGraphicFramePr>
          <p:cNvPr id="9" name="Grafiek 24">
            <a:extLst>
              <a:ext uri="{FF2B5EF4-FFF2-40B4-BE49-F238E27FC236}">
                <a16:creationId xmlns:a16="http://schemas.microsoft.com/office/drawing/2014/main" id="{5689027C-A2F8-4062-9FE4-31EE4C9AE247}"/>
              </a:ext>
            </a:extLst>
          </p:cNvPr>
          <p:cNvGraphicFramePr/>
          <p:nvPr>
            <p:extLst>
              <p:ext uri="{D42A27DB-BD31-4B8C-83A1-F6EECF244321}">
                <p14:modId xmlns:p14="http://schemas.microsoft.com/office/powerpoint/2010/main" val="4257480403"/>
              </p:ext>
            </p:extLst>
          </p:nvPr>
        </p:nvGraphicFramePr>
        <p:xfrm>
          <a:off x="3787038" y="2036280"/>
          <a:ext cx="1158230" cy="17626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fiek 24">
            <a:extLst>
              <a:ext uri="{FF2B5EF4-FFF2-40B4-BE49-F238E27FC236}">
                <a16:creationId xmlns:a16="http://schemas.microsoft.com/office/drawing/2014/main" id="{BA5CFC53-AD60-4B6E-9A17-088304526E83}"/>
              </a:ext>
            </a:extLst>
          </p:cNvPr>
          <p:cNvGraphicFramePr/>
          <p:nvPr>
            <p:extLst>
              <p:ext uri="{D42A27DB-BD31-4B8C-83A1-F6EECF244321}">
                <p14:modId xmlns:p14="http://schemas.microsoft.com/office/powerpoint/2010/main" val="2469151824"/>
              </p:ext>
            </p:extLst>
          </p:nvPr>
        </p:nvGraphicFramePr>
        <p:xfrm>
          <a:off x="5574955" y="2036280"/>
          <a:ext cx="1158230" cy="17626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afiek 24">
            <a:extLst>
              <a:ext uri="{FF2B5EF4-FFF2-40B4-BE49-F238E27FC236}">
                <a16:creationId xmlns:a16="http://schemas.microsoft.com/office/drawing/2014/main" id="{72993258-9980-4148-B04A-1D1687E67C88}"/>
              </a:ext>
            </a:extLst>
          </p:cNvPr>
          <p:cNvGraphicFramePr/>
          <p:nvPr>
            <p:extLst>
              <p:ext uri="{D42A27DB-BD31-4B8C-83A1-F6EECF244321}">
                <p14:modId xmlns:p14="http://schemas.microsoft.com/office/powerpoint/2010/main" val="3604803059"/>
              </p:ext>
            </p:extLst>
          </p:nvPr>
        </p:nvGraphicFramePr>
        <p:xfrm>
          <a:off x="7073165" y="2036280"/>
          <a:ext cx="1158230" cy="176263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Grafiek 24">
            <a:extLst>
              <a:ext uri="{FF2B5EF4-FFF2-40B4-BE49-F238E27FC236}">
                <a16:creationId xmlns:a16="http://schemas.microsoft.com/office/drawing/2014/main" id="{B98682BF-5761-47BA-8A84-27C3B55328B4}"/>
              </a:ext>
            </a:extLst>
          </p:cNvPr>
          <p:cNvGraphicFramePr/>
          <p:nvPr>
            <p:extLst>
              <p:ext uri="{D42A27DB-BD31-4B8C-83A1-F6EECF244321}">
                <p14:modId xmlns:p14="http://schemas.microsoft.com/office/powerpoint/2010/main" val="3781078273"/>
              </p:ext>
            </p:extLst>
          </p:nvPr>
        </p:nvGraphicFramePr>
        <p:xfrm>
          <a:off x="8598532" y="2028643"/>
          <a:ext cx="1159200" cy="1764000"/>
        </p:xfrm>
        <a:graphic>
          <a:graphicData uri="http://schemas.openxmlformats.org/drawingml/2006/chart">
            <c:chart xmlns:c="http://schemas.openxmlformats.org/drawingml/2006/chart" xmlns:r="http://schemas.openxmlformats.org/officeDocument/2006/relationships" r:id="rId6"/>
          </a:graphicData>
        </a:graphic>
      </p:graphicFrame>
      <p:cxnSp>
        <p:nvCxnSpPr>
          <p:cNvPr id="32" name="Rechte verbindingslijn 21">
            <a:extLst>
              <a:ext uri="{FF2B5EF4-FFF2-40B4-BE49-F238E27FC236}">
                <a16:creationId xmlns:a16="http://schemas.microsoft.com/office/drawing/2014/main" id="{EA4859C0-D42B-488E-A893-904B56512CC9}"/>
              </a:ext>
            </a:extLst>
          </p:cNvPr>
          <p:cNvCxnSpPr>
            <a:cxnSpLocks/>
          </p:cNvCxnSpPr>
          <p:nvPr/>
        </p:nvCxnSpPr>
        <p:spPr>
          <a:xfrm flipV="1">
            <a:off x="2000734" y="4715796"/>
            <a:ext cx="0" cy="148590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4B6BD65A-8A0D-4F13-888E-D9E41B673538}"/>
              </a:ext>
            </a:extLst>
          </p:cNvPr>
          <p:cNvSpPr/>
          <p:nvPr/>
        </p:nvSpPr>
        <p:spPr>
          <a:xfrm>
            <a:off x="1368297" y="4645762"/>
            <a:ext cx="662370" cy="276999"/>
          </a:xfrm>
          <a:prstGeom prst="rect">
            <a:avLst/>
          </a:prstGeom>
        </p:spPr>
        <p:txBody>
          <a:bodyPr wrap="square">
            <a:spAutoFit/>
          </a:bodyPr>
          <a:lstStyle/>
          <a:p>
            <a:pPr algn="r">
              <a:defRPr sz="1000" b="0" i="0" u="none" strike="noStrike" kern="1200" baseline="0">
                <a:solidFill>
                  <a:srgbClr val="000000"/>
                </a:solidFill>
                <a:latin typeface="Arial"/>
                <a:ea typeface="Arial"/>
                <a:cs typeface="Arial"/>
              </a:defRPr>
            </a:pPr>
            <a:r>
              <a:rPr lang="en-US" sz="1200" dirty="0">
                <a:solidFill>
                  <a:schemeClr val="bg1">
                    <a:lumMod val="50000"/>
                  </a:schemeClr>
                </a:solidFill>
              </a:rPr>
              <a:t>100%</a:t>
            </a:r>
          </a:p>
        </p:txBody>
      </p:sp>
      <p:sp>
        <p:nvSpPr>
          <p:cNvPr id="46" name="Rectangle 32">
            <a:extLst>
              <a:ext uri="{FF2B5EF4-FFF2-40B4-BE49-F238E27FC236}">
                <a16:creationId xmlns:a16="http://schemas.microsoft.com/office/drawing/2014/main" id="{336DB041-1AE7-4D2D-A480-FF3EA59B208E}"/>
              </a:ext>
            </a:extLst>
          </p:cNvPr>
          <p:cNvSpPr/>
          <p:nvPr/>
        </p:nvSpPr>
        <p:spPr>
          <a:xfrm>
            <a:off x="1342171" y="6001561"/>
            <a:ext cx="662370" cy="276999"/>
          </a:xfrm>
          <a:prstGeom prst="rect">
            <a:avLst/>
          </a:prstGeom>
        </p:spPr>
        <p:txBody>
          <a:bodyPr wrap="square">
            <a:spAutoFit/>
          </a:bodyPr>
          <a:lstStyle/>
          <a:p>
            <a:pPr algn="r">
              <a:defRPr sz="1000" b="0" i="0" u="none" strike="noStrike" kern="1200" baseline="0">
                <a:solidFill>
                  <a:srgbClr val="000000"/>
                </a:solidFill>
                <a:latin typeface="Arial"/>
                <a:ea typeface="Arial"/>
                <a:cs typeface="Arial"/>
              </a:defRPr>
            </a:pPr>
            <a:r>
              <a:rPr lang="en-US" sz="1200" dirty="0">
                <a:solidFill>
                  <a:schemeClr val="bg1">
                    <a:lumMod val="50000"/>
                  </a:schemeClr>
                </a:solidFill>
              </a:rPr>
              <a:t>0%</a:t>
            </a:r>
          </a:p>
        </p:txBody>
      </p:sp>
      <p:graphicFrame>
        <p:nvGraphicFramePr>
          <p:cNvPr id="50" name="Grafiek 24">
            <a:extLst>
              <a:ext uri="{FF2B5EF4-FFF2-40B4-BE49-F238E27FC236}">
                <a16:creationId xmlns:a16="http://schemas.microsoft.com/office/drawing/2014/main" id="{DA1924C2-02B0-4B3A-BAE2-8252702DF4A2}"/>
              </a:ext>
            </a:extLst>
          </p:cNvPr>
          <p:cNvGraphicFramePr/>
          <p:nvPr>
            <p:extLst>
              <p:ext uri="{D42A27DB-BD31-4B8C-83A1-F6EECF244321}">
                <p14:modId xmlns:p14="http://schemas.microsoft.com/office/powerpoint/2010/main" val="4211149730"/>
              </p:ext>
            </p:extLst>
          </p:nvPr>
        </p:nvGraphicFramePr>
        <p:xfrm>
          <a:off x="2161096" y="4576771"/>
          <a:ext cx="1158230" cy="176263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3" name="Grafiek 24">
            <a:extLst>
              <a:ext uri="{FF2B5EF4-FFF2-40B4-BE49-F238E27FC236}">
                <a16:creationId xmlns:a16="http://schemas.microsoft.com/office/drawing/2014/main" id="{EE31C160-6072-45DB-8175-0611657992A9}"/>
              </a:ext>
            </a:extLst>
          </p:cNvPr>
          <p:cNvGraphicFramePr/>
          <p:nvPr>
            <p:extLst>
              <p:ext uri="{D42A27DB-BD31-4B8C-83A1-F6EECF244321}">
                <p14:modId xmlns:p14="http://schemas.microsoft.com/office/powerpoint/2010/main" val="2668672971"/>
              </p:ext>
            </p:extLst>
          </p:nvPr>
        </p:nvGraphicFramePr>
        <p:xfrm>
          <a:off x="3783521" y="4574793"/>
          <a:ext cx="1158230" cy="176263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4" name="Grafiek 24">
            <a:extLst>
              <a:ext uri="{FF2B5EF4-FFF2-40B4-BE49-F238E27FC236}">
                <a16:creationId xmlns:a16="http://schemas.microsoft.com/office/drawing/2014/main" id="{6A176115-B05D-4C7A-8165-415BA6AFD84D}"/>
              </a:ext>
            </a:extLst>
          </p:cNvPr>
          <p:cNvGraphicFramePr/>
          <p:nvPr>
            <p:extLst>
              <p:ext uri="{D42A27DB-BD31-4B8C-83A1-F6EECF244321}">
                <p14:modId xmlns:p14="http://schemas.microsoft.com/office/powerpoint/2010/main" val="3309739685"/>
              </p:ext>
            </p:extLst>
          </p:nvPr>
        </p:nvGraphicFramePr>
        <p:xfrm>
          <a:off x="5589313" y="4574792"/>
          <a:ext cx="1158230" cy="1762634"/>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5" name="Grafiek 24">
            <a:extLst>
              <a:ext uri="{FF2B5EF4-FFF2-40B4-BE49-F238E27FC236}">
                <a16:creationId xmlns:a16="http://schemas.microsoft.com/office/drawing/2014/main" id="{72601440-1B2E-40A8-AC80-E557A61BCF44}"/>
              </a:ext>
            </a:extLst>
          </p:cNvPr>
          <p:cNvGraphicFramePr/>
          <p:nvPr>
            <p:extLst>
              <p:ext uri="{D42A27DB-BD31-4B8C-83A1-F6EECF244321}">
                <p14:modId xmlns:p14="http://schemas.microsoft.com/office/powerpoint/2010/main" val="2070719943"/>
              </p:ext>
            </p:extLst>
          </p:nvPr>
        </p:nvGraphicFramePr>
        <p:xfrm>
          <a:off x="7081145" y="4574794"/>
          <a:ext cx="1158230" cy="1762634"/>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56" name="Grafiek 24">
            <a:extLst>
              <a:ext uri="{FF2B5EF4-FFF2-40B4-BE49-F238E27FC236}">
                <a16:creationId xmlns:a16="http://schemas.microsoft.com/office/drawing/2014/main" id="{B8C45857-205B-4926-ACD4-9CECD0CBB523}"/>
              </a:ext>
            </a:extLst>
          </p:cNvPr>
          <p:cNvGraphicFramePr/>
          <p:nvPr>
            <p:extLst>
              <p:ext uri="{D42A27DB-BD31-4B8C-83A1-F6EECF244321}">
                <p14:modId xmlns:p14="http://schemas.microsoft.com/office/powerpoint/2010/main" val="367652821"/>
              </p:ext>
            </p:extLst>
          </p:nvPr>
        </p:nvGraphicFramePr>
        <p:xfrm>
          <a:off x="10092581" y="4569131"/>
          <a:ext cx="1159200" cy="1764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6" name="Grafiek 24">
            <a:extLst>
              <a:ext uri="{FF2B5EF4-FFF2-40B4-BE49-F238E27FC236}">
                <a16:creationId xmlns:a16="http://schemas.microsoft.com/office/drawing/2014/main" id="{AB595B44-DDC4-41F3-8448-4BBCE9A28E6F}"/>
              </a:ext>
            </a:extLst>
          </p:cNvPr>
          <p:cNvGraphicFramePr/>
          <p:nvPr>
            <p:extLst>
              <p:ext uri="{D42A27DB-BD31-4B8C-83A1-F6EECF244321}">
                <p14:modId xmlns:p14="http://schemas.microsoft.com/office/powerpoint/2010/main" val="184866052"/>
              </p:ext>
            </p:extLst>
          </p:nvPr>
        </p:nvGraphicFramePr>
        <p:xfrm>
          <a:off x="8618542" y="4574792"/>
          <a:ext cx="1158230" cy="1762634"/>
        </p:xfrm>
        <a:graphic>
          <a:graphicData uri="http://schemas.openxmlformats.org/drawingml/2006/chart">
            <c:chart xmlns:c="http://schemas.openxmlformats.org/drawingml/2006/chart" xmlns:r="http://schemas.openxmlformats.org/officeDocument/2006/relationships" r:id="rId12"/>
          </a:graphicData>
        </a:graphic>
      </p:graphicFrame>
      <p:sp>
        <p:nvSpPr>
          <p:cNvPr id="81" name="TextBox 80">
            <a:extLst>
              <a:ext uri="{FF2B5EF4-FFF2-40B4-BE49-F238E27FC236}">
                <a16:creationId xmlns:a16="http://schemas.microsoft.com/office/drawing/2014/main" id="{EB14D928-1351-4FCD-AC9F-2AD2C3D8681E}"/>
              </a:ext>
            </a:extLst>
          </p:cNvPr>
          <p:cNvSpPr txBox="1"/>
          <p:nvPr/>
        </p:nvSpPr>
        <p:spPr>
          <a:xfrm>
            <a:off x="609600" y="6527550"/>
            <a:ext cx="5250884" cy="209462"/>
          </a:xfrm>
          <a:prstGeom prst="rect">
            <a:avLst/>
          </a:prstGeom>
          <a:noFill/>
        </p:spPr>
        <p:txBody>
          <a:bodyPr wrap="none" lIns="0" tIns="0" rIns="0" bIns="0" rtlCol="0" anchor="ctr">
            <a:noAutofit/>
          </a:bodyPr>
          <a:lstStyle/>
          <a:p>
            <a:pPr algn="l">
              <a:lnSpc>
                <a:spcPct val="90000"/>
              </a:lnSpc>
            </a:pPr>
            <a:r>
              <a:rPr lang="en-US" sz="1000">
                <a:solidFill>
                  <a:schemeClr val="bg1">
                    <a:lumMod val="50000"/>
                  </a:schemeClr>
                </a:solidFill>
              </a:rPr>
              <a:t>*Trade show has been visited at least once in the last 2 years</a:t>
            </a:r>
          </a:p>
        </p:txBody>
      </p:sp>
      <p:sp>
        <p:nvSpPr>
          <p:cNvPr id="48" name="Title 1">
            <a:extLst>
              <a:ext uri="{FF2B5EF4-FFF2-40B4-BE49-F238E27FC236}">
                <a16:creationId xmlns:a16="http://schemas.microsoft.com/office/drawing/2014/main" id="{F92E0B32-98C2-44CA-B8D3-65FDE7A87273}"/>
              </a:ext>
            </a:extLst>
          </p:cNvPr>
          <p:cNvSpPr txBox="1">
            <a:spLocks/>
          </p:cNvSpPr>
          <p:nvPr/>
        </p:nvSpPr>
        <p:spPr>
          <a:xfrm>
            <a:off x="472155" y="436457"/>
            <a:ext cx="10437345" cy="192543"/>
          </a:xfrm>
          <a:prstGeom prst="rect">
            <a:avLst/>
          </a:prstGeom>
        </p:spPr>
        <p:txBody>
          <a:bodyPr vert="horz" lIns="0" tIns="0" rIns="0" bIns="0" rtlCol="0" anchor="t">
            <a:noAutofit/>
          </a:bodyP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a:defRPr/>
            </a:pPr>
            <a:r>
              <a:rPr lang="nl-NL" sz="1100" dirty="0"/>
              <a:t>Germany</a:t>
            </a:r>
            <a:r>
              <a:rPr lang="nl-NL" sz="1100" b="0" dirty="0">
                <a:solidFill>
                  <a:schemeClr val="bg1">
                    <a:lumMod val="65000"/>
                  </a:schemeClr>
                </a:solidFill>
              </a:rPr>
              <a:t> </a:t>
            </a:r>
            <a:r>
              <a:rPr lang="nl-NL" sz="1100" b="0" dirty="0">
                <a:solidFill>
                  <a:srgbClr val="B9C6CF"/>
                </a:solidFill>
              </a:rPr>
              <a:t>| United Kingdom | France | Italy | Spain | Netherlands | Belgium | Poland </a:t>
            </a:r>
          </a:p>
        </p:txBody>
      </p:sp>
      <p:sp>
        <p:nvSpPr>
          <p:cNvPr id="49" name="Titel 1">
            <a:extLst>
              <a:ext uri="{FF2B5EF4-FFF2-40B4-BE49-F238E27FC236}">
                <a16:creationId xmlns:a16="http://schemas.microsoft.com/office/drawing/2014/main" id="{8BB07238-EB62-44DC-B0FD-4ACE5D18D68E}"/>
              </a:ext>
            </a:extLst>
          </p:cNvPr>
          <p:cNvSpPr txBox="1">
            <a:spLocks/>
          </p:cNvSpPr>
          <p:nvPr/>
        </p:nvSpPr>
        <p:spPr>
          <a:xfrm>
            <a:off x="388932" y="130037"/>
            <a:ext cx="8032257" cy="342275"/>
          </a:xfrm>
          <a:prstGeom prst="rect">
            <a:avLst/>
          </a:prstGeom>
        </p:spPr>
        <p:txBody>
          <a:bodyPr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algn="l">
              <a:lnSpc>
                <a:spcPct val="90000"/>
              </a:lnSpc>
            </a:pPr>
            <a:r>
              <a:rPr lang="nl-NL" sz="1200" b="0" dirty="0">
                <a:solidFill>
                  <a:srgbClr val="B9C6CF"/>
                </a:solidFill>
              </a:rPr>
              <a:t>Management Summary | Profiling Building Contractor | </a:t>
            </a:r>
            <a:r>
              <a:rPr lang="nl-NL" sz="1200" dirty="0"/>
              <a:t>Media </a:t>
            </a:r>
            <a:r>
              <a:rPr lang="nl-NL" sz="1200" dirty="0" err="1"/>
              <a:t>Orientation</a:t>
            </a:r>
            <a:r>
              <a:rPr lang="nl-NL" sz="1200" dirty="0"/>
              <a:t> </a:t>
            </a:r>
            <a:r>
              <a:rPr lang="nl-NL" sz="1200" b="0" dirty="0">
                <a:solidFill>
                  <a:srgbClr val="B9C6CF"/>
                </a:solidFill>
              </a:rPr>
              <a:t>|</a:t>
            </a:r>
            <a:endParaRPr lang="nl-NL" sz="1200" b="1" dirty="0">
              <a:solidFill>
                <a:srgbClr val="B9C6CF"/>
              </a:solidFill>
            </a:endParaRPr>
          </a:p>
        </p:txBody>
      </p:sp>
      <p:graphicFrame>
        <p:nvGraphicFramePr>
          <p:cNvPr id="20" name="Tabel 20">
            <a:extLst>
              <a:ext uri="{FF2B5EF4-FFF2-40B4-BE49-F238E27FC236}">
                <a16:creationId xmlns:a16="http://schemas.microsoft.com/office/drawing/2014/main" id="{3D4703F3-2689-4232-8A64-5215D7BC0184}"/>
              </a:ext>
            </a:extLst>
          </p:cNvPr>
          <p:cNvGraphicFramePr>
            <a:graphicFrameLocks noGrp="1"/>
          </p:cNvGraphicFramePr>
          <p:nvPr/>
        </p:nvGraphicFramePr>
        <p:xfrm>
          <a:off x="2055138" y="1562100"/>
          <a:ext cx="8084743" cy="248593"/>
        </p:xfrm>
        <a:graphic>
          <a:graphicData uri="http://schemas.openxmlformats.org/drawingml/2006/table">
            <a:tbl>
              <a:tblPr firstRow="1" bandRow="1">
                <a:tableStyleId>{5C22544A-7EE6-4342-B048-85BDC9FD1C3A}</a:tableStyleId>
              </a:tblPr>
              <a:tblGrid>
                <a:gridCol w="1481076">
                  <a:extLst>
                    <a:ext uri="{9D8B030D-6E8A-4147-A177-3AD203B41FA5}">
                      <a16:colId xmlns:a16="http://schemas.microsoft.com/office/drawing/2014/main" val="2673238872"/>
                    </a:ext>
                  </a:extLst>
                </a:gridCol>
                <a:gridCol w="1866928">
                  <a:extLst>
                    <a:ext uri="{9D8B030D-6E8A-4147-A177-3AD203B41FA5}">
                      <a16:colId xmlns:a16="http://schemas.microsoft.com/office/drawing/2014/main" val="580278387"/>
                    </a:ext>
                  </a:extLst>
                </a:gridCol>
                <a:gridCol w="1619587">
                  <a:extLst>
                    <a:ext uri="{9D8B030D-6E8A-4147-A177-3AD203B41FA5}">
                      <a16:colId xmlns:a16="http://schemas.microsoft.com/office/drawing/2014/main" val="120328963"/>
                    </a:ext>
                  </a:extLst>
                </a:gridCol>
                <a:gridCol w="1365650">
                  <a:extLst>
                    <a:ext uri="{9D8B030D-6E8A-4147-A177-3AD203B41FA5}">
                      <a16:colId xmlns:a16="http://schemas.microsoft.com/office/drawing/2014/main" val="3185779051"/>
                    </a:ext>
                  </a:extLst>
                </a:gridCol>
                <a:gridCol w="1751502">
                  <a:extLst>
                    <a:ext uri="{9D8B030D-6E8A-4147-A177-3AD203B41FA5}">
                      <a16:colId xmlns:a16="http://schemas.microsoft.com/office/drawing/2014/main" val="936861503"/>
                    </a:ext>
                  </a:extLst>
                </a:gridCol>
              </a:tblGrid>
              <a:tr h="2485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rgbClr val="666A6E"/>
                          </a:solidFill>
                          <a:latin typeface="+mn-lt"/>
                          <a:ea typeface="+mn-ea"/>
                          <a:cs typeface="+mn-cs"/>
                        </a:rPr>
                        <a:t>Manufacturer website</a:t>
                      </a:r>
                      <a:endParaRPr lang="nl-NL" sz="1000" b="0" dirty="0">
                        <a:solidFill>
                          <a:srgbClr val="666A6E"/>
                        </a:solidFill>
                        <a:latin typeface="+mn-lt"/>
                        <a:ea typeface="+mn-ea"/>
                        <a:cs typeface="+mn-cs"/>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rgbClr val="666A6E"/>
                          </a:solidFill>
                          <a:latin typeface="+mn-lt"/>
                          <a:ea typeface="+mn-ea"/>
                          <a:cs typeface="+mn-cs"/>
                        </a:rPr>
                        <a:t>Manufacturer representative</a:t>
                      </a:r>
                      <a:endParaRPr lang="nl-NL" sz="1000" b="0" dirty="0">
                        <a:solidFill>
                          <a:srgbClr val="666A6E"/>
                        </a:solidFill>
                        <a:latin typeface="+mn-lt"/>
                        <a:ea typeface="+mn-ea"/>
                        <a:cs typeface="+mn-cs"/>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rgbClr val="666A6E"/>
                          </a:solidFill>
                          <a:latin typeface="+mn-lt"/>
                          <a:ea typeface="+mn-ea"/>
                          <a:cs typeface="+mn-cs"/>
                        </a:rPr>
                        <a:t>Manufacturer brochures</a:t>
                      </a:r>
                      <a:endParaRPr lang="nl-NL" sz="1000" b="0" dirty="0">
                        <a:solidFill>
                          <a:srgbClr val="666A6E"/>
                        </a:solidFill>
                        <a:latin typeface="+mn-lt"/>
                        <a:ea typeface="+mn-ea"/>
                        <a:cs typeface="+mn-cs"/>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rgbClr val="666A6E"/>
                          </a:solidFill>
                          <a:latin typeface="+mn-lt"/>
                          <a:ea typeface="+mn-ea"/>
                          <a:cs typeface="+mn-cs"/>
                        </a:rPr>
                        <a:t>Wholesaler website</a:t>
                      </a:r>
                      <a:endParaRPr lang="nl-NL" sz="1000" b="0" dirty="0">
                        <a:solidFill>
                          <a:srgbClr val="666A6E"/>
                        </a:solidFill>
                        <a:latin typeface="+mn-lt"/>
                        <a:ea typeface="+mn-ea"/>
                        <a:cs typeface="+mn-cs"/>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rgbClr val="666A6E"/>
                          </a:solidFill>
                          <a:latin typeface="+mn-lt"/>
                          <a:ea typeface="+mn-ea"/>
                          <a:cs typeface="+mn-cs"/>
                        </a:rPr>
                        <a:t>Wholesaler representative</a:t>
                      </a:r>
                      <a:endParaRPr lang="nl-NL" sz="1000" b="0" dirty="0">
                        <a:solidFill>
                          <a:srgbClr val="666A6E"/>
                        </a:solidFill>
                        <a:latin typeface="+mn-lt"/>
                        <a:ea typeface="+mn-ea"/>
                        <a:cs typeface="+mn-cs"/>
                      </a:endParaRPr>
                    </a:p>
                  </a:txBody>
                  <a:tcPr>
                    <a:noFill/>
                  </a:tcPr>
                </a:tc>
                <a:extLst>
                  <a:ext uri="{0D108BD9-81ED-4DB2-BD59-A6C34878D82A}">
                    <a16:rowId xmlns:a16="http://schemas.microsoft.com/office/drawing/2014/main" val="3792277716"/>
                  </a:ext>
                </a:extLst>
              </a:tr>
            </a:tbl>
          </a:graphicData>
        </a:graphic>
      </p:graphicFrame>
      <p:sp>
        <p:nvSpPr>
          <p:cNvPr id="21" name="Rechthoek 20">
            <a:extLst>
              <a:ext uri="{FF2B5EF4-FFF2-40B4-BE49-F238E27FC236}">
                <a16:creationId xmlns:a16="http://schemas.microsoft.com/office/drawing/2014/main" id="{FFEE7625-83FA-43FB-BDAF-AD96FE016427}"/>
              </a:ext>
            </a:extLst>
          </p:cNvPr>
          <p:cNvSpPr/>
          <p:nvPr/>
        </p:nvSpPr>
        <p:spPr>
          <a:xfrm>
            <a:off x="606582" y="1774479"/>
            <a:ext cx="108642" cy="108642"/>
          </a:xfrm>
          <a:prstGeom prst="rect">
            <a:avLst/>
          </a:prstGeom>
          <a:solidFill>
            <a:srgbClr val="0A5D7A"/>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74" name="Rechthoek 73">
            <a:extLst>
              <a:ext uri="{FF2B5EF4-FFF2-40B4-BE49-F238E27FC236}">
                <a16:creationId xmlns:a16="http://schemas.microsoft.com/office/drawing/2014/main" id="{3F695DC2-5134-4F77-A915-04B747B7DF9A}"/>
              </a:ext>
            </a:extLst>
          </p:cNvPr>
          <p:cNvSpPr/>
          <p:nvPr/>
        </p:nvSpPr>
        <p:spPr>
          <a:xfrm>
            <a:off x="605074" y="1954040"/>
            <a:ext cx="108642" cy="108642"/>
          </a:xfrm>
          <a:prstGeom prst="rect">
            <a:avLst/>
          </a:prstGeom>
          <a:solidFill>
            <a:srgbClr val="EF7D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22" name="Tekstvak 21">
            <a:extLst>
              <a:ext uri="{FF2B5EF4-FFF2-40B4-BE49-F238E27FC236}">
                <a16:creationId xmlns:a16="http://schemas.microsoft.com/office/drawing/2014/main" id="{BBCBD2B8-7A3E-4288-B541-310499A18159}"/>
              </a:ext>
            </a:extLst>
          </p:cNvPr>
          <p:cNvSpPr txBox="1"/>
          <p:nvPr/>
        </p:nvSpPr>
        <p:spPr>
          <a:xfrm>
            <a:off x="787653" y="1946494"/>
            <a:ext cx="534154" cy="135803"/>
          </a:xfrm>
          <a:prstGeom prst="rect">
            <a:avLst/>
          </a:prstGeom>
          <a:noFill/>
        </p:spPr>
        <p:txBody>
          <a:bodyPr wrap="square" lIns="0" tIns="0" rIns="0" bIns="0" rtlCol="0" anchor="ctr">
            <a:noAutofit/>
          </a:bodyPr>
          <a:lstStyle/>
          <a:p>
            <a:pPr algn="l">
              <a:lnSpc>
                <a:spcPct val="90000"/>
              </a:lnSpc>
            </a:pPr>
            <a:r>
              <a:rPr lang="nl-NL" sz="900" b="1" dirty="0">
                <a:solidFill>
                  <a:srgbClr val="EF7D00"/>
                </a:solidFill>
              </a:rPr>
              <a:t>2021</a:t>
            </a:r>
          </a:p>
        </p:txBody>
      </p:sp>
      <p:sp>
        <p:nvSpPr>
          <p:cNvPr id="75" name="Tekstvak 74">
            <a:extLst>
              <a:ext uri="{FF2B5EF4-FFF2-40B4-BE49-F238E27FC236}">
                <a16:creationId xmlns:a16="http://schemas.microsoft.com/office/drawing/2014/main" id="{1E6B6874-AFC7-4D5D-83FB-5DDC98D4CF75}"/>
              </a:ext>
            </a:extLst>
          </p:cNvPr>
          <p:cNvSpPr txBox="1"/>
          <p:nvPr/>
        </p:nvSpPr>
        <p:spPr>
          <a:xfrm>
            <a:off x="786144" y="1763916"/>
            <a:ext cx="534154" cy="135803"/>
          </a:xfrm>
          <a:prstGeom prst="rect">
            <a:avLst/>
          </a:prstGeom>
          <a:noFill/>
        </p:spPr>
        <p:txBody>
          <a:bodyPr wrap="square" lIns="0" tIns="0" rIns="0" bIns="0" rtlCol="0" anchor="ctr">
            <a:noAutofit/>
          </a:bodyPr>
          <a:lstStyle/>
          <a:p>
            <a:pPr algn="l">
              <a:lnSpc>
                <a:spcPct val="90000"/>
              </a:lnSpc>
            </a:pPr>
            <a:r>
              <a:rPr lang="nl-NL" sz="900" b="1" dirty="0">
                <a:solidFill>
                  <a:srgbClr val="0A5D7A"/>
                </a:solidFill>
              </a:rPr>
              <a:t>2019</a:t>
            </a:r>
          </a:p>
        </p:txBody>
      </p:sp>
      <p:graphicFrame>
        <p:nvGraphicFramePr>
          <p:cNvPr id="76" name="Tabel 20">
            <a:extLst>
              <a:ext uri="{FF2B5EF4-FFF2-40B4-BE49-F238E27FC236}">
                <a16:creationId xmlns:a16="http://schemas.microsoft.com/office/drawing/2014/main" id="{333F23CD-A696-4F66-A983-AD316AC25885}"/>
              </a:ext>
            </a:extLst>
          </p:cNvPr>
          <p:cNvGraphicFramePr>
            <a:graphicFrameLocks noGrp="1"/>
          </p:cNvGraphicFramePr>
          <p:nvPr/>
        </p:nvGraphicFramePr>
        <p:xfrm>
          <a:off x="1928386" y="4412434"/>
          <a:ext cx="9488034" cy="248593"/>
        </p:xfrm>
        <a:graphic>
          <a:graphicData uri="http://schemas.openxmlformats.org/drawingml/2006/table">
            <a:tbl>
              <a:tblPr firstRow="1" bandRow="1">
                <a:tableStyleId>{5C22544A-7EE6-4342-B048-85BDC9FD1C3A}</a:tableStyleId>
              </a:tblPr>
              <a:tblGrid>
                <a:gridCol w="1637169">
                  <a:extLst>
                    <a:ext uri="{9D8B030D-6E8A-4147-A177-3AD203B41FA5}">
                      <a16:colId xmlns:a16="http://schemas.microsoft.com/office/drawing/2014/main" val="2673238872"/>
                    </a:ext>
                  </a:extLst>
                </a:gridCol>
                <a:gridCol w="1637169">
                  <a:extLst>
                    <a:ext uri="{9D8B030D-6E8A-4147-A177-3AD203B41FA5}">
                      <a16:colId xmlns:a16="http://schemas.microsoft.com/office/drawing/2014/main" val="580278387"/>
                    </a:ext>
                  </a:extLst>
                </a:gridCol>
                <a:gridCol w="1895193">
                  <a:extLst>
                    <a:ext uri="{9D8B030D-6E8A-4147-A177-3AD203B41FA5}">
                      <a16:colId xmlns:a16="http://schemas.microsoft.com/office/drawing/2014/main" val="120328963"/>
                    </a:ext>
                  </a:extLst>
                </a:gridCol>
                <a:gridCol w="1167897">
                  <a:extLst>
                    <a:ext uri="{9D8B030D-6E8A-4147-A177-3AD203B41FA5}">
                      <a16:colId xmlns:a16="http://schemas.microsoft.com/office/drawing/2014/main" val="3185779051"/>
                    </a:ext>
                  </a:extLst>
                </a:gridCol>
                <a:gridCol w="1848417">
                  <a:extLst>
                    <a:ext uri="{9D8B030D-6E8A-4147-A177-3AD203B41FA5}">
                      <a16:colId xmlns:a16="http://schemas.microsoft.com/office/drawing/2014/main" val="936861503"/>
                    </a:ext>
                  </a:extLst>
                </a:gridCol>
                <a:gridCol w="1302189">
                  <a:extLst>
                    <a:ext uri="{9D8B030D-6E8A-4147-A177-3AD203B41FA5}">
                      <a16:colId xmlns:a16="http://schemas.microsoft.com/office/drawing/2014/main" val="2873403759"/>
                    </a:ext>
                  </a:extLst>
                </a:gridCol>
              </a:tblGrid>
              <a:tr h="248593">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666A6E"/>
                          </a:solidFill>
                          <a:effectLst/>
                          <a:uLnTx/>
                          <a:uFillTx/>
                          <a:latin typeface="Arial" panose="020B0604020202020204"/>
                          <a:ea typeface="+mn-ea"/>
                          <a:cs typeface="+mn-cs"/>
                        </a:rPr>
                        <a:t>Trade shows*</a:t>
                      </a:r>
                    </a:p>
                  </a:txBody>
                  <a:tcPr>
                    <a:noFill/>
                  </a:tcPr>
                </a:tc>
                <a:tc>
                  <a:txBody>
                    <a:bodyPr/>
                    <a:lstStyle/>
                    <a:p>
                      <a:pPr algn="ctr">
                        <a:lnSpc>
                          <a:spcPct val="90000"/>
                        </a:lnSpc>
                      </a:pPr>
                      <a:r>
                        <a:rPr lang="en-US" sz="1000" b="0" dirty="0">
                          <a:solidFill>
                            <a:srgbClr val="666A6E"/>
                          </a:solidFill>
                          <a:latin typeface="+mn-lt"/>
                          <a:ea typeface="+mn-ea"/>
                          <a:cs typeface="+mn-cs"/>
                        </a:rPr>
                        <a:t>Trade magazines</a:t>
                      </a:r>
                    </a:p>
                  </a:txBody>
                  <a:tcPr>
                    <a:noFill/>
                  </a:tcPr>
                </a:tc>
                <a:tc>
                  <a:txBody>
                    <a:bodyPr/>
                    <a:lstStyle/>
                    <a:p>
                      <a:pPr algn="ctr">
                        <a:lnSpc>
                          <a:spcPct val="90000"/>
                        </a:lnSpc>
                      </a:pPr>
                      <a:r>
                        <a:rPr lang="en-US" sz="1000" b="0" dirty="0">
                          <a:solidFill>
                            <a:srgbClr val="666A6E"/>
                          </a:solidFill>
                          <a:latin typeface="+mn-lt"/>
                          <a:ea typeface="+mn-ea"/>
                          <a:cs typeface="+mn-cs"/>
                        </a:rPr>
                        <a:t>Social Media</a:t>
                      </a:r>
                    </a:p>
                  </a:txBody>
                  <a:tcPr>
                    <a:noFill/>
                  </a:tcPr>
                </a:tc>
                <a:tc>
                  <a:txBody>
                    <a:bodyPr/>
                    <a:lstStyle/>
                    <a:p>
                      <a:pPr algn="ctr">
                        <a:lnSpc>
                          <a:spcPct val="90000"/>
                        </a:lnSpc>
                      </a:pPr>
                      <a:r>
                        <a:rPr lang="en-US" sz="1000" b="0" dirty="0">
                          <a:solidFill>
                            <a:srgbClr val="666A6E"/>
                          </a:solidFill>
                          <a:latin typeface="+mn-lt"/>
                          <a:ea typeface="+mn-ea"/>
                          <a:cs typeface="+mn-cs"/>
                        </a:rPr>
                        <a:t>Mobile apps</a:t>
                      </a:r>
                    </a:p>
                  </a:txBody>
                  <a:tcPr>
                    <a:noFill/>
                  </a:tcPr>
                </a:tc>
                <a:tc>
                  <a:txBody>
                    <a:bodyPr/>
                    <a:lstStyle/>
                    <a:p>
                      <a:pPr algn="ctr">
                        <a:lnSpc>
                          <a:spcPct val="90000"/>
                        </a:lnSpc>
                      </a:pPr>
                      <a:r>
                        <a:rPr lang="en-US" sz="1000" b="0" dirty="0">
                          <a:solidFill>
                            <a:srgbClr val="666A6E"/>
                          </a:solidFill>
                          <a:latin typeface="+mn-lt"/>
                          <a:ea typeface="+mn-ea"/>
                          <a:cs typeface="+mn-cs"/>
                        </a:rPr>
                        <a:t>Digital newsletters</a:t>
                      </a:r>
                    </a:p>
                  </a:txBody>
                  <a:tcPr>
                    <a:noFill/>
                  </a:tcPr>
                </a:tc>
                <a:tc>
                  <a:txBody>
                    <a:bodyPr/>
                    <a:lstStyle/>
                    <a:p>
                      <a:pPr algn="ctr">
                        <a:lnSpc>
                          <a:spcPct val="90000"/>
                        </a:lnSpc>
                      </a:pPr>
                      <a:r>
                        <a:rPr lang="en-US" sz="1000" b="0" dirty="0">
                          <a:solidFill>
                            <a:srgbClr val="666A6E"/>
                          </a:solidFill>
                          <a:latin typeface="+mn-lt"/>
                          <a:ea typeface="+mn-ea"/>
                          <a:cs typeface="+mn-cs"/>
                        </a:rPr>
                        <a:t>Printed newsletters</a:t>
                      </a:r>
                    </a:p>
                  </a:txBody>
                  <a:tcPr>
                    <a:noFill/>
                  </a:tcPr>
                </a:tc>
                <a:extLst>
                  <a:ext uri="{0D108BD9-81ED-4DB2-BD59-A6C34878D82A}">
                    <a16:rowId xmlns:a16="http://schemas.microsoft.com/office/drawing/2014/main" val="3792277716"/>
                  </a:ext>
                </a:extLst>
              </a:tr>
            </a:tbl>
          </a:graphicData>
        </a:graphic>
      </p:graphicFrame>
      <p:sp>
        <p:nvSpPr>
          <p:cNvPr id="31" name="Tekstvak 30">
            <a:extLst>
              <a:ext uri="{FF2B5EF4-FFF2-40B4-BE49-F238E27FC236}">
                <a16:creationId xmlns:a16="http://schemas.microsoft.com/office/drawing/2014/main" id="{37862194-15A9-40E2-AFB4-DD6E62F4282E}"/>
              </a:ext>
            </a:extLst>
          </p:cNvPr>
          <p:cNvSpPr txBox="1"/>
          <p:nvPr/>
        </p:nvSpPr>
        <p:spPr>
          <a:xfrm>
            <a:off x="519063" y="792480"/>
            <a:ext cx="11049049" cy="655017"/>
          </a:xfrm>
          <a:prstGeom prst="rect">
            <a:avLst/>
          </a:prstGeom>
          <a:noFill/>
        </p:spPr>
        <p:txBody>
          <a:bodyPr wrap="square" lIns="0" tIns="0" rIns="0" bIns="0" rtlCol="0" anchor="ctr">
            <a:noAutofit/>
          </a:bodyPr>
          <a:lstStyle/>
          <a:p>
            <a:pPr algn="l">
              <a:lnSpc>
                <a:spcPct val="90000"/>
              </a:lnSpc>
            </a:pPr>
            <a:r>
              <a:rPr lang="en-GB" sz="2800" dirty="0">
                <a:solidFill>
                  <a:srgbClr val="4A4A49"/>
                </a:solidFill>
              </a:rPr>
              <a:t>Development of media usage from 2019 to 2021</a:t>
            </a:r>
          </a:p>
        </p:txBody>
      </p:sp>
    </p:spTree>
    <p:extLst>
      <p:ext uri="{BB962C8B-B14F-4D97-AF65-F5344CB8AC3E}">
        <p14:creationId xmlns:p14="http://schemas.microsoft.com/office/powerpoint/2010/main" val="14000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3C899100-3BC1-4328-B984-EC2F09277CA1}"/>
              </a:ext>
            </a:extLst>
          </p:cNvPr>
          <p:cNvSpPr>
            <a:spLocks noGrp="1"/>
          </p:cNvSpPr>
          <p:nvPr>
            <p:ph type="sldNum" sz="quarter" idx="12"/>
          </p:nvPr>
        </p:nvSpPr>
        <p:spPr>
          <a:xfrm>
            <a:off x="11528717" y="6557941"/>
            <a:ext cx="221599" cy="133835"/>
          </a:xfrm>
        </p:spPr>
        <p:txBody>
          <a:bodyPr/>
          <a:lstStyle/>
          <a:p>
            <a:fld id="{7AD0FE45-509C-4BDF-9EDE-64426F8DF3D2}" type="slidenum">
              <a:rPr lang="nl-NL" smtClean="0"/>
              <a:pPr/>
              <a:t>27</a:t>
            </a:fld>
            <a:endParaRPr lang="nl-NL"/>
          </a:p>
        </p:txBody>
      </p:sp>
      <p:sp>
        <p:nvSpPr>
          <p:cNvPr id="17" name="Tijdelijke aanduiding voor dianummer 1">
            <a:extLst>
              <a:ext uri="{FF2B5EF4-FFF2-40B4-BE49-F238E27FC236}">
                <a16:creationId xmlns:a16="http://schemas.microsoft.com/office/drawing/2014/main" id="{6A3EDEFC-9FF9-43F1-8C95-9F04856FA318}"/>
              </a:ext>
            </a:extLst>
          </p:cNvPr>
          <p:cNvSpPr txBox="1">
            <a:spLocks/>
          </p:cNvSpPr>
          <p:nvPr/>
        </p:nvSpPr>
        <p:spPr>
          <a:xfrm>
            <a:off x="11528717" y="6557941"/>
            <a:ext cx="221599" cy="133835"/>
          </a:xfrm>
          <a:prstGeom prst="rect">
            <a:avLst/>
          </a:prstGeom>
        </p:spPr>
        <p:txBody>
          <a:bodyPr vert="horz" lIns="0" tIns="0" rIns="0" bIns="0" rtlCol="0" anchor="ctr">
            <a:noAutofit/>
          </a:bodyPr>
          <a:lstStyle>
            <a:defPPr>
              <a:defRPr lang="nl-NL"/>
            </a:defPPr>
            <a:lvl1pPr marL="0" algn="ctr" defTabSz="914400" rtl="0" eaLnBrk="1" latinLnBrk="0" hangingPunct="1">
              <a:defRPr sz="800" b="1" kern="1200">
                <a:solidFill>
                  <a:srgbClr val="757F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D0FE45-509C-4BDF-9EDE-64426F8DF3D2}" type="slidenum">
              <a:rPr lang="nl-NL" smtClean="0"/>
              <a:pPr/>
              <a:t>27</a:t>
            </a:fld>
            <a:endParaRPr lang="nl-NL"/>
          </a:p>
        </p:txBody>
      </p:sp>
      <p:sp>
        <p:nvSpPr>
          <p:cNvPr id="5" name="Tekstvak 4">
            <a:extLst>
              <a:ext uri="{FF2B5EF4-FFF2-40B4-BE49-F238E27FC236}">
                <a16:creationId xmlns:a16="http://schemas.microsoft.com/office/drawing/2014/main" id="{C0B0C029-9595-45A8-B276-209D1EF77132}"/>
              </a:ext>
            </a:extLst>
          </p:cNvPr>
          <p:cNvSpPr txBox="1"/>
          <p:nvPr/>
        </p:nvSpPr>
        <p:spPr>
          <a:xfrm>
            <a:off x="609600" y="2367224"/>
            <a:ext cx="5307013" cy="571000"/>
          </a:xfrm>
          <a:prstGeom prst="rect">
            <a:avLst/>
          </a:prstGeom>
          <a:noFill/>
        </p:spPr>
        <p:txBody>
          <a:bodyPr wrap="square" lIns="0" tIns="0" rIns="0" bIns="0" rtlCol="0" anchor="ctr">
            <a:noAutofit/>
          </a:bodyPr>
          <a:lstStyle/>
          <a:p>
            <a:pPr algn="ctr">
              <a:lnSpc>
                <a:spcPct val="90000"/>
              </a:lnSpc>
            </a:pPr>
            <a:r>
              <a:rPr lang="en-US" sz="1200" b="1" dirty="0">
                <a:solidFill>
                  <a:srgbClr val="4A4A49"/>
                </a:solidFill>
              </a:rPr>
              <a:t>Have you attended any online seminars, presentations, or events organized by manufacturers during the COVID-19 crisis?</a:t>
            </a:r>
            <a:endParaRPr lang="nl-NL" sz="1200" b="1" dirty="0">
              <a:solidFill>
                <a:srgbClr val="4A4A49"/>
              </a:solidFill>
            </a:endParaRPr>
          </a:p>
        </p:txBody>
      </p:sp>
      <p:sp>
        <p:nvSpPr>
          <p:cNvPr id="39" name="Tijdelijke aanduiding voor dianummer 1">
            <a:extLst>
              <a:ext uri="{FF2B5EF4-FFF2-40B4-BE49-F238E27FC236}">
                <a16:creationId xmlns:a16="http://schemas.microsoft.com/office/drawing/2014/main" id="{96097E11-B95A-4048-8305-AD75426ABDC1}"/>
              </a:ext>
            </a:extLst>
          </p:cNvPr>
          <p:cNvSpPr txBox="1">
            <a:spLocks/>
          </p:cNvSpPr>
          <p:nvPr/>
        </p:nvSpPr>
        <p:spPr>
          <a:xfrm>
            <a:off x="11528717" y="6557941"/>
            <a:ext cx="221599" cy="133835"/>
          </a:xfrm>
          <a:prstGeom prst="rect">
            <a:avLst/>
          </a:prstGeom>
        </p:spPr>
        <p:txBody>
          <a:bodyPr vert="horz" lIns="0" tIns="0" rIns="0" bIns="0" rtlCol="0" anchor="ctr">
            <a:noAutofit/>
          </a:bodyPr>
          <a:lstStyle>
            <a:defPPr>
              <a:defRPr lang="nl-NL"/>
            </a:defPPr>
            <a:lvl1pPr marL="0" algn="ctr" defTabSz="914400" rtl="0" eaLnBrk="1" latinLnBrk="0" hangingPunct="1">
              <a:defRPr sz="800" b="1" kern="1200">
                <a:solidFill>
                  <a:srgbClr val="757F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D0FE45-509C-4BDF-9EDE-64426F8DF3D2}" type="slidenum">
              <a:rPr lang="nl-NL" smtClean="0"/>
              <a:pPr/>
              <a:t>27</a:t>
            </a:fld>
            <a:endParaRPr lang="nl-NL"/>
          </a:p>
        </p:txBody>
      </p:sp>
      <p:sp>
        <p:nvSpPr>
          <p:cNvPr id="40" name="Tijdelijke aanduiding voor dianummer 1">
            <a:extLst>
              <a:ext uri="{FF2B5EF4-FFF2-40B4-BE49-F238E27FC236}">
                <a16:creationId xmlns:a16="http://schemas.microsoft.com/office/drawing/2014/main" id="{7DB1D7BA-3BE9-4C9B-BF6A-4FF79B5A4BD8}"/>
              </a:ext>
            </a:extLst>
          </p:cNvPr>
          <p:cNvSpPr txBox="1">
            <a:spLocks/>
          </p:cNvSpPr>
          <p:nvPr/>
        </p:nvSpPr>
        <p:spPr>
          <a:xfrm>
            <a:off x="11528717" y="6557941"/>
            <a:ext cx="221599" cy="133835"/>
          </a:xfrm>
          <a:prstGeom prst="rect">
            <a:avLst/>
          </a:prstGeom>
        </p:spPr>
        <p:txBody>
          <a:bodyPr vert="horz" lIns="0" tIns="0" rIns="0" bIns="0" rtlCol="0" anchor="ctr">
            <a:noAutofit/>
          </a:bodyPr>
          <a:lstStyle>
            <a:defPPr>
              <a:defRPr lang="nl-NL"/>
            </a:defPPr>
            <a:lvl1pPr marL="0" algn="ctr" defTabSz="914400" rtl="0" eaLnBrk="1" latinLnBrk="0" hangingPunct="1">
              <a:defRPr sz="800" b="1" kern="1200">
                <a:solidFill>
                  <a:srgbClr val="757F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D0FE45-509C-4BDF-9EDE-64426F8DF3D2}" type="slidenum">
              <a:rPr lang="nl-NL" smtClean="0"/>
              <a:pPr/>
              <a:t>27</a:t>
            </a:fld>
            <a:endParaRPr lang="nl-NL"/>
          </a:p>
        </p:txBody>
      </p:sp>
      <p:sp>
        <p:nvSpPr>
          <p:cNvPr id="28" name="Tekstvak 4">
            <a:extLst>
              <a:ext uri="{FF2B5EF4-FFF2-40B4-BE49-F238E27FC236}">
                <a16:creationId xmlns:a16="http://schemas.microsoft.com/office/drawing/2014/main" id="{E98CDD12-02FA-4893-8DD0-6756C87CFB7D}"/>
              </a:ext>
            </a:extLst>
          </p:cNvPr>
          <p:cNvSpPr txBox="1"/>
          <p:nvPr/>
        </p:nvSpPr>
        <p:spPr>
          <a:xfrm>
            <a:off x="725614" y="4430474"/>
            <a:ext cx="5292725" cy="571000"/>
          </a:xfrm>
          <a:prstGeom prst="rect">
            <a:avLst/>
          </a:prstGeom>
          <a:noFill/>
        </p:spPr>
        <p:txBody>
          <a:bodyPr wrap="square" lIns="0" tIns="0" rIns="0" bIns="0" rtlCol="0" anchor="ctr">
            <a:noAutofit/>
          </a:bodyPr>
          <a:lstStyle/>
          <a:p>
            <a:pPr algn="ctr">
              <a:lnSpc>
                <a:spcPct val="90000"/>
              </a:lnSpc>
            </a:pPr>
            <a:r>
              <a:rPr lang="en-US" sz="1200" b="1" dirty="0">
                <a:solidFill>
                  <a:srgbClr val="4A4A49"/>
                </a:solidFill>
              </a:rPr>
              <a:t>Would you like these online events to continue after the COVID-19 crisis?</a:t>
            </a:r>
            <a:endParaRPr lang="nl-NL" sz="1200" b="1" dirty="0">
              <a:solidFill>
                <a:srgbClr val="4A4A49"/>
              </a:solidFill>
            </a:endParaRPr>
          </a:p>
        </p:txBody>
      </p:sp>
      <p:graphicFrame>
        <p:nvGraphicFramePr>
          <p:cNvPr id="44" name="Chart 15">
            <a:extLst>
              <a:ext uri="{FF2B5EF4-FFF2-40B4-BE49-F238E27FC236}">
                <a16:creationId xmlns:a16="http://schemas.microsoft.com/office/drawing/2014/main" id="{DC29DD8E-60D9-4500-9DB9-940997EF11A0}"/>
              </a:ext>
            </a:extLst>
          </p:cNvPr>
          <p:cNvGraphicFramePr/>
          <p:nvPr>
            <p:extLst>
              <p:ext uri="{D42A27DB-BD31-4B8C-83A1-F6EECF244321}">
                <p14:modId xmlns:p14="http://schemas.microsoft.com/office/powerpoint/2010/main" val="3806884941"/>
              </p:ext>
            </p:extLst>
          </p:nvPr>
        </p:nvGraphicFramePr>
        <p:xfrm>
          <a:off x="878187" y="3124967"/>
          <a:ext cx="4734963" cy="5032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6" name="Chart 15">
            <a:extLst>
              <a:ext uri="{FF2B5EF4-FFF2-40B4-BE49-F238E27FC236}">
                <a16:creationId xmlns:a16="http://schemas.microsoft.com/office/drawing/2014/main" id="{203810B1-A956-46E7-9E90-0C4781A49172}"/>
              </a:ext>
            </a:extLst>
          </p:cNvPr>
          <p:cNvGraphicFramePr/>
          <p:nvPr>
            <p:extLst>
              <p:ext uri="{D42A27DB-BD31-4B8C-83A1-F6EECF244321}">
                <p14:modId xmlns:p14="http://schemas.microsoft.com/office/powerpoint/2010/main" val="2757490422"/>
              </p:ext>
            </p:extLst>
          </p:nvPr>
        </p:nvGraphicFramePr>
        <p:xfrm>
          <a:off x="897155" y="5161057"/>
          <a:ext cx="4734000" cy="5032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7" name="Tabel 4">
            <a:extLst>
              <a:ext uri="{FF2B5EF4-FFF2-40B4-BE49-F238E27FC236}">
                <a16:creationId xmlns:a16="http://schemas.microsoft.com/office/drawing/2014/main" id="{909E666D-8C02-4DEE-8F1F-9018FA05949E}"/>
              </a:ext>
            </a:extLst>
          </p:cNvPr>
          <p:cNvGraphicFramePr>
            <a:graphicFrameLocks noGrp="1"/>
          </p:cNvGraphicFramePr>
          <p:nvPr/>
        </p:nvGraphicFramePr>
        <p:xfrm>
          <a:off x="1195058" y="5010819"/>
          <a:ext cx="4481466" cy="243840"/>
        </p:xfrm>
        <a:graphic>
          <a:graphicData uri="http://schemas.openxmlformats.org/drawingml/2006/table">
            <a:tbl>
              <a:tblPr firstRow="1" bandRow="1">
                <a:tableStyleId>{5C22544A-7EE6-4342-B048-85BDC9FD1C3A}</a:tableStyleId>
              </a:tblPr>
              <a:tblGrid>
                <a:gridCol w="1493822">
                  <a:extLst>
                    <a:ext uri="{9D8B030D-6E8A-4147-A177-3AD203B41FA5}">
                      <a16:colId xmlns:a16="http://schemas.microsoft.com/office/drawing/2014/main" val="3748720793"/>
                    </a:ext>
                  </a:extLst>
                </a:gridCol>
                <a:gridCol w="1493822">
                  <a:extLst>
                    <a:ext uri="{9D8B030D-6E8A-4147-A177-3AD203B41FA5}">
                      <a16:colId xmlns:a16="http://schemas.microsoft.com/office/drawing/2014/main" val="3496212273"/>
                    </a:ext>
                  </a:extLst>
                </a:gridCol>
                <a:gridCol w="1493822">
                  <a:extLst>
                    <a:ext uri="{9D8B030D-6E8A-4147-A177-3AD203B41FA5}">
                      <a16:colId xmlns:a16="http://schemas.microsoft.com/office/drawing/2014/main" val="1387309317"/>
                    </a:ext>
                  </a:extLst>
                </a:gridCol>
              </a:tblGrid>
              <a:tr h="0">
                <a:tc>
                  <a:txBody>
                    <a:bodyPr/>
                    <a:lstStyle/>
                    <a:p>
                      <a:pPr algn="ctr"/>
                      <a:r>
                        <a:rPr lang="nl-NL" sz="1000" b="1" dirty="0">
                          <a:solidFill>
                            <a:srgbClr val="0A5D7A"/>
                          </a:solidFill>
                        </a:rPr>
                        <a:t>Yes</a:t>
                      </a:r>
                      <a:endParaRPr lang="en-GB" sz="1000" b="1" dirty="0">
                        <a:solidFill>
                          <a:srgbClr val="0A5D7A"/>
                        </a:solidFill>
                      </a:endParaRPr>
                    </a:p>
                  </a:txBody>
                  <a:tcPr marL="80346" marR="8034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NL" sz="1000" b="1" dirty="0">
                          <a:solidFill>
                            <a:srgbClr val="921A1A"/>
                          </a:solidFill>
                        </a:rPr>
                        <a:t>No</a:t>
                      </a:r>
                      <a:endParaRPr lang="en-GB" sz="1000" b="1" dirty="0">
                        <a:solidFill>
                          <a:srgbClr val="921A1A"/>
                        </a:solidFill>
                      </a:endParaRPr>
                    </a:p>
                  </a:txBody>
                  <a:tcPr marL="80346" marR="8034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b="1" dirty="0">
                          <a:solidFill>
                            <a:srgbClr val="B9C6CF"/>
                          </a:solidFill>
                        </a:rPr>
                        <a:t>Don’t know</a:t>
                      </a:r>
                    </a:p>
                  </a:txBody>
                  <a:tcPr marL="80346" marR="8034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5904303"/>
                  </a:ext>
                </a:extLst>
              </a:tr>
            </a:tbl>
          </a:graphicData>
        </a:graphic>
      </p:graphicFrame>
      <p:graphicFrame>
        <p:nvGraphicFramePr>
          <p:cNvPr id="48" name="Tabel 4">
            <a:extLst>
              <a:ext uri="{FF2B5EF4-FFF2-40B4-BE49-F238E27FC236}">
                <a16:creationId xmlns:a16="http://schemas.microsoft.com/office/drawing/2014/main" id="{086BF1BF-9D51-4ED3-BE65-6A7365A8D07A}"/>
              </a:ext>
            </a:extLst>
          </p:cNvPr>
          <p:cNvGraphicFramePr>
            <a:graphicFrameLocks noGrp="1"/>
          </p:cNvGraphicFramePr>
          <p:nvPr/>
        </p:nvGraphicFramePr>
        <p:xfrm>
          <a:off x="1104901" y="2961300"/>
          <a:ext cx="4499196" cy="243840"/>
        </p:xfrm>
        <a:graphic>
          <a:graphicData uri="http://schemas.openxmlformats.org/drawingml/2006/table">
            <a:tbl>
              <a:tblPr firstRow="1" bandRow="1">
                <a:tableStyleId>{5C22544A-7EE6-4342-B048-85BDC9FD1C3A}</a:tableStyleId>
              </a:tblPr>
              <a:tblGrid>
                <a:gridCol w="2249598">
                  <a:extLst>
                    <a:ext uri="{9D8B030D-6E8A-4147-A177-3AD203B41FA5}">
                      <a16:colId xmlns:a16="http://schemas.microsoft.com/office/drawing/2014/main" val="3748720793"/>
                    </a:ext>
                  </a:extLst>
                </a:gridCol>
                <a:gridCol w="2249598">
                  <a:extLst>
                    <a:ext uri="{9D8B030D-6E8A-4147-A177-3AD203B41FA5}">
                      <a16:colId xmlns:a16="http://schemas.microsoft.com/office/drawing/2014/main" val="3496212273"/>
                    </a:ext>
                  </a:extLst>
                </a:gridCol>
              </a:tblGrid>
              <a:tr h="0">
                <a:tc>
                  <a:txBody>
                    <a:bodyPr/>
                    <a:lstStyle/>
                    <a:p>
                      <a:pPr algn="ctr"/>
                      <a:r>
                        <a:rPr lang="nl-NL" sz="1000" b="1" dirty="0">
                          <a:solidFill>
                            <a:srgbClr val="0A5D7A"/>
                          </a:solidFill>
                        </a:rPr>
                        <a:t>Yes</a:t>
                      </a:r>
                      <a:endParaRPr lang="en-GB" sz="1000" b="1" dirty="0">
                        <a:solidFill>
                          <a:srgbClr val="0A5D7A"/>
                        </a:solidFill>
                      </a:endParaRPr>
                    </a:p>
                  </a:txBody>
                  <a:tcPr marL="80346" marR="8034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NL" sz="1000" b="1" dirty="0">
                          <a:solidFill>
                            <a:srgbClr val="921A1A"/>
                          </a:solidFill>
                        </a:rPr>
                        <a:t>No</a:t>
                      </a:r>
                      <a:endParaRPr lang="en-GB" sz="1000" b="1" dirty="0">
                        <a:solidFill>
                          <a:srgbClr val="921A1A"/>
                        </a:solidFill>
                      </a:endParaRPr>
                    </a:p>
                  </a:txBody>
                  <a:tcPr marL="80346" marR="8034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5904303"/>
                  </a:ext>
                </a:extLst>
              </a:tr>
            </a:tbl>
          </a:graphicData>
        </a:graphic>
      </p:graphicFrame>
      <p:sp>
        <p:nvSpPr>
          <p:cNvPr id="29" name="Title 1">
            <a:extLst>
              <a:ext uri="{FF2B5EF4-FFF2-40B4-BE49-F238E27FC236}">
                <a16:creationId xmlns:a16="http://schemas.microsoft.com/office/drawing/2014/main" id="{7C6362BA-D1A5-4385-AEF1-9E89409C06CB}"/>
              </a:ext>
            </a:extLst>
          </p:cNvPr>
          <p:cNvSpPr txBox="1">
            <a:spLocks/>
          </p:cNvSpPr>
          <p:nvPr/>
        </p:nvSpPr>
        <p:spPr>
          <a:xfrm>
            <a:off x="472155" y="436457"/>
            <a:ext cx="10437345" cy="192543"/>
          </a:xfrm>
          <a:prstGeom prst="rect">
            <a:avLst/>
          </a:prstGeom>
        </p:spPr>
        <p:txBody>
          <a:bodyPr vert="horz" lIns="0" tIns="0" rIns="0" bIns="0" rtlCol="0" anchor="t">
            <a:noAutofit/>
          </a:bodyP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a:defRPr/>
            </a:pPr>
            <a:r>
              <a:rPr lang="nl-NL" sz="1100" dirty="0"/>
              <a:t>Germany</a:t>
            </a:r>
            <a:r>
              <a:rPr lang="nl-NL" sz="1100" b="0" dirty="0">
                <a:solidFill>
                  <a:schemeClr val="bg1">
                    <a:lumMod val="65000"/>
                  </a:schemeClr>
                </a:solidFill>
              </a:rPr>
              <a:t> </a:t>
            </a:r>
            <a:r>
              <a:rPr lang="nl-NL" sz="1100" b="0" dirty="0">
                <a:solidFill>
                  <a:srgbClr val="B9C6CF"/>
                </a:solidFill>
              </a:rPr>
              <a:t>| United Kingdom | France | Italy | Spain | Netherlands | Belgium | Poland </a:t>
            </a:r>
          </a:p>
        </p:txBody>
      </p:sp>
      <p:sp>
        <p:nvSpPr>
          <p:cNvPr id="33" name="Titel 1">
            <a:extLst>
              <a:ext uri="{FF2B5EF4-FFF2-40B4-BE49-F238E27FC236}">
                <a16:creationId xmlns:a16="http://schemas.microsoft.com/office/drawing/2014/main" id="{3F31B62E-B234-48D6-8A19-2EB24D35EBED}"/>
              </a:ext>
            </a:extLst>
          </p:cNvPr>
          <p:cNvSpPr txBox="1">
            <a:spLocks/>
          </p:cNvSpPr>
          <p:nvPr/>
        </p:nvSpPr>
        <p:spPr>
          <a:xfrm>
            <a:off x="388932" y="130037"/>
            <a:ext cx="8032257" cy="342275"/>
          </a:xfrm>
          <a:prstGeom prst="rect">
            <a:avLst/>
          </a:prstGeom>
        </p:spPr>
        <p:txBody>
          <a:bodyPr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algn="l">
              <a:lnSpc>
                <a:spcPct val="90000"/>
              </a:lnSpc>
            </a:pPr>
            <a:r>
              <a:rPr lang="nl-NL" sz="1200" b="0" dirty="0">
                <a:solidFill>
                  <a:srgbClr val="B9C6CF"/>
                </a:solidFill>
              </a:rPr>
              <a:t>Management Summary | Profiling Building Contractor | </a:t>
            </a:r>
            <a:r>
              <a:rPr lang="nl-NL" sz="1200" dirty="0"/>
              <a:t>Media </a:t>
            </a:r>
            <a:r>
              <a:rPr lang="nl-NL" sz="1200" dirty="0" err="1"/>
              <a:t>Orientation</a:t>
            </a:r>
            <a:r>
              <a:rPr lang="nl-NL" sz="1200" dirty="0"/>
              <a:t> </a:t>
            </a:r>
            <a:r>
              <a:rPr lang="nl-NL" sz="1200" b="0" dirty="0">
                <a:solidFill>
                  <a:srgbClr val="B9C6CF"/>
                </a:solidFill>
              </a:rPr>
              <a:t>|</a:t>
            </a:r>
            <a:endParaRPr lang="nl-NL" sz="1200" b="1" dirty="0">
              <a:solidFill>
                <a:srgbClr val="B9C6CF"/>
              </a:solidFill>
            </a:endParaRPr>
          </a:p>
        </p:txBody>
      </p:sp>
      <p:cxnSp>
        <p:nvCxnSpPr>
          <p:cNvPr id="42" name="Rechte verbindingslijn 41">
            <a:extLst>
              <a:ext uri="{FF2B5EF4-FFF2-40B4-BE49-F238E27FC236}">
                <a16:creationId xmlns:a16="http://schemas.microsoft.com/office/drawing/2014/main" id="{A74A0D42-1EDA-4DAB-B679-15D850DEC68E}"/>
              </a:ext>
            </a:extLst>
          </p:cNvPr>
          <p:cNvCxnSpPr>
            <a:cxnSpLocks/>
          </p:cNvCxnSpPr>
          <p:nvPr/>
        </p:nvCxnSpPr>
        <p:spPr>
          <a:xfrm>
            <a:off x="6096000" y="1946495"/>
            <a:ext cx="0" cy="4454305"/>
          </a:xfrm>
          <a:prstGeom prst="line">
            <a:avLst/>
          </a:prstGeom>
          <a:ln>
            <a:solidFill>
              <a:srgbClr val="7F7F7F"/>
            </a:solidFill>
          </a:ln>
        </p:spPr>
        <p:style>
          <a:lnRef idx="3">
            <a:schemeClr val="dk1"/>
          </a:lnRef>
          <a:fillRef idx="0">
            <a:schemeClr val="dk1"/>
          </a:fillRef>
          <a:effectRef idx="2">
            <a:schemeClr val="dk1"/>
          </a:effectRef>
          <a:fontRef idx="minor">
            <a:schemeClr val="tx1"/>
          </a:fontRef>
        </p:style>
      </p:cxnSp>
      <p:sp>
        <p:nvSpPr>
          <p:cNvPr id="35" name="Tekstvak 34">
            <a:extLst>
              <a:ext uri="{FF2B5EF4-FFF2-40B4-BE49-F238E27FC236}">
                <a16:creationId xmlns:a16="http://schemas.microsoft.com/office/drawing/2014/main" id="{598FFC7B-7BF9-4972-AE91-40B9B33152CF}"/>
              </a:ext>
            </a:extLst>
          </p:cNvPr>
          <p:cNvSpPr txBox="1"/>
          <p:nvPr/>
        </p:nvSpPr>
        <p:spPr>
          <a:xfrm>
            <a:off x="6276710" y="1942998"/>
            <a:ext cx="5307012" cy="343002"/>
          </a:xfrm>
          <a:prstGeom prst="rect">
            <a:avLst/>
          </a:prstGeom>
          <a:noFill/>
        </p:spPr>
        <p:txBody>
          <a:bodyPr wrap="square" lIns="0" tIns="0" rIns="0" bIns="0" rtlCol="0" anchor="ctr">
            <a:noAutofit/>
          </a:bodyPr>
          <a:lstStyle/>
          <a:p>
            <a:pPr algn="ctr">
              <a:lnSpc>
                <a:spcPct val="90000"/>
              </a:lnSpc>
            </a:pPr>
            <a:r>
              <a:rPr lang="en-US" sz="1200" b="1" dirty="0">
                <a:solidFill>
                  <a:srgbClr val="4A4A49"/>
                </a:solidFill>
              </a:rPr>
              <a:t>Would like to </a:t>
            </a:r>
            <a:r>
              <a:rPr lang="en-US" sz="1200" b="1" dirty="0">
                <a:solidFill>
                  <a:srgbClr val="0A5D7A"/>
                </a:solidFill>
              </a:rPr>
              <a:t>continue</a:t>
            </a:r>
            <a:r>
              <a:rPr lang="en-US" sz="1200" b="1" dirty="0">
                <a:solidFill>
                  <a:srgbClr val="4A4A49"/>
                </a:solidFill>
              </a:rPr>
              <a:t> after the COVID-19 crisis with online events</a:t>
            </a:r>
            <a:endParaRPr lang="nl-NL" sz="1200" b="1" dirty="0">
              <a:solidFill>
                <a:srgbClr val="4A4A49"/>
              </a:solidFill>
            </a:endParaRPr>
          </a:p>
        </p:txBody>
      </p:sp>
      <p:sp>
        <p:nvSpPr>
          <p:cNvPr id="36" name="Rechthoek 35">
            <a:extLst>
              <a:ext uri="{FF2B5EF4-FFF2-40B4-BE49-F238E27FC236}">
                <a16:creationId xmlns:a16="http://schemas.microsoft.com/office/drawing/2014/main" id="{AA9103B1-9DF1-4B1B-B687-99203F3D60E4}"/>
              </a:ext>
            </a:extLst>
          </p:cNvPr>
          <p:cNvSpPr/>
          <p:nvPr/>
        </p:nvSpPr>
        <p:spPr>
          <a:xfrm>
            <a:off x="6275388" y="3096286"/>
            <a:ext cx="2601912" cy="1222218"/>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pPr>
            <a:r>
              <a:rPr lang="nl-NL" sz="1000" i="1" dirty="0">
                <a:solidFill>
                  <a:srgbClr val="4A4A49"/>
                </a:solidFill>
              </a:rPr>
              <a:t> </a:t>
            </a:r>
            <a:r>
              <a:rPr lang="en-US" sz="1000" i="1" dirty="0">
                <a:solidFill>
                  <a:srgbClr val="4A4A49"/>
                </a:solidFill>
              </a:rPr>
              <a:t>Open answers</a:t>
            </a:r>
            <a:endParaRPr lang="nl-NL" sz="1000" i="1" dirty="0">
              <a:solidFill>
                <a:srgbClr val="4A4A49"/>
              </a:solidFill>
            </a:endParaRPr>
          </a:p>
        </p:txBody>
      </p:sp>
      <p:sp>
        <p:nvSpPr>
          <p:cNvPr id="37" name="Rechthoek 36">
            <a:extLst>
              <a:ext uri="{FF2B5EF4-FFF2-40B4-BE49-F238E27FC236}">
                <a16:creationId xmlns:a16="http://schemas.microsoft.com/office/drawing/2014/main" id="{D6A42D1A-26AF-4929-8B37-8E05FD62CBEC}"/>
              </a:ext>
            </a:extLst>
          </p:cNvPr>
          <p:cNvSpPr/>
          <p:nvPr/>
        </p:nvSpPr>
        <p:spPr>
          <a:xfrm>
            <a:off x="6275388" y="2299477"/>
            <a:ext cx="2601912" cy="715327"/>
          </a:xfrm>
          <a:prstGeom prst="rect">
            <a:avLst/>
          </a:prstGeom>
          <a:solidFill>
            <a:srgbClr val="0A5D7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pPr>
            <a:r>
              <a:rPr lang="nl-NL" sz="1000" i="1" dirty="0">
                <a:solidFill>
                  <a:srgbClr val="4A4A49"/>
                </a:solidFill>
              </a:rPr>
              <a:t> </a:t>
            </a:r>
            <a:r>
              <a:rPr lang="en-US" sz="1000" i="1" dirty="0">
                <a:solidFill>
                  <a:srgbClr val="4A4A49"/>
                </a:solidFill>
              </a:rPr>
              <a:t>Open answers</a:t>
            </a:r>
            <a:endParaRPr lang="nl-NL" sz="1000" i="1" dirty="0">
              <a:solidFill>
                <a:srgbClr val="4A4A49"/>
              </a:solidFill>
            </a:endParaRPr>
          </a:p>
        </p:txBody>
      </p:sp>
      <p:sp>
        <p:nvSpPr>
          <p:cNvPr id="38" name="Rechthoek 37">
            <a:extLst>
              <a:ext uri="{FF2B5EF4-FFF2-40B4-BE49-F238E27FC236}">
                <a16:creationId xmlns:a16="http://schemas.microsoft.com/office/drawing/2014/main" id="{79D3CFFF-432F-4850-99FD-9D6F296D30DB}"/>
              </a:ext>
            </a:extLst>
          </p:cNvPr>
          <p:cNvSpPr/>
          <p:nvPr/>
        </p:nvSpPr>
        <p:spPr>
          <a:xfrm>
            <a:off x="8971983" y="2296508"/>
            <a:ext cx="2596151" cy="591547"/>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pPr>
            <a:r>
              <a:rPr lang="nl-NL" sz="1000" dirty="0">
                <a:solidFill>
                  <a:srgbClr val="4A4A49"/>
                </a:solidFill>
              </a:rPr>
              <a:t> </a:t>
            </a:r>
            <a:r>
              <a:rPr lang="en-US" sz="1000" i="1" dirty="0">
                <a:solidFill>
                  <a:srgbClr val="4A4A49"/>
                </a:solidFill>
              </a:rPr>
              <a:t>Open answers</a:t>
            </a:r>
            <a:endParaRPr lang="nl-NL" sz="1000" i="1" dirty="0">
              <a:solidFill>
                <a:srgbClr val="4A4A49"/>
              </a:solidFill>
            </a:endParaRPr>
          </a:p>
        </p:txBody>
      </p:sp>
      <p:sp>
        <p:nvSpPr>
          <p:cNvPr id="43" name="Rechthoek 42">
            <a:extLst>
              <a:ext uri="{FF2B5EF4-FFF2-40B4-BE49-F238E27FC236}">
                <a16:creationId xmlns:a16="http://schemas.microsoft.com/office/drawing/2014/main" id="{4BB56903-80F4-4CA2-A8FB-244CF87B8583}"/>
              </a:ext>
            </a:extLst>
          </p:cNvPr>
          <p:cNvSpPr/>
          <p:nvPr/>
        </p:nvSpPr>
        <p:spPr>
          <a:xfrm>
            <a:off x="8971984" y="2942377"/>
            <a:ext cx="2596129" cy="615636"/>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pPr>
            <a:r>
              <a:rPr lang="nl-NL" sz="1000" dirty="0">
                <a:solidFill>
                  <a:srgbClr val="4A4A49"/>
                </a:solidFill>
              </a:rPr>
              <a:t>  </a:t>
            </a:r>
            <a:r>
              <a:rPr lang="nl-NL" sz="1000" i="1" dirty="0">
                <a:solidFill>
                  <a:srgbClr val="4A4A49"/>
                </a:solidFill>
              </a:rPr>
              <a:t> </a:t>
            </a:r>
            <a:r>
              <a:rPr lang="en-US" sz="1000" i="1" dirty="0">
                <a:solidFill>
                  <a:srgbClr val="4A4A49"/>
                </a:solidFill>
              </a:rPr>
              <a:t>Open answers</a:t>
            </a:r>
            <a:endParaRPr lang="nl-NL" sz="1000" i="1" dirty="0">
              <a:solidFill>
                <a:srgbClr val="4A4A49"/>
              </a:solidFill>
            </a:endParaRPr>
          </a:p>
        </p:txBody>
      </p:sp>
      <p:sp>
        <p:nvSpPr>
          <p:cNvPr id="45" name="Rechthoek 44">
            <a:extLst>
              <a:ext uri="{FF2B5EF4-FFF2-40B4-BE49-F238E27FC236}">
                <a16:creationId xmlns:a16="http://schemas.microsoft.com/office/drawing/2014/main" id="{44F600A4-242D-4EF0-936A-931218D39EB4}"/>
              </a:ext>
            </a:extLst>
          </p:cNvPr>
          <p:cNvSpPr/>
          <p:nvPr/>
        </p:nvSpPr>
        <p:spPr>
          <a:xfrm>
            <a:off x="8971984" y="3621387"/>
            <a:ext cx="2596129" cy="70617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pPr>
            <a:r>
              <a:rPr lang="nl-NL" sz="1000" dirty="0">
                <a:solidFill>
                  <a:srgbClr val="4A4A49"/>
                </a:solidFill>
              </a:rPr>
              <a:t> </a:t>
            </a:r>
            <a:r>
              <a:rPr lang="nl-NL" sz="1000" i="1" dirty="0">
                <a:solidFill>
                  <a:srgbClr val="4A4A49"/>
                </a:solidFill>
              </a:rPr>
              <a:t> </a:t>
            </a:r>
            <a:r>
              <a:rPr lang="en-US" sz="1000" i="1" dirty="0">
                <a:solidFill>
                  <a:srgbClr val="4A4A49"/>
                </a:solidFill>
              </a:rPr>
              <a:t>Open answers</a:t>
            </a:r>
            <a:endParaRPr lang="nl-NL" sz="1000" i="1" dirty="0">
              <a:solidFill>
                <a:srgbClr val="4A4A49"/>
              </a:solidFill>
            </a:endParaRPr>
          </a:p>
        </p:txBody>
      </p:sp>
      <p:sp>
        <p:nvSpPr>
          <p:cNvPr id="50" name="Tekstvak 49">
            <a:extLst>
              <a:ext uri="{FF2B5EF4-FFF2-40B4-BE49-F238E27FC236}">
                <a16:creationId xmlns:a16="http://schemas.microsoft.com/office/drawing/2014/main" id="{91312EB8-667A-4E6B-9ED4-3BD771176E62}"/>
              </a:ext>
            </a:extLst>
          </p:cNvPr>
          <p:cNvSpPr txBox="1"/>
          <p:nvPr/>
        </p:nvSpPr>
        <p:spPr>
          <a:xfrm>
            <a:off x="6275388" y="4457598"/>
            <a:ext cx="5292725" cy="343002"/>
          </a:xfrm>
          <a:prstGeom prst="rect">
            <a:avLst/>
          </a:prstGeom>
          <a:noFill/>
        </p:spPr>
        <p:txBody>
          <a:bodyPr wrap="square" lIns="0" tIns="0" rIns="0" bIns="0" rtlCol="0" anchor="ctr">
            <a:noAutofit/>
          </a:bodyPr>
          <a:lstStyle/>
          <a:p>
            <a:pPr algn="ctr">
              <a:lnSpc>
                <a:spcPct val="90000"/>
              </a:lnSpc>
            </a:pPr>
            <a:r>
              <a:rPr lang="en-US" sz="1200" b="1" dirty="0">
                <a:solidFill>
                  <a:srgbClr val="4A4A49"/>
                </a:solidFill>
              </a:rPr>
              <a:t>Would </a:t>
            </a:r>
            <a:r>
              <a:rPr lang="en-US" sz="1200" b="1" dirty="0">
                <a:solidFill>
                  <a:srgbClr val="EF7D00"/>
                </a:solidFill>
              </a:rPr>
              <a:t>not like to continue </a:t>
            </a:r>
            <a:r>
              <a:rPr lang="en-US" sz="1200" b="1" dirty="0">
                <a:solidFill>
                  <a:srgbClr val="4A4A49"/>
                </a:solidFill>
              </a:rPr>
              <a:t>after the COVID-19 crisis with online events</a:t>
            </a:r>
            <a:endParaRPr lang="nl-NL" sz="1200" b="1" dirty="0">
              <a:solidFill>
                <a:srgbClr val="4A4A49"/>
              </a:solidFill>
            </a:endParaRPr>
          </a:p>
        </p:txBody>
      </p:sp>
      <p:sp>
        <p:nvSpPr>
          <p:cNvPr id="51" name="Rechthoek 50">
            <a:extLst>
              <a:ext uri="{FF2B5EF4-FFF2-40B4-BE49-F238E27FC236}">
                <a16:creationId xmlns:a16="http://schemas.microsoft.com/office/drawing/2014/main" id="{AD8CC1E0-FD71-4507-B0B9-FDFC989B34F1}"/>
              </a:ext>
            </a:extLst>
          </p:cNvPr>
          <p:cNvSpPr/>
          <p:nvPr/>
        </p:nvSpPr>
        <p:spPr>
          <a:xfrm>
            <a:off x="6275388" y="4800600"/>
            <a:ext cx="2601912" cy="1319542"/>
          </a:xfrm>
          <a:prstGeom prst="rect">
            <a:avLst/>
          </a:prstGeom>
          <a:solidFill>
            <a:srgbClr val="EF7D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pPr>
            <a:r>
              <a:rPr lang="nl-NL" sz="1000" i="1" dirty="0">
                <a:solidFill>
                  <a:srgbClr val="4A4A49"/>
                </a:solidFill>
              </a:rPr>
              <a:t> </a:t>
            </a:r>
            <a:r>
              <a:rPr lang="en-US" sz="1000" i="1" dirty="0">
                <a:solidFill>
                  <a:srgbClr val="4A4A49"/>
                </a:solidFill>
              </a:rPr>
              <a:t>Open answers</a:t>
            </a:r>
            <a:endParaRPr lang="nl-NL" sz="1000" i="1" dirty="0">
              <a:solidFill>
                <a:srgbClr val="4A4A49"/>
              </a:solidFill>
            </a:endParaRPr>
          </a:p>
        </p:txBody>
      </p:sp>
      <p:sp>
        <p:nvSpPr>
          <p:cNvPr id="52" name="Rechthoek 51">
            <a:extLst>
              <a:ext uri="{FF2B5EF4-FFF2-40B4-BE49-F238E27FC236}">
                <a16:creationId xmlns:a16="http://schemas.microsoft.com/office/drawing/2014/main" id="{119ECC4A-613C-4C58-8E68-459962948570}"/>
              </a:ext>
            </a:extLst>
          </p:cNvPr>
          <p:cNvSpPr/>
          <p:nvPr/>
        </p:nvSpPr>
        <p:spPr>
          <a:xfrm>
            <a:off x="8971984" y="4800601"/>
            <a:ext cx="2596129" cy="722014"/>
          </a:xfrm>
          <a:prstGeom prst="rect">
            <a:avLst/>
          </a:prstGeom>
          <a:solidFill>
            <a:srgbClr val="EF7D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pPr>
            <a:r>
              <a:rPr lang="nl-NL" sz="1000" i="1" dirty="0">
                <a:solidFill>
                  <a:srgbClr val="4A4A49"/>
                </a:solidFill>
              </a:rPr>
              <a:t> </a:t>
            </a:r>
            <a:r>
              <a:rPr lang="en-US" sz="1000" i="1" dirty="0">
                <a:solidFill>
                  <a:srgbClr val="4A4A49"/>
                </a:solidFill>
              </a:rPr>
              <a:t>Open answers</a:t>
            </a:r>
            <a:endParaRPr lang="nl-NL" sz="1000" i="1" dirty="0">
              <a:solidFill>
                <a:srgbClr val="4A4A49"/>
              </a:solidFill>
            </a:endParaRPr>
          </a:p>
        </p:txBody>
      </p:sp>
      <p:sp>
        <p:nvSpPr>
          <p:cNvPr id="61" name="Rechthoek 60">
            <a:extLst>
              <a:ext uri="{FF2B5EF4-FFF2-40B4-BE49-F238E27FC236}">
                <a16:creationId xmlns:a16="http://schemas.microsoft.com/office/drawing/2014/main" id="{7669650E-7C4A-481E-BA5F-628F692E0D62}"/>
              </a:ext>
            </a:extLst>
          </p:cNvPr>
          <p:cNvSpPr/>
          <p:nvPr/>
        </p:nvSpPr>
        <p:spPr>
          <a:xfrm>
            <a:off x="8981037" y="5595042"/>
            <a:ext cx="2587075" cy="962899"/>
          </a:xfrm>
          <a:prstGeom prst="rect">
            <a:avLst/>
          </a:prstGeom>
          <a:solidFill>
            <a:srgbClr val="EF7D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pPr>
            <a:r>
              <a:rPr lang="nl-NL" sz="1000" i="1" dirty="0">
                <a:solidFill>
                  <a:srgbClr val="4A4A49"/>
                </a:solidFill>
              </a:rPr>
              <a:t> </a:t>
            </a:r>
            <a:r>
              <a:rPr lang="en-US" sz="1000" i="1" dirty="0">
                <a:solidFill>
                  <a:srgbClr val="4A4A49"/>
                </a:solidFill>
              </a:rPr>
              <a:t>Open answers</a:t>
            </a:r>
            <a:endParaRPr lang="nl-NL" sz="1000" i="1" dirty="0">
              <a:solidFill>
                <a:srgbClr val="4A4A49"/>
              </a:solidFill>
            </a:endParaRPr>
          </a:p>
        </p:txBody>
      </p:sp>
      <p:sp>
        <p:nvSpPr>
          <p:cNvPr id="26" name="Tekstvak 25">
            <a:extLst>
              <a:ext uri="{FF2B5EF4-FFF2-40B4-BE49-F238E27FC236}">
                <a16:creationId xmlns:a16="http://schemas.microsoft.com/office/drawing/2014/main" id="{E6839E8D-8ED3-4AEB-B007-AF1DC7D3AF4D}"/>
              </a:ext>
            </a:extLst>
          </p:cNvPr>
          <p:cNvSpPr txBox="1"/>
          <p:nvPr/>
        </p:nvSpPr>
        <p:spPr>
          <a:xfrm>
            <a:off x="519063" y="792480"/>
            <a:ext cx="11049049" cy="655017"/>
          </a:xfrm>
          <a:prstGeom prst="rect">
            <a:avLst/>
          </a:prstGeom>
          <a:noFill/>
        </p:spPr>
        <p:txBody>
          <a:bodyPr wrap="square" lIns="0" tIns="0" rIns="0" bIns="0" rtlCol="0" anchor="ctr">
            <a:noAutofit/>
          </a:bodyPr>
          <a:lstStyle/>
          <a:p>
            <a:pPr algn="l">
              <a:lnSpc>
                <a:spcPct val="90000"/>
              </a:lnSpc>
            </a:pPr>
            <a:r>
              <a:rPr lang="en-GB" sz="2800" dirty="0">
                <a:solidFill>
                  <a:srgbClr val="4A4A49"/>
                </a:solidFill>
              </a:rPr>
              <a:t>Online events attended by German contractors</a:t>
            </a:r>
          </a:p>
        </p:txBody>
      </p:sp>
    </p:spTree>
    <p:extLst>
      <p:ext uri="{BB962C8B-B14F-4D97-AF65-F5344CB8AC3E}">
        <p14:creationId xmlns:p14="http://schemas.microsoft.com/office/powerpoint/2010/main" val="2739062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216BFCA2-099A-435F-9A68-9D622FCFDFD4}"/>
              </a:ext>
            </a:extLst>
          </p:cNvPr>
          <p:cNvSpPr/>
          <p:nvPr/>
        </p:nvSpPr>
        <p:spPr>
          <a:xfrm>
            <a:off x="621749" y="1562100"/>
            <a:ext cx="4079756" cy="24066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2" name="Slide Number Placeholder 1">
            <a:extLst>
              <a:ext uri="{FF2B5EF4-FFF2-40B4-BE49-F238E27FC236}">
                <a16:creationId xmlns:a16="http://schemas.microsoft.com/office/drawing/2014/main" id="{E0D0C6AD-AFCC-4148-9437-06D47DCCC03E}"/>
              </a:ext>
            </a:extLst>
          </p:cNvPr>
          <p:cNvSpPr>
            <a:spLocks noGrp="1"/>
          </p:cNvSpPr>
          <p:nvPr>
            <p:ph type="sldNum" sz="quarter" idx="12"/>
          </p:nvPr>
        </p:nvSpPr>
        <p:spPr/>
        <p:txBody>
          <a:bodyPr/>
          <a:lstStyle/>
          <a:p>
            <a:fld id="{7AD0FE45-509C-4BDF-9EDE-64426F8DF3D2}" type="slidenum">
              <a:rPr lang="nl-NL" smtClean="0"/>
              <a:t>28</a:t>
            </a:fld>
            <a:endParaRPr lang="nl-NL"/>
          </a:p>
        </p:txBody>
      </p:sp>
      <p:sp>
        <p:nvSpPr>
          <p:cNvPr id="8" name="TextBox 7">
            <a:extLst>
              <a:ext uri="{FF2B5EF4-FFF2-40B4-BE49-F238E27FC236}">
                <a16:creationId xmlns:a16="http://schemas.microsoft.com/office/drawing/2014/main" id="{220ECB89-8A6F-41BE-9432-619CE9300FD1}"/>
              </a:ext>
            </a:extLst>
          </p:cNvPr>
          <p:cNvSpPr txBox="1"/>
          <p:nvPr/>
        </p:nvSpPr>
        <p:spPr>
          <a:xfrm>
            <a:off x="1460352" y="4888856"/>
            <a:ext cx="1247775" cy="1400175"/>
          </a:xfrm>
          <a:prstGeom prst="rect">
            <a:avLst/>
          </a:prstGeom>
          <a:noFill/>
        </p:spPr>
        <p:txBody>
          <a:bodyPr wrap="square" lIns="0" tIns="0" rIns="0" bIns="0" rtlCol="0" anchor="ctr">
            <a:noAutofit/>
          </a:bodyPr>
          <a:lstStyle/>
          <a:p>
            <a:pPr algn="l">
              <a:lnSpc>
                <a:spcPct val="90000"/>
              </a:lnSpc>
            </a:pPr>
            <a:endParaRPr lang="nl-NL" sz="1400" b="1" dirty="0">
              <a:solidFill>
                <a:schemeClr val="accent2"/>
              </a:solidFill>
            </a:endParaRPr>
          </a:p>
        </p:txBody>
      </p:sp>
      <p:pic>
        <p:nvPicPr>
          <p:cNvPr id="63" name="Afbeelding 547">
            <a:extLst>
              <a:ext uri="{FF2B5EF4-FFF2-40B4-BE49-F238E27FC236}">
                <a16:creationId xmlns:a16="http://schemas.microsoft.com/office/drawing/2014/main" id="{BA8FC4E4-B775-442C-83E2-EC9C92854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640" y="1738210"/>
            <a:ext cx="220244" cy="253166"/>
          </a:xfrm>
          <a:prstGeom prst="rect">
            <a:avLst/>
          </a:prstGeom>
        </p:spPr>
      </p:pic>
      <p:sp>
        <p:nvSpPr>
          <p:cNvPr id="67" name="Flowchart: Connector 66">
            <a:extLst>
              <a:ext uri="{FF2B5EF4-FFF2-40B4-BE49-F238E27FC236}">
                <a16:creationId xmlns:a16="http://schemas.microsoft.com/office/drawing/2014/main" id="{DFCC0336-6AE9-4B19-AE86-06E423553104}"/>
              </a:ext>
            </a:extLst>
          </p:cNvPr>
          <p:cNvSpPr>
            <a:spLocks noChangeAspect="1"/>
          </p:cNvSpPr>
          <p:nvPr/>
        </p:nvSpPr>
        <p:spPr>
          <a:xfrm>
            <a:off x="711921" y="1692670"/>
            <a:ext cx="370732" cy="370732"/>
          </a:xfrm>
          <a:prstGeom prst="flowChartConnector">
            <a:avLst/>
          </a:prstGeom>
          <a:noFill/>
          <a:ln w="19050">
            <a:solidFill>
              <a:srgbClr val="5F5F5E"/>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100" dirty="0" err="1">
              <a:solidFill>
                <a:schemeClr val="bg1"/>
              </a:solidFill>
            </a:endParaRPr>
          </a:p>
        </p:txBody>
      </p:sp>
      <p:sp>
        <p:nvSpPr>
          <p:cNvPr id="70" name="TextBox 69">
            <a:extLst>
              <a:ext uri="{FF2B5EF4-FFF2-40B4-BE49-F238E27FC236}">
                <a16:creationId xmlns:a16="http://schemas.microsoft.com/office/drawing/2014/main" id="{5066BFD1-ADB2-43BD-AA75-4F33475AF546}"/>
              </a:ext>
            </a:extLst>
          </p:cNvPr>
          <p:cNvSpPr txBox="1"/>
          <p:nvPr/>
        </p:nvSpPr>
        <p:spPr>
          <a:xfrm>
            <a:off x="1297227" y="1690767"/>
            <a:ext cx="2054040" cy="352334"/>
          </a:xfrm>
          <a:prstGeom prst="rect">
            <a:avLst/>
          </a:prstGeom>
          <a:noFill/>
        </p:spPr>
        <p:txBody>
          <a:bodyPr wrap="none" lIns="0" tIns="0" rIns="0" bIns="0" rtlCol="0" anchor="ctr">
            <a:noAutofit/>
          </a:bodyPr>
          <a:lstStyle/>
          <a:p>
            <a:pPr algn="l">
              <a:lnSpc>
                <a:spcPct val="90000"/>
              </a:lnSpc>
            </a:pPr>
            <a:r>
              <a:rPr lang="nl-NL" sz="1400" b="1" dirty="0">
                <a:solidFill>
                  <a:srgbClr val="5F5F5E"/>
                </a:solidFill>
              </a:rPr>
              <a:t>XXX</a:t>
            </a:r>
            <a:endParaRPr lang="en-GB" sz="1400" b="1" dirty="0">
              <a:solidFill>
                <a:srgbClr val="5F5F5E"/>
              </a:solidFill>
            </a:endParaRPr>
          </a:p>
        </p:txBody>
      </p:sp>
      <p:sp>
        <p:nvSpPr>
          <p:cNvPr id="72" name="TextBox 71">
            <a:extLst>
              <a:ext uri="{FF2B5EF4-FFF2-40B4-BE49-F238E27FC236}">
                <a16:creationId xmlns:a16="http://schemas.microsoft.com/office/drawing/2014/main" id="{5E616528-87D7-48AD-8635-10C98C321DB9}"/>
              </a:ext>
            </a:extLst>
          </p:cNvPr>
          <p:cNvSpPr txBox="1"/>
          <p:nvPr/>
        </p:nvSpPr>
        <p:spPr>
          <a:xfrm>
            <a:off x="1175220" y="2832155"/>
            <a:ext cx="1202031" cy="272670"/>
          </a:xfrm>
          <a:prstGeom prst="rect">
            <a:avLst/>
          </a:prstGeom>
          <a:noFill/>
        </p:spPr>
        <p:txBody>
          <a:bodyPr wrap="square" lIns="0" tIns="0" rIns="0" bIns="0" rtlCol="0" anchor="ctr">
            <a:noAutofit/>
          </a:bodyPr>
          <a:lstStyle/>
          <a:p>
            <a:pPr>
              <a:lnSpc>
                <a:spcPct val="90000"/>
              </a:lnSpc>
            </a:pPr>
            <a:r>
              <a:rPr lang="en-US" sz="1400" dirty="0">
                <a:solidFill>
                  <a:schemeClr val="tx1">
                    <a:lumMod val="65000"/>
                    <a:lumOff val="35000"/>
                  </a:schemeClr>
                </a:solidFill>
              </a:rPr>
              <a:t>XXX</a:t>
            </a:r>
            <a:endParaRPr lang="en-GB" sz="1400" dirty="0">
              <a:solidFill>
                <a:schemeClr val="tx1">
                  <a:lumMod val="65000"/>
                  <a:lumOff val="35000"/>
                </a:schemeClr>
              </a:solidFill>
            </a:endParaRPr>
          </a:p>
          <a:p>
            <a:pPr algn="l">
              <a:lnSpc>
                <a:spcPct val="90000"/>
              </a:lnSpc>
            </a:pPr>
            <a:endParaRPr lang="nl-NL" sz="1400" b="1" dirty="0">
              <a:solidFill>
                <a:schemeClr val="tx1">
                  <a:lumMod val="65000"/>
                  <a:lumOff val="35000"/>
                </a:schemeClr>
              </a:solidFill>
            </a:endParaRPr>
          </a:p>
        </p:txBody>
      </p:sp>
      <p:graphicFrame>
        <p:nvGraphicFramePr>
          <p:cNvPr id="74" name="Grafiek 4">
            <a:extLst>
              <a:ext uri="{FF2B5EF4-FFF2-40B4-BE49-F238E27FC236}">
                <a16:creationId xmlns:a16="http://schemas.microsoft.com/office/drawing/2014/main" id="{AA632387-413B-477A-AA84-0164F5DD938D}"/>
              </a:ext>
            </a:extLst>
          </p:cNvPr>
          <p:cNvGraphicFramePr/>
          <p:nvPr>
            <p:extLst>
              <p:ext uri="{D42A27DB-BD31-4B8C-83A1-F6EECF244321}">
                <p14:modId xmlns:p14="http://schemas.microsoft.com/office/powerpoint/2010/main" val="2496940688"/>
              </p:ext>
            </p:extLst>
          </p:nvPr>
        </p:nvGraphicFramePr>
        <p:xfrm>
          <a:off x="1034633" y="5268207"/>
          <a:ext cx="4810099" cy="12140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8" name="Chart 24">
            <a:extLst>
              <a:ext uri="{FF2B5EF4-FFF2-40B4-BE49-F238E27FC236}">
                <a16:creationId xmlns:a16="http://schemas.microsoft.com/office/drawing/2014/main" id="{8504F96A-E3B6-45A4-B2C2-C04B035F0A86}"/>
              </a:ext>
            </a:extLst>
          </p:cNvPr>
          <p:cNvGraphicFramePr/>
          <p:nvPr>
            <p:extLst>
              <p:ext uri="{D42A27DB-BD31-4B8C-83A1-F6EECF244321}">
                <p14:modId xmlns:p14="http://schemas.microsoft.com/office/powerpoint/2010/main" val="1990988044"/>
              </p:ext>
            </p:extLst>
          </p:nvPr>
        </p:nvGraphicFramePr>
        <p:xfrm>
          <a:off x="8877300" y="2286000"/>
          <a:ext cx="2690813" cy="1682750"/>
        </p:xfrm>
        <a:graphic>
          <a:graphicData uri="http://schemas.openxmlformats.org/drawingml/2006/chart">
            <c:chart xmlns:c="http://schemas.openxmlformats.org/drawingml/2006/chart" xmlns:r="http://schemas.openxmlformats.org/officeDocument/2006/relationships" r:id="rId5"/>
          </a:graphicData>
        </a:graphic>
      </p:graphicFrame>
      <p:sp>
        <p:nvSpPr>
          <p:cNvPr id="91" name="TextBox 90">
            <a:extLst>
              <a:ext uri="{FF2B5EF4-FFF2-40B4-BE49-F238E27FC236}">
                <a16:creationId xmlns:a16="http://schemas.microsoft.com/office/drawing/2014/main" id="{B1A53695-8642-4413-B2AF-B1CE92D039D7}"/>
              </a:ext>
            </a:extLst>
          </p:cNvPr>
          <p:cNvSpPr txBox="1"/>
          <p:nvPr/>
        </p:nvSpPr>
        <p:spPr>
          <a:xfrm>
            <a:off x="6275388" y="1562100"/>
            <a:ext cx="5292725" cy="449431"/>
          </a:xfrm>
          <a:prstGeom prst="rect">
            <a:avLst/>
          </a:prstGeom>
          <a:noFill/>
        </p:spPr>
        <p:txBody>
          <a:bodyPr wrap="square" lIns="0" tIns="0" rIns="0" bIns="0" rtlCol="0" anchor="ctr">
            <a:noAutofit/>
          </a:bodyPr>
          <a:lstStyle/>
          <a:p>
            <a:pPr algn="ctr">
              <a:lnSpc>
                <a:spcPct val="90000"/>
              </a:lnSpc>
            </a:pPr>
            <a:r>
              <a:rPr lang="en-US" sz="1200" b="1" dirty="0">
                <a:solidFill>
                  <a:srgbClr val="4A4A49"/>
                </a:solidFill>
              </a:rPr>
              <a:t>Top 5 specific information usually searched for on a </a:t>
            </a:r>
          </a:p>
          <a:p>
            <a:pPr algn="ctr">
              <a:lnSpc>
                <a:spcPct val="90000"/>
              </a:lnSpc>
            </a:pPr>
            <a:r>
              <a:rPr lang="en-US" sz="1200" b="1" dirty="0">
                <a:solidFill>
                  <a:srgbClr val="4A4A49"/>
                </a:solidFill>
              </a:rPr>
              <a:t>manufacturer's website</a:t>
            </a:r>
          </a:p>
        </p:txBody>
      </p:sp>
      <p:graphicFrame>
        <p:nvGraphicFramePr>
          <p:cNvPr id="14" name="Table 14">
            <a:extLst>
              <a:ext uri="{FF2B5EF4-FFF2-40B4-BE49-F238E27FC236}">
                <a16:creationId xmlns:a16="http://schemas.microsoft.com/office/drawing/2014/main" id="{F09CEE40-6101-4057-9090-18859ABE6000}"/>
              </a:ext>
            </a:extLst>
          </p:cNvPr>
          <p:cNvGraphicFramePr>
            <a:graphicFrameLocks noGrp="1"/>
          </p:cNvGraphicFramePr>
          <p:nvPr>
            <p:extLst>
              <p:ext uri="{D42A27DB-BD31-4B8C-83A1-F6EECF244321}">
                <p14:modId xmlns:p14="http://schemas.microsoft.com/office/powerpoint/2010/main" val="2411545769"/>
              </p:ext>
            </p:extLst>
          </p:nvPr>
        </p:nvGraphicFramePr>
        <p:xfrm>
          <a:off x="6275387" y="2286000"/>
          <a:ext cx="2515527" cy="1691330"/>
        </p:xfrm>
        <a:graphic>
          <a:graphicData uri="http://schemas.openxmlformats.org/drawingml/2006/table">
            <a:tbl>
              <a:tblPr firstRow="1" bandRow="1">
                <a:tableStyleId>{2D5ABB26-0587-4C30-8999-92F81FD0307C}</a:tableStyleId>
              </a:tblPr>
              <a:tblGrid>
                <a:gridCol w="2515527">
                  <a:extLst>
                    <a:ext uri="{9D8B030D-6E8A-4147-A177-3AD203B41FA5}">
                      <a16:colId xmlns:a16="http://schemas.microsoft.com/office/drawing/2014/main" val="413407945"/>
                    </a:ext>
                  </a:extLst>
                </a:gridCol>
              </a:tblGrid>
              <a:tr h="338266">
                <a:tc>
                  <a:txBody>
                    <a:bodyPr/>
                    <a:lstStyle/>
                    <a:p>
                      <a:pPr algn="r"/>
                      <a:r>
                        <a:rPr lang="en-US" sz="1050" b="1" dirty="0">
                          <a:solidFill>
                            <a:srgbClr val="0A5D7A"/>
                          </a:solidFill>
                        </a:rPr>
                        <a:t>XXX</a:t>
                      </a:r>
                      <a:endParaRPr lang="en-US" sz="1050" b="1" noProof="0" dirty="0">
                        <a:solidFill>
                          <a:srgbClr val="0A5D7A"/>
                        </a:solidFill>
                      </a:endParaRPr>
                    </a:p>
                  </a:txBody>
                  <a:tcPr anchor="ctr"/>
                </a:tc>
                <a:extLst>
                  <a:ext uri="{0D108BD9-81ED-4DB2-BD59-A6C34878D82A}">
                    <a16:rowId xmlns:a16="http://schemas.microsoft.com/office/drawing/2014/main" val="732171837"/>
                  </a:ext>
                </a:extLst>
              </a:tr>
              <a:tr h="338266">
                <a:tc>
                  <a:txBody>
                    <a:bodyPr/>
                    <a:lstStyle/>
                    <a:p>
                      <a:pPr algn="r" fontAlgn="ctr"/>
                      <a:r>
                        <a:rPr lang="en-US" sz="1050" b="1" kern="1200" dirty="0">
                          <a:solidFill>
                            <a:srgbClr val="0A5D7A"/>
                          </a:solidFill>
                          <a:latin typeface="+mn-lt"/>
                          <a:ea typeface="+mn-ea"/>
                          <a:cs typeface="+mn-cs"/>
                        </a:rPr>
                        <a:t>XXX</a:t>
                      </a:r>
                    </a:p>
                  </a:txBody>
                  <a:tcPr anchor="ctr"/>
                </a:tc>
                <a:extLst>
                  <a:ext uri="{0D108BD9-81ED-4DB2-BD59-A6C34878D82A}">
                    <a16:rowId xmlns:a16="http://schemas.microsoft.com/office/drawing/2014/main" val="1206493533"/>
                  </a:ext>
                </a:extLst>
              </a:tr>
              <a:tr h="338266">
                <a:tc>
                  <a:txBody>
                    <a:bodyPr/>
                    <a:lstStyle/>
                    <a:p>
                      <a:pPr algn="r" fontAlgn="ctr"/>
                      <a:r>
                        <a:rPr lang="en-US" sz="1050" kern="1200" dirty="0">
                          <a:solidFill>
                            <a:srgbClr val="686867"/>
                          </a:solidFill>
                          <a:latin typeface="+mn-lt"/>
                          <a:ea typeface="+mn-ea"/>
                          <a:cs typeface="+mn-cs"/>
                        </a:rPr>
                        <a:t>XXX</a:t>
                      </a:r>
                    </a:p>
                  </a:txBody>
                  <a:tcPr anchor="ctr"/>
                </a:tc>
                <a:extLst>
                  <a:ext uri="{0D108BD9-81ED-4DB2-BD59-A6C34878D82A}">
                    <a16:rowId xmlns:a16="http://schemas.microsoft.com/office/drawing/2014/main" val="4085545690"/>
                  </a:ext>
                </a:extLst>
              </a:tr>
              <a:tr h="338266">
                <a:tc>
                  <a:txBody>
                    <a:bodyPr/>
                    <a:lstStyle/>
                    <a:p>
                      <a:pPr algn="r" fontAlgn="ctr"/>
                      <a:r>
                        <a:rPr lang="en-US" sz="1050" kern="1200" dirty="0">
                          <a:solidFill>
                            <a:srgbClr val="686867"/>
                          </a:solidFill>
                          <a:latin typeface="+mn-lt"/>
                          <a:ea typeface="+mn-ea"/>
                          <a:cs typeface="+mn-cs"/>
                        </a:rPr>
                        <a:t>XXX</a:t>
                      </a:r>
                    </a:p>
                  </a:txBody>
                  <a:tcPr anchor="ctr"/>
                </a:tc>
                <a:extLst>
                  <a:ext uri="{0D108BD9-81ED-4DB2-BD59-A6C34878D82A}">
                    <a16:rowId xmlns:a16="http://schemas.microsoft.com/office/drawing/2014/main" val="3642102628"/>
                  </a:ext>
                </a:extLst>
              </a:tr>
              <a:tr h="338266">
                <a:tc>
                  <a:txBody>
                    <a:bodyPr/>
                    <a:lstStyle/>
                    <a:p>
                      <a:pPr algn="r" fontAlgn="ctr"/>
                      <a:r>
                        <a:rPr lang="en-US" sz="1050" kern="1200" dirty="0">
                          <a:solidFill>
                            <a:srgbClr val="686867"/>
                          </a:solidFill>
                          <a:latin typeface="+mn-lt"/>
                          <a:ea typeface="+mn-ea"/>
                          <a:cs typeface="+mn-cs"/>
                        </a:rPr>
                        <a:t>XXX</a:t>
                      </a:r>
                    </a:p>
                  </a:txBody>
                  <a:tcPr anchor="ctr"/>
                </a:tc>
                <a:extLst>
                  <a:ext uri="{0D108BD9-81ED-4DB2-BD59-A6C34878D82A}">
                    <a16:rowId xmlns:a16="http://schemas.microsoft.com/office/drawing/2014/main" val="2827376909"/>
                  </a:ext>
                </a:extLst>
              </a:tr>
            </a:tbl>
          </a:graphicData>
        </a:graphic>
      </p:graphicFrame>
      <p:sp>
        <p:nvSpPr>
          <p:cNvPr id="96" name="TextBox 95">
            <a:extLst>
              <a:ext uri="{FF2B5EF4-FFF2-40B4-BE49-F238E27FC236}">
                <a16:creationId xmlns:a16="http://schemas.microsoft.com/office/drawing/2014/main" id="{7B15EB0A-EAC5-4348-8F20-D35FFBCC855C}"/>
              </a:ext>
            </a:extLst>
          </p:cNvPr>
          <p:cNvSpPr txBox="1"/>
          <p:nvPr/>
        </p:nvSpPr>
        <p:spPr>
          <a:xfrm>
            <a:off x="1201928" y="3152296"/>
            <a:ext cx="3499646" cy="660680"/>
          </a:xfrm>
          <a:prstGeom prst="rect">
            <a:avLst/>
          </a:prstGeom>
          <a:noFill/>
        </p:spPr>
        <p:txBody>
          <a:bodyPr wrap="square" lIns="0" tIns="0" rIns="0" bIns="0" rtlCol="0" anchor="ctr">
            <a:noAutofit/>
          </a:bodyPr>
          <a:lstStyle/>
          <a:p>
            <a:pPr algn="l">
              <a:lnSpc>
                <a:spcPct val="90000"/>
              </a:lnSpc>
            </a:pPr>
            <a:r>
              <a:rPr lang="en-US" sz="2400" dirty="0">
                <a:solidFill>
                  <a:srgbClr val="0A5D7A"/>
                </a:solidFill>
              </a:rPr>
              <a:t>50% </a:t>
            </a:r>
          </a:p>
          <a:p>
            <a:pPr algn="l">
              <a:lnSpc>
                <a:spcPct val="90000"/>
              </a:lnSpc>
            </a:pPr>
            <a:r>
              <a:rPr lang="en-US" sz="1200" dirty="0">
                <a:solidFill>
                  <a:srgbClr val="0A5D7A"/>
                </a:solidFill>
              </a:rPr>
              <a:t>of the German contractors are using</a:t>
            </a:r>
            <a:br>
              <a:rPr lang="en-US" sz="1200" dirty="0">
                <a:solidFill>
                  <a:srgbClr val="0A5D7A"/>
                </a:solidFill>
              </a:rPr>
            </a:br>
            <a:r>
              <a:rPr lang="en-US" sz="1200" dirty="0">
                <a:solidFill>
                  <a:srgbClr val="0A5D7A"/>
                </a:solidFill>
              </a:rPr>
              <a:t>XXX to search for information</a:t>
            </a:r>
          </a:p>
        </p:txBody>
      </p:sp>
      <p:sp>
        <p:nvSpPr>
          <p:cNvPr id="98" name="Tekstvak 86">
            <a:extLst>
              <a:ext uri="{FF2B5EF4-FFF2-40B4-BE49-F238E27FC236}">
                <a16:creationId xmlns:a16="http://schemas.microsoft.com/office/drawing/2014/main" id="{11D53182-E40A-481C-98EE-27C8C973F6CE}"/>
              </a:ext>
            </a:extLst>
          </p:cNvPr>
          <p:cNvSpPr txBox="1"/>
          <p:nvPr/>
        </p:nvSpPr>
        <p:spPr>
          <a:xfrm>
            <a:off x="609600" y="4486879"/>
            <a:ext cx="5307013" cy="259402"/>
          </a:xfrm>
          <a:prstGeom prst="rect">
            <a:avLst/>
          </a:prstGeom>
          <a:noFill/>
        </p:spPr>
        <p:txBody>
          <a:bodyPr wrap="square" lIns="0" tIns="0" rIns="0" bIns="0" rtlCol="0" anchor="ctr">
            <a:noAutofit/>
          </a:bodyPr>
          <a:lstStyle/>
          <a:p>
            <a:pPr algn="ctr">
              <a:lnSpc>
                <a:spcPct val="90000"/>
              </a:lnSpc>
            </a:pPr>
            <a:r>
              <a:rPr lang="en-US" sz="1200" b="1" dirty="0">
                <a:solidFill>
                  <a:srgbClr val="4A4A49"/>
                </a:solidFill>
              </a:rPr>
              <a:t>Frequency of usage of manufacturers' websites</a:t>
            </a:r>
          </a:p>
        </p:txBody>
      </p:sp>
      <p:sp>
        <p:nvSpPr>
          <p:cNvPr id="99" name="Tekstvak 86">
            <a:extLst>
              <a:ext uri="{FF2B5EF4-FFF2-40B4-BE49-F238E27FC236}">
                <a16:creationId xmlns:a16="http://schemas.microsoft.com/office/drawing/2014/main" id="{1CAFE54F-20B0-46D1-8521-EA5D6E3F1064}"/>
              </a:ext>
            </a:extLst>
          </p:cNvPr>
          <p:cNvSpPr txBox="1"/>
          <p:nvPr/>
        </p:nvSpPr>
        <p:spPr>
          <a:xfrm>
            <a:off x="6275387" y="4537212"/>
            <a:ext cx="5292725" cy="188696"/>
          </a:xfrm>
          <a:prstGeom prst="rect">
            <a:avLst/>
          </a:prstGeom>
          <a:noFill/>
        </p:spPr>
        <p:txBody>
          <a:bodyPr wrap="square" lIns="0" tIns="0" rIns="0" bIns="0" rtlCol="0" anchor="ctr">
            <a:noAutofit/>
          </a:bodyPr>
          <a:lstStyle/>
          <a:p>
            <a:pPr algn="ctr">
              <a:lnSpc>
                <a:spcPct val="90000"/>
              </a:lnSpc>
            </a:pPr>
            <a:r>
              <a:rPr lang="en-US" sz="1200" b="1" dirty="0">
                <a:solidFill>
                  <a:srgbClr val="4A4A49"/>
                </a:solidFill>
              </a:rPr>
              <a:t>Expectation frequency of usage in the upcoming 3 years</a:t>
            </a:r>
          </a:p>
        </p:txBody>
      </p:sp>
      <p:graphicFrame>
        <p:nvGraphicFramePr>
          <p:cNvPr id="41" name="Table 14">
            <a:extLst>
              <a:ext uri="{FF2B5EF4-FFF2-40B4-BE49-F238E27FC236}">
                <a16:creationId xmlns:a16="http://schemas.microsoft.com/office/drawing/2014/main" id="{85F71B84-F320-4DDF-BDB4-A3437CCA457C}"/>
              </a:ext>
            </a:extLst>
          </p:cNvPr>
          <p:cNvGraphicFramePr>
            <a:graphicFrameLocks noGrp="1"/>
          </p:cNvGraphicFramePr>
          <p:nvPr/>
        </p:nvGraphicFramePr>
        <p:xfrm>
          <a:off x="419100" y="5305425"/>
          <a:ext cx="771010" cy="1143000"/>
        </p:xfrm>
        <a:graphic>
          <a:graphicData uri="http://schemas.openxmlformats.org/drawingml/2006/table">
            <a:tbl>
              <a:tblPr firstRow="1" bandRow="1">
                <a:tableStyleId>{2D5ABB26-0587-4C30-8999-92F81FD0307C}</a:tableStyleId>
              </a:tblPr>
              <a:tblGrid>
                <a:gridCol w="771010">
                  <a:extLst>
                    <a:ext uri="{9D8B030D-6E8A-4147-A177-3AD203B41FA5}">
                      <a16:colId xmlns:a16="http://schemas.microsoft.com/office/drawing/2014/main" val="413407945"/>
                    </a:ext>
                  </a:extLst>
                </a:gridCol>
              </a:tblGrid>
              <a:tr h="269448">
                <a:tc>
                  <a:txBody>
                    <a:bodyPr/>
                    <a:lstStyle/>
                    <a:p>
                      <a:pPr algn="r"/>
                      <a:r>
                        <a:rPr lang="nl-NL" sz="1000" dirty="0">
                          <a:solidFill>
                            <a:srgbClr val="4A4A49"/>
                          </a:solidFill>
                        </a:rPr>
                        <a:t>Total</a:t>
                      </a:r>
                    </a:p>
                  </a:txBody>
                  <a:tcPr/>
                </a:tc>
                <a:extLst>
                  <a:ext uri="{0D108BD9-81ED-4DB2-BD59-A6C34878D82A}">
                    <a16:rowId xmlns:a16="http://schemas.microsoft.com/office/drawing/2014/main" val="732171837"/>
                  </a:ext>
                </a:extLst>
              </a:tr>
              <a:tr h="329605">
                <a:tc>
                  <a:txBody>
                    <a:bodyPr/>
                    <a:lstStyle/>
                    <a:p>
                      <a:pPr marL="0" algn="r" defTabSz="914400" rtl="0" eaLnBrk="1" fontAlgn="ctr" latinLnBrk="0" hangingPunct="1"/>
                      <a:endParaRPr lang="en-US" sz="1000" kern="1200" dirty="0">
                        <a:solidFill>
                          <a:srgbClr val="4A4A49"/>
                        </a:solidFill>
                        <a:latin typeface="+mn-lt"/>
                        <a:ea typeface="+mn-ea"/>
                        <a:cs typeface="+mn-cs"/>
                      </a:endParaRPr>
                    </a:p>
                  </a:txBody>
                  <a:tcPr anchor="ctr"/>
                </a:tc>
                <a:extLst>
                  <a:ext uri="{0D108BD9-81ED-4DB2-BD59-A6C34878D82A}">
                    <a16:rowId xmlns:a16="http://schemas.microsoft.com/office/drawing/2014/main" val="1206493533"/>
                  </a:ext>
                </a:extLst>
              </a:tr>
              <a:tr h="266536">
                <a:tc>
                  <a:txBody>
                    <a:bodyPr/>
                    <a:lstStyle/>
                    <a:p>
                      <a:pPr marL="0" algn="r" defTabSz="914400" rtl="0" eaLnBrk="1" fontAlgn="ctr" latinLnBrk="0" hangingPunct="1"/>
                      <a:r>
                        <a:rPr lang="en-US" sz="1000" kern="1200" dirty="0">
                          <a:solidFill>
                            <a:srgbClr val="4A4A49"/>
                          </a:solidFill>
                          <a:latin typeface="+mn-lt"/>
                          <a:ea typeface="+mn-ea"/>
                          <a:cs typeface="+mn-cs"/>
                        </a:rPr>
                        <a:t>5-15 FTE</a:t>
                      </a:r>
                    </a:p>
                  </a:txBody>
                  <a:tcPr anchor="ctr"/>
                </a:tc>
                <a:extLst>
                  <a:ext uri="{0D108BD9-81ED-4DB2-BD59-A6C34878D82A}">
                    <a16:rowId xmlns:a16="http://schemas.microsoft.com/office/drawing/2014/main" val="4085545690"/>
                  </a:ext>
                </a:extLst>
              </a:tr>
              <a:tr h="277411">
                <a:tc>
                  <a:txBody>
                    <a:bodyPr/>
                    <a:lstStyle/>
                    <a:p>
                      <a:pPr marL="0" algn="r" defTabSz="914400" rtl="0" eaLnBrk="1" fontAlgn="ctr" latinLnBrk="0" hangingPunct="1"/>
                      <a:r>
                        <a:rPr lang="en-US" sz="1000" kern="1200" dirty="0">
                          <a:solidFill>
                            <a:srgbClr val="4A4A49"/>
                          </a:solidFill>
                          <a:latin typeface="+mn-lt"/>
                          <a:ea typeface="+mn-ea"/>
                          <a:cs typeface="+mn-cs"/>
                        </a:rPr>
                        <a:t>&gt; 15 FTE</a:t>
                      </a:r>
                    </a:p>
                  </a:txBody>
                  <a:tcPr anchor="ctr"/>
                </a:tc>
                <a:extLst>
                  <a:ext uri="{0D108BD9-81ED-4DB2-BD59-A6C34878D82A}">
                    <a16:rowId xmlns:a16="http://schemas.microsoft.com/office/drawing/2014/main" val="3642102628"/>
                  </a:ext>
                </a:extLst>
              </a:tr>
            </a:tbl>
          </a:graphicData>
        </a:graphic>
      </p:graphicFrame>
      <p:graphicFrame>
        <p:nvGraphicFramePr>
          <p:cNvPr id="35" name="Tabel 6">
            <a:extLst>
              <a:ext uri="{FF2B5EF4-FFF2-40B4-BE49-F238E27FC236}">
                <a16:creationId xmlns:a16="http://schemas.microsoft.com/office/drawing/2014/main" id="{49649CCF-4095-4A67-A34E-C72B12078E8D}"/>
              </a:ext>
            </a:extLst>
          </p:cNvPr>
          <p:cNvGraphicFramePr>
            <a:graphicFrameLocks noGrp="1"/>
          </p:cNvGraphicFramePr>
          <p:nvPr/>
        </p:nvGraphicFramePr>
        <p:xfrm>
          <a:off x="1104900" y="4909242"/>
          <a:ext cx="4811711" cy="396240"/>
        </p:xfrm>
        <a:graphic>
          <a:graphicData uri="http://schemas.openxmlformats.org/drawingml/2006/table">
            <a:tbl>
              <a:tblPr firstRow="1" bandRow="1">
                <a:tableStyleId>{5C22544A-7EE6-4342-B048-85BDC9FD1C3A}</a:tableStyleId>
              </a:tblPr>
              <a:tblGrid>
                <a:gridCol w="1148199">
                  <a:extLst>
                    <a:ext uri="{9D8B030D-6E8A-4147-A177-3AD203B41FA5}">
                      <a16:colId xmlns:a16="http://schemas.microsoft.com/office/drawing/2014/main" val="3748720793"/>
                    </a:ext>
                  </a:extLst>
                </a:gridCol>
                <a:gridCol w="776486">
                  <a:extLst>
                    <a:ext uri="{9D8B030D-6E8A-4147-A177-3AD203B41FA5}">
                      <a16:colId xmlns:a16="http://schemas.microsoft.com/office/drawing/2014/main" val="3496212273"/>
                    </a:ext>
                  </a:extLst>
                </a:gridCol>
                <a:gridCol w="962342">
                  <a:extLst>
                    <a:ext uri="{9D8B030D-6E8A-4147-A177-3AD203B41FA5}">
                      <a16:colId xmlns:a16="http://schemas.microsoft.com/office/drawing/2014/main" val="1087366393"/>
                    </a:ext>
                  </a:extLst>
                </a:gridCol>
                <a:gridCol w="1229959">
                  <a:extLst>
                    <a:ext uri="{9D8B030D-6E8A-4147-A177-3AD203B41FA5}">
                      <a16:colId xmlns:a16="http://schemas.microsoft.com/office/drawing/2014/main" val="563136376"/>
                    </a:ext>
                  </a:extLst>
                </a:gridCol>
                <a:gridCol w="694725">
                  <a:extLst>
                    <a:ext uri="{9D8B030D-6E8A-4147-A177-3AD203B41FA5}">
                      <a16:colId xmlns:a16="http://schemas.microsoft.com/office/drawing/2014/main" val="2417068218"/>
                    </a:ext>
                  </a:extLst>
                </a:gridCol>
              </a:tblGrid>
              <a:tr h="341768">
                <a:tc>
                  <a:txBody>
                    <a:bodyPr/>
                    <a:lstStyle/>
                    <a:p>
                      <a:pPr algn="ctr"/>
                      <a:r>
                        <a:rPr lang="en-US" sz="1000" b="1" noProof="0" dirty="0">
                          <a:solidFill>
                            <a:srgbClr val="0A5D7A"/>
                          </a:solidFill>
                        </a:rPr>
                        <a:t>At least once a week</a:t>
                      </a:r>
                    </a:p>
                  </a:txBody>
                  <a:tcPr marL="80346" marR="80346" anchor="ctr">
                    <a:noFill/>
                  </a:tcPr>
                </a:tc>
                <a:tc>
                  <a:txBody>
                    <a:bodyPr/>
                    <a:lstStyle/>
                    <a:p>
                      <a:pPr algn="ctr"/>
                      <a:r>
                        <a:rPr lang="en-US" sz="1000" b="1" noProof="0">
                          <a:solidFill>
                            <a:srgbClr val="5497BE"/>
                          </a:solidFill>
                        </a:rPr>
                        <a:t>Once a month</a:t>
                      </a:r>
                    </a:p>
                  </a:txBody>
                  <a:tcPr marL="80346" marR="80346" anchor="ctr">
                    <a:noFill/>
                  </a:tcPr>
                </a:tc>
                <a:tc>
                  <a:txBody>
                    <a:bodyPr/>
                    <a:lstStyle/>
                    <a:p>
                      <a:pPr algn="ctr"/>
                      <a:r>
                        <a:rPr lang="en-US" sz="1000" b="1" noProof="0" dirty="0">
                          <a:solidFill>
                            <a:srgbClr val="8DBDCB"/>
                          </a:solidFill>
                        </a:rPr>
                        <a:t>Once in 3 months</a:t>
                      </a:r>
                    </a:p>
                  </a:txBody>
                  <a:tcPr marL="80346" marR="80346" anchor="ctr">
                    <a:noFill/>
                  </a:tcPr>
                </a:tc>
                <a:tc>
                  <a:txBody>
                    <a:bodyPr/>
                    <a:lstStyle/>
                    <a:p>
                      <a:pPr algn="ctr"/>
                      <a:r>
                        <a:rPr lang="en-US" sz="1000" b="1" noProof="0" dirty="0">
                          <a:solidFill>
                            <a:srgbClr val="EF7D00"/>
                          </a:solidFill>
                        </a:rPr>
                        <a:t>Less than in 3 months</a:t>
                      </a:r>
                    </a:p>
                  </a:txBody>
                  <a:tcPr marL="80346" marR="80346" anchor="ctr">
                    <a:noFill/>
                  </a:tcPr>
                </a:tc>
                <a:tc>
                  <a:txBody>
                    <a:bodyPr/>
                    <a:lstStyle/>
                    <a:p>
                      <a:pPr algn="ctr"/>
                      <a:r>
                        <a:rPr lang="en-US" sz="1000" b="1" noProof="0" dirty="0">
                          <a:solidFill>
                            <a:srgbClr val="921A1A"/>
                          </a:solidFill>
                        </a:rPr>
                        <a:t>Never</a:t>
                      </a:r>
                    </a:p>
                  </a:txBody>
                  <a:tcPr marL="80346" marR="80346" anchor="ctr">
                    <a:noFill/>
                  </a:tcPr>
                </a:tc>
                <a:extLst>
                  <a:ext uri="{0D108BD9-81ED-4DB2-BD59-A6C34878D82A}">
                    <a16:rowId xmlns:a16="http://schemas.microsoft.com/office/drawing/2014/main" val="2155904303"/>
                  </a:ext>
                </a:extLst>
              </a:tr>
            </a:tbl>
          </a:graphicData>
        </a:graphic>
      </p:graphicFrame>
      <p:sp>
        <p:nvSpPr>
          <p:cNvPr id="31" name="Title 1">
            <a:extLst>
              <a:ext uri="{FF2B5EF4-FFF2-40B4-BE49-F238E27FC236}">
                <a16:creationId xmlns:a16="http://schemas.microsoft.com/office/drawing/2014/main" id="{D9E50FC8-A2B9-47C1-A8B0-C7C80A0B1D3D}"/>
              </a:ext>
            </a:extLst>
          </p:cNvPr>
          <p:cNvSpPr txBox="1">
            <a:spLocks/>
          </p:cNvSpPr>
          <p:nvPr/>
        </p:nvSpPr>
        <p:spPr>
          <a:xfrm>
            <a:off x="472155" y="436457"/>
            <a:ext cx="10437345" cy="192543"/>
          </a:xfrm>
          <a:prstGeom prst="rect">
            <a:avLst/>
          </a:prstGeom>
        </p:spPr>
        <p:txBody>
          <a:bodyPr vert="horz" lIns="0" tIns="0" rIns="0" bIns="0" rtlCol="0" anchor="t">
            <a:noAutofit/>
          </a:bodyP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a:defRPr/>
            </a:pPr>
            <a:r>
              <a:rPr lang="nl-NL" sz="1100" dirty="0"/>
              <a:t>Germany</a:t>
            </a:r>
            <a:r>
              <a:rPr lang="nl-NL" sz="1100" b="0" dirty="0">
                <a:solidFill>
                  <a:schemeClr val="bg1">
                    <a:lumMod val="65000"/>
                  </a:schemeClr>
                </a:solidFill>
              </a:rPr>
              <a:t> </a:t>
            </a:r>
            <a:r>
              <a:rPr lang="nl-NL" sz="1100" b="0" dirty="0">
                <a:solidFill>
                  <a:srgbClr val="B9C6CF"/>
                </a:solidFill>
              </a:rPr>
              <a:t>| United Kingdom | France | Italy | Spain | Netherlands | Belgium | Poland </a:t>
            </a:r>
          </a:p>
        </p:txBody>
      </p:sp>
      <p:sp>
        <p:nvSpPr>
          <p:cNvPr id="32" name="Titel 1">
            <a:extLst>
              <a:ext uri="{FF2B5EF4-FFF2-40B4-BE49-F238E27FC236}">
                <a16:creationId xmlns:a16="http://schemas.microsoft.com/office/drawing/2014/main" id="{3D8666C6-9827-423D-9676-EEE551FBC3F1}"/>
              </a:ext>
            </a:extLst>
          </p:cNvPr>
          <p:cNvSpPr txBox="1">
            <a:spLocks/>
          </p:cNvSpPr>
          <p:nvPr/>
        </p:nvSpPr>
        <p:spPr>
          <a:xfrm>
            <a:off x="388932" y="130037"/>
            <a:ext cx="8032257" cy="342275"/>
          </a:xfrm>
          <a:prstGeom prst="rect">
            <a:avLst/>
          </a:prstGeom>
        </p:spPr>
        <p:txBody>
          <a:bodyPr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algn="l">
              <a:lnSpc>
                <a:spcPct val="90000"/>
              </a:lnSpc>
            </a:pPr>
            <a:r>
              <a:rPr lang="nl-NL" sz="1200" b="0" dirty="0">
                <a:solidFill>
                  <a:srgbClr val="B9C6CF"/>
                </a:solidFill>
              </a:rPr>
              <a:t>Management Summary | Profiling Building Contractor | </a:t>
            </a:r>
            <a:r>
              <a:rPr lang="nl-NL" sz="1200" dirty="0"/>
              <a:t>Media </a:t>
            </a:r>
            <a:r>
              <a:rPr lang="nl-NL" sz="1200" dirty="0" err="1"/>
              <a:t>Orientation</a:t>
            </a:r>
            <a:r>
              <a:rPr lang="nl-NL" sz="1200" dirty="0"/>
              <a:t> </a:t>
            </a:r>
            <a:r>
              <a:rPr lang="nl-NL" sz="1200" b="0" dirty="0">
                <a:solidFill>
                  <a:srgbClr val="B9C6CF"/>
                </a:solidFill>
              </a:rPr>
              <a:t>|</a:t>
            </a:r>
            <a:endParaRPr lang="nl-NL" sz="1200" b="1" dirty="0">
              <a:solidFill>
                <a:srgbClr val="B9C6CF"/>
              </a:solidFill>
            </a:endParaRPr>
          </a:p>
        </p:txBody>
      </p:sp>
      <p:cxnSp>
        <p:nvCxnSpPr>
          <p:cNvPr id="39" name="Rechte verbindingslijn 38">
            <a:extLst>
              <a:ext uri="{FF2B5EF4-FFF2-40B4-BE49-F238E27FC236}">
                <a16:creationId xmlns:a16="http://schemas.microsoft.com/office/drawing/2014/main" id="{A5790CC1-3704-4FCD-BEFE-E5B20A0CE571}"/>
              </a:ext>
            </a:extLst>
          </p:cNvPr>
          <p:cNvCxnSpPr>
            <a:cxnSpLocks/>
          </p:cNvCxnSpPr>
          <p:nvPr/>
        </p:nvCxnSpPr>
        <p:spPr>
          <a:xfrm flipH="1">
            <a:off x="428154" y="4227968"/>
            <a:ext cx="11149014" cy="0"/>
          </a:xfrm>
          <a:prstGeom prst="line">
            <a:avLst/>
          </a:prstGeom>
          <a:ln>
            <a:solidFill>
              <a:srgbClr val="7F7F7F"/>
            </a:solidFill>
          </a:ln>
        </p:spPr>
        <p:style>
          <a:lnRef idx="3">
            <a:schemeClr val="dk1"/>
          </a:lnRef>
          <a:fillRef idx="0">
            <a:schemeClr val="dk1"/>
          </a:fillRef>
          <a:effectRef idx="2">
            <a:schemeClr val="dk1"/>
          </a:effectRef>
          <a:fontRef idx="minor">
            <a:schemeClr val="tx1"/>
          </a:fontRef>
        </p:style>
      </p:cxnSp>
      <p:pic>
        <p:nvPicPr>
          <p:cNvPr id="43" name="Graphic 42" descr="Internet">
            <a:extLst>
              <a:ext uri="{FF2B5EF4-FFF2-40B4-BE49-F238E27FC236}">
                <a16:creationId xmlns:a16="http://schemas.microsoft.com/office/drawing/2014/main" id="{D356CE48-8B79-44E3-93A3-364C0545249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36132" y="2229651"/>
            <a:ext cx="341000" cy="341000"/>
          </a:xfrm>
          <a:prstGeom prst="rect">
            <a:avLst/>
          </a:prstGeom>
        </p:spPr>
      </p:pic>
      <p:pic>
        <p:nvPicPr>
          <p:cNvPr id="44" name="Graphic 43" descr="List">
            <a:extLst>
              <a:ext uri="{FF2B5EF4-FFF2-40B4-BE49-F238E27FC236}">
                <a16:creationId xmlns:a16="http://schemas.microsoft.com/office/drawing/2014/main" id="{5E3B0B90-C821-418F-BD8D-8A60D8D7241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08899" y="2245608"/>
            <a:ext cx="309086" cy="309086"/>
          </a:xfrm>
          <a:prstGeom prst="rect">
            <a:avLst/>
          </a:prstGeom>
        </p:spPr>
      </p:pic>
      <p:sp>
        <p:nvSpPr>
          <p:cNvPr id="45" name="Flowchart: Connector 70">
            <a:extLst>
              <a:ext uri="{FF2B5EF4-FFF2-40B4-BE49-F238E27FC236}">
                <a16:creationId xmlns:a16="http://schemas.microsoft.com/office/drawing/2014/main" id="{C1762021-0469-4209-99AA-14A8F7952A44}"/>
              </a:ext>
            </a:extLst>
          </p:cNvPr>
          <p:cNvSpPr>
            <a:spLocks noChangeAspect="1"/>
          </p:cNvSpPr>
          <p:nvPr/>
        </p:nvSpPr>
        <p:spPr>
          <a:xfrm>
            <a:off x="2916744" y="2153453"/>
            <a:ext cx="493396" cy="493396"/>
          </a:xfrm>
          <a:prstGeom prst="flowChartConnector">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900" dirty="0" err="1">
              <a:solidFill>
                <a:schemeClr val="bg1"/>
              </a:solidFill>
            </a:endParaRPr>
          </a:p>
        </p:txBody>
      </p:sp>
      <p:sp>
        <p:nvSpPr>
          <p:cNvPr id="46" name="Flowchart: Connector 26">
            <a:extLst>
              <a:ext uri="{FF2B5EF4-FFF2-40B4-BE49-F238E27FC236}">
                <a16:creationId xmlns:a16="http://schemas.microsoft.com/office/drawing/2014/main" id="{99CD7DC6-3ECA-4D9F-A64F-E2EDBDC99DB9}"/>
              </a:ext>
            </a:extLst>
          </p:cNvPr>
          <p:cNvSpPr>
            <a:spLocks noChangeAspect="1"/>
          </p:cNvSpPr>
          <p:nvPr/>
        </p:nvSpPr>
        <p:spPr>
          <a:xfrm>
            <a:off x="2099106" y="2153133"/>
            <a:ext cx="494037" cy="494037"/>
          </a:xfrm>
          <a:prstGeom prst="flowChartConnector">
            <a:avLst/>
          </a:prstGeom>
          <a:noFill/>
          <a:ln w="19050">
            <a:solidFill>
              <a:srgbClr val="9B9EA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900" dirty="0" err="1">
              <a:solidFill>
                <a:schemeClr val="bg1"/>
              </a:solidFill>
            </a:endParaRPr>
          </a:p>
        </p:txBody>
      </p:sp>
      <p:sp>
        <p:nvSpPr>
          <p:cNvPr id="51" name="Flowchart: Connector 27">
            <a:extLst>
              <a:ext uri="{FF2B5EF4-FFF2-40B4-BE49-F238E27FC236}">
                <a16:creationId xmlns:a16="http://schemas.microsoft.com/office/drawing/2014/main" id="{7FAB100F-5B1E-4AFA-ADE5-CE3331A9BE75}"/>
              </a:ext>
            </a:extLst>
          </p:cNvPr>
          <p:cNvSpPr>
            <a:spLocks noChangeAspect="1"/>
          </p:cNvSpPr>
          <p:nvPr/>
        </p:nvSpPr>
        <p:spPr>
          <a:xfrm>
            <a:off x="1258632" y="2153453"/>
            <a:ext cx="493396" cy="493396"/>
          </a:xfrm>
          <a:prstGeom prst="flowChartConnector">
            <a:avLst/>
          </a:prstGeom>
          <a:noFill/>
          <a:ln w="19050">
            <a:solidFill>
              <a:srgbClr val="4A4A49"/>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900" dirty="0" err="1">
              <a:solidFill>
                <a:schemeClr val="bg1"/>
              </a:solidFill>
            </a:endParaRPr>
          </a:p>
        </p:txBody>
      </p:sp>
      <p:pic>
        <p:nvPicPr>
          <p:cNvPr id="53" name="Graphic 52" descr="User">
            <a:extLst>
              <a:ext uri="{FF2B5EF4-FFF2-40B4-BE49-F238E27FC236}">
                <a16:creationId xmlns:a16="http://schemas.microsoft.com/office/drawing/2014/main" id="{ED223341-C7A7-402C-8F88-6A812CC15AB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193008" y="2245608"/>
            <a:ext cx="295552" cy="289910"/>
          </a:xfrm>
          <a:prstGeom prst="rect">
            <a:avLst/>
          </a:prstGeom>
        </p:spPr>
      </p:pic>
      <p:sp>
        <p:nvSpPr>
          <p:cNvPr id="30" name="Tekstvak 29">
            <a:extLst>
              <a:ext uri="{FF2B5EF4-FFF2-40B4-BE49-F238E27FC236}">
                <a16:creationId xmlns:a16="http://schemas.microsoft.com/office/drawing/2014/main" id="{3F065E24-2D64-4020-9C7C-FCEDD5070100}"/>
              </a:ext>
            </a:extLst>
          </p:cNvPr>
          <p:cNvSpPr txBox="1"/>
          <p:nvPr/>
        </p:nvSpPr>
        <p:spPr>
          <a:xfrm>
            <a:off x="597440" y="714103"/>
            <a:ext cx="11049049" cy="655017"/>
          </a:xfrm>
          <a:prstGeom prst="rect">
            <a:avLst/>
          </a:prstGeom>
          <a:noFill/>
        </p:spPr>
        <p:txBody>
          <a:bodyPr wrap="square" lIns="0" tIns="0" rIns="0" bIns="0" rtlCol="0" anchor="ctr">
            <a:noAutofit/>
          </a:bodyPr>
          <a:lstStyle/>
          <a:p>
            <a:pPr algn="l">
              <a:lnSpc>
                <a:spcPct val="90000"/>
              </a:lnSpc>
            </a:pPr>
            <a:r>
              <a:rPr lang="en-GB" sz="2800" dirty="0">
                <a:solidFill>
                  <a:srgbClr val="4A4A49"/>
                </a:solidFill>
              </a:rPr>
              <a:t>Usage of XXX</a:t>
            </a:r>
          </a:p>
        </p:txBody>
      </p:sp>
      <p:graphicFrame>
        <p:nvGraphicFramePr>
          <p:cNvPr id="33" name="Tabel 6">
            <a:extLst>
              <a:ext uri="{FF2B5EF4-FFF2-40B4-BE49-F238E27FC236}">
                <a16:creationId xmlns:a16="http://schemas.microsoft.com/office/drawing/2014/main" id="{3336F869-D20C-48D8-9A51-0D7EFAB503A7}"/>
              </a:ext>
            </a:extLst>
          </p:cNvPr>
          <p:cNvGraphicFramePr>
            <a:graphicFrameLocks noGrp="1"/>
          </p:cNvGraphicFramePr>
          <p:nvPr/>
        </p:nvGraphicFramePr>
        <p:xfrm>
          <a:off x="6798455" y="5035151"/>
          <a:ext cx="4294449" cy="243840"/>
        </p:xfrm>
        <a:graphic>
          <a:graphicData uri="http://schemas.openxmlformats.org/drawingml/2006/table">
            <a:tbl>
              <a:tblPr firstRow="1" bandRow="1">
                <a:tableStyleId>{5C22544A-7EE6-4342-B048-85BDC9FD1C3A}</a:tableStyleId>
              </a:tblPr>
              <a:tblGrid>
                <a:gridCol w="1352138">
                  <a:extLst>
                    <a:ext uri="{9D8B030D-6E8A-4147-A177-3AD203B41FA5}">
                      <a16:colId xmlns:a16="http://schemas.microsoft.com/office/drawing/2014/main" val="2063528827"/>
                    </a:ext>
                  </a:extLst>
                </a:gridCol>
                <a:gridCol w="1590173">
                  <a:extLst>
                    <a:ext uri="{9D8B030D-6E8A-4147-A177-3AD203B41FA5}">
                      <a16:colId xmlns:a16="http://schemas.microsoft.com/office/drawing/2014/main" val="3496212273"/>
                    </a:ext>
                  </a:extLst>
                </a:gridCol>
                <a:gridCol w="1352138">
                  <a:extLst>
                    <a:ext uri="{9D8B030D-6E8A-4147-A177-3AD203B41FA5}">
                      <a16:colId xmlns:a16="http://schemas.microsoft.com/office/drawing/2014/main" val="1138226444"/>
                    </a:ext>
                  </a:extLst>
                </a:gridCol>
              </a:tblGrid>
              <a:tr h="243840">
                <a:tc>
                  <a:txBody>
                    <a:bodyPr/>
                    <a:lstStyle/>
                    <a:p>
                      <a:pPr algn="ctr"/>
                      <a:r>
                        <a:rPr lang="en-US" sz="1000" b="1" noProof="0" dirty="0">
                          <a:solidFill>
                            <a:srgbClr val="009970"/>
                          </a:solidFill>
                        </a:rPr>
                        <a:t>Increase</a:t>
                      </a:r>
                    </a:p>
                  </a:txBody>
                  <a:tcPr marL="80346" marR="80346" anchor="ctr">
                    <a:noFill/>
                  </a:tcPr>
                </a:tc>
                <a:tc>
                  <a:txBody>
                    <a:bodyPr/>
                    <a:lstStyle/>
                    <a:p>
                      <a:pPr algn="ctr"/>
                      <a:r>
                        <a:rPr lang="en-US" sz="1000" b="1" noProof="0" dirty="0">
                          <a:solidFill>
                            <a:srgbClr val="7F7F7F"/>
                          </a:solidFill>
                        </a:rPr>
                        <a:t>Remain the same</a:t>
                      </a:r>
                    </a:p>
                  </a:txBody>
                  <a:tcPr marL="80346" marR="80346" anchor="ctr">
                    <a:noFill/>
                  </a:tcPr>
                </a:tc>
                <a:tc>
                  <a:txBody>
                    <a:bodyPr/>
                    <a:lstStyle/>
                    <a:p>
                      <a:pPr algn="ctr"/>
                      <a:r>
                        <a:rPr lang="en-US" sz="1000" b="1" noProof="0" dirty="0">
                          <a:solidFill>
                            <a:srgbClr val="EF7D00"/>
                          </a:solidFill>
                        </a:rPr>
                        <a:t>Decrease</a:t>
                      </a:r>
                    </a:p>
                  </a:txBody>
                  <a:tcPr marL="80346" marR="80346" anchor="ctr">
                    <a:noFill/>
                  </a:tcPr>
                </a:tc>
                <a:extLst>
                  <a:ext uri="{0D108BD9-81ED-4DB2-BD59-A6C34878D82A}">
                    <a16:rowId xmlns:a16="http://schemas.microsoft.com/office/drawing/2014/main" val="2155904303"/>
                  </a:ext>
                </a:extLst>
              </a:tr>
            </a:tbl>
          </a:graphicData>
        </a:graphic>
      </p:graphicFrame>
      <p:graphicFrame>
        <p:nvGraphicFramePr>
          <p:cNvPr id="34" name="Chart 67">
            <a:extLst>
              <a:ext uri="{FF2B5EF4-FFF2-40B4-BE49-F238E27FC236}">
                <a16:creationId xmlns:a16="http://schemas.microsoft.com/office/drawing/2014/main" id="{42EEFD38-9E44-4313-BDCA-47F730CDF9E0}"/>
              </a:ext>
            </a:extLst>
          </p:cNvPr>
          <p:cNvGraphicFramePr/>
          <p:nvPr>
            <p:extLst>
              <p:ext uri="{D42A27DB-BD31-4B8C-83A1-F6EECF244321}">
                <p14:modId xmlns:p14="http://schemas.microsoft.com/office/powerpoint/2010/main" val="3380139933"/>
              </p:ext>
            </p:extLst>
          </p:nvPr>
        </p:nvGraphicFramePr>
        <p:xfrm>
          <a:off x="6657975" y="5287617"/>
          <a:ext cx="4597736" cy="1152577"/>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6585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DBEC9152-97AC-4CFD-8755-69AA064E514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D0FE45-509C-4BDF-9EDE-64426F8DF3D2}" type="slidenum">
              <a:rPr kumimoji="0" lang="nl-NL" sz="800" b="0" i="0" u="none" strike="noStrike" kern="1200" cap="none" spc="0" normalizeH="0" baseline="0" noProof="0" smtClean="0">
                <a:ln>
                  <a:noFill/>
                </a:ln>
                <a:solidFill>
                  <a:prstClr val="white">
                    <a:lumMod val="50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nl-NL" sz="800" b="0" i="0" u="none" strike="noStrike" kern="1200" cap="none" spc="0" normalizeH="0" baseline="0" noProof="0">
              <a:ln>
                <a:noFill/>
              </a:ln>
              <a:solidFill>
                <a:prstClr val="white">
                  <a:lumMod val="50000"/>
                </a:prstClr>
              </a:solidFill>
              <a:effectLst/>
              <a:uLnTx/>
              <a:uFillTx/>
              <a:latin typeface="Arial" panose="020B0604020202020204"/>
              <a:ea typeface="+mn-ea"/>
              <a:cs typeface="+mn-cs"/>
            </a:endParaRPr>
          </a:p>
        </p:txBody>
      </p:sp>
      <p:sp>
        <p:nvSpPr>
          <p:cNvPr id="9" name="Text Placeholder 8">
            <a:extLst>
              <a:ext uri="{FF2B5EF4-FFF2-40B4-BE49-F238E27FC236}">
                <a16:creationId xmlns:a16="http://schemas.microsoft.com/office/drawing/2014/main" id="{5B5678F1-4C3F-4BEC-8E8E-153C03F1AD78}"/>
              </a:ext>
            </a:extLst>
          </p:cNvPr>
          <p:cNvSpPr>
            <a:spLocks noGrp="1"/>
          </p:cNvSpPr>
          <p:nvPr>
            <p:ph type="body" sz="quarter" idx="13"/>
          </p:nvPr>
        </p:nvSpPr>
        <p:spPr/>
        <p:txBody>
          <a:bodyPr/>
          <a:lstStyle/>
          <a:p>
            <a:r>
              <a:rPr lang="nl-NL" dirty="0">
                <a:latin typeface="Arial" panose="020B0604020202020204" pitchFamily="34" charset="0"/>
                <a:cs typeface="Arial" panose="020B0604020202020204" pitchFamily="34" charset="0"/>
              </a:rPr>
              <a:t>About USP</a:t>
            </a:r>
            <a:endParaRPr lang="nl-NL" dirty="0"/>
          </a:p>
        </p:txBody>
      </p:sp>
      <p:sp>
        <p:nvSpPr>
          <p:cNvPr id="33" name="Rechthoek 32">
            <a:extLst>
              <a:ext uri="{FF2B5EF4-FFF2-40B4-BE49-F238E27FC236}">
                <a16:creationId xmlns:a16="http://schemas.microsoft.com/office/drawing/2014/main" id="{6A1E530D-723E-42D8-A0AD-D339FCF709DC}"/>
              </a:ext>
            </a:extLst>
          </p:cNvPr>
          <p:cNvSpPr/>
          <p:nvPr/>
        </p:nvSpPr>
        <p:spPr>
          <a:xfrm>
            <a:off x="9078622" y="1409563"/>
            <a:ext cx="2658128" cy="49609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17" name="GRID" hidden="1">
            <a:extLst>
              <a:ext uri="{FF2B5EF4-FFF2-40B4-BE49-F238E27FC236}">
                <a16:creationId xmlns:a16="http://schemas.microsoft.com/office/drawing/2014/main" id="{D4D01A92-6DF8-4BF1-875C-EC1D00A38054}"/>
              </a:ext>
            </a:extLst>
          </p:cNvPr>
          <p:cNvGrpSpPr/>
          <p:nvPr/>
        </p:nvGrpSpPr>
        <p:grpSpPr>
          <a:xfrm>
            <a:off x="-4764" y="0"/>
            <a:ext cx="12198428" cy="6858000"/>
            <a:chOff x="-4764" y="0"/>
            <a:chExt cx="12198428" cy="6858000"/>
          </a:xfrm>
          <a:solidFill>
            <a:schemeClr val="accent5">
              <a:alpha val="49000"/>
            </a:schemeClr>
          </a:solidFill>
        </p:grpSpPr>
        <p:sp>
          <p:nvSpPr>
            <p:cNvPr id="18" name="Rechthoek 17">
              <a:extLst>
                <a:ext uri="{FF2B5EF4-FFF2-40B4-BE49-F238E27FC236}">
                  <a16:creationId xmlns:a16="http://schemas.microsoft.com/office/drawing/2014/main" id="{FBAAEA8F-D730-4DE2-A60C-BDA0AA1150C9}"/>
                </a:ext>
              </a:extLst>
            </p:cNvPr>
            <p:cNvSpPr/>
            <p:nvPr userDrawn="1"/>
          </p:nvSpPr>
          <p:spPr>
            <a:xfrm>
              <a:off x="-4764" y="6200475"/>
              <a:ext cx="12196543" cy="250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9" name="Rechthoek 18">
              <a:extLst>
                <a:ext uri="{FF2B5EF4-FFF2-40B4-BE49-F238E27FC236}">
                  <a16:creationId xmlns:a16="http://schemas.microsoft.com/office/drawing/2014/main" id="{8B936C7E-626B-46B7-B0A2-7AFC87EC340A}"/>
                </a:ext>
              </a:extLst>
            </p:cNvPr>
            <p:cNvSpPr/>
            <p:nvPr userDrawn="1"/>
          </p:nvSpPr>
          <p:spPr>
            <a:xfrm>
              <a:off x="0" y="0"/>
              <a:ext cx="444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0" name="Rechthoek 19">
              <a:extLst>
                <a:ext uri="{FF2B5EF4-FFF2-40B4-BE49-F238E27FC236}">
                  <a16:creationId xmlns:a16="http://schemas.microsoft.com/office/drawing/2014/main" id="{C1EA2394-55FB-4996-9ABA-D302F37544A1}"/>
                </a:ext>
              </a:extLst>
            </p:cNvPr>
            <p:cNvSpPr/>
            <p:nvPr userDrawn="1"/>
          </p:nvSpPr>
          <p:spPr>
            <a:xfrm>
              <a:off x="11738414" y="0"/>
              <a:ext cx="45358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Rechthoek 20">
              <a:extLst>
                <a:ext uri="{FF2B5EF4-FFF2-40B4-BE49-F238E27FC236}">
                  <a16:creationId xmlns:a16="http://schemas.microsoft.com/office/drawing/2014/main" id="{B1F3583F-A2BA-4EAF-9F22-39E51DC6C53A}"/>
                </a:ext>
              </a:extLst>
            </p:cNvPr>
            <p:cNvSpPr/>
            <p:nvPr userDrawn="1"/>
          </p:nvSpPr>
          <p:spPr>
            <a:xfrm>
              <a:off x="-4764" y="445573"/>
              <a:ext cx="12196543" cy="541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2" name="Rechthoek 21">
              <a:extLst>
                <a:ext uri="{FF2B5EF4-FFF2-40B4-BE49-F238E27FC236}">
                  <a16:creationId xmlns:a16="http://schemas.microsoft.com/office/drawing/2014/main" id="{90C45B18-9B9C-4576-8278-1C6047D2E9E8}"/>
                </a:ext>
              </a:extLst>
            </p:cNvPr>
            <p:cNvSpPr/>
            <p:nvPr userDrawn="1"/>
          </p:nvSpPr>
          <p:spPr>
            <a:xfrm>
              <a:off x="-4764" y="0"/>
              <a:ext cx="12196543" cy="250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Rechthoek 22">
              <a:extLst>
                <a:ext uri="{FF2B5EF4-FFF2-40B4-BE49-F238E27FC236}">
                  <a16:creationId xmlns:a16="http://schemas.microsoft.com/office/drawing/2014/main" id="{19EC2F63-57D9-4E7B-A6AA-7A74157379AE}"/>
                </a:ext>
              </a:extLst>
            </p:cNvPr>
            <p:cNvSpPr/>
            <p:nvPr userDrawn="1"/>
          </p:nvSpPr>
          <p:spPr>
            <a:xfrm>
              <a:off x="10890699" y="0"/>
              <a:ext cx="453586" cy="10346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Rechthoek 23">
              <a:extLst>
                <a:ext uri="{FF2B5EF4-FFF2-40B4-BE49-F238E27FC236}">
                  <a16:creationId xmlns:a16="http://schemas.microsoft.com/office/drawing/2014/main" id="{76243548-E4C3-435A-B329-6B41ABC74C1B}"/>
                </a:ext>
              </a:extLst>
            </p:cNvPr>
            <p:cNvSpPr/>
            <p:nvPr userDrawn="1"/>
          </p:nvSpPr>
          <p:spPr>
            <a:xfrm>
              <a:off x="-4764" y="6604368"/>
              <a:ext cx="12196543" cy="250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Rechthoek 24">
              <a:extLst>
                <a:ext uri="{FF2B5EF4-FFF2-40B4-BE49-F238E27FC236}">
                  <a16:creationId xmlns:a16="http://schemas.microsoft.com/office/drawing/2014/main" id="{97ABB4D0-B3EA-4EA4-B1E6-96880521647B}"/>
                </a:ext>
              </a:extLst>
            </p:cNvPr>
            <p:cNvSpPr/>
            <p:nvPr userDrawn="1"/>
          </p:nvSpPr>
          <p:spPr>
            <a:xfrm>
              <a:off x="-2879" y="787615"/>
              <a:ext cx="12196543" cy="250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 name="Rechthoek 25">
              <a:extLst>
                <a:ext uri="{FF2B5EF4-FFF2-40B4-BE49-F238E27FC236}">
                  <a16:creationId xmlns:a16="http://schemas.microsoft.com/office/drawing/2014/main" id="{F59CDE3B-4CA1-4245-AB96-8993A20142A5}"/>
                </a:ext>
              </a:extLst>
            </p:cNvPr>
            <p:cNvSpPr/>
            <p:nvPr userDrawn="1"/>
          </p:nvSpPr>
          <p:spPr>
            <a:xfrm>
              <a:off x="-4764" y="658510"/>
              <a:ext cx="12196543" cy="1176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30" name="Rechthoek 29">
            <a:extLst>
              <a:ext uri="{FF2B5EF4-FFF2-40B4-BE49-F238E27FC236}">
                <a16:creationId xmlns:a16="http://schemas.microsoft.com/office/drawing/2014/main" id="{7C8DE621-1F8C-4972-9810-AD2E47B0ECB4}"/>
              </a:ext>
            </a:extLst>
          </p:cNvPr>
          <p:cNvSpPr/>
          <p:nvPr/>
        </p:nvSpPr>
        <p:spPr>
          <a:xfrm>
            <a:off x="444499" y="1409699"/>
            <a:ext cx="2658128" cy="4960763"/>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1" name="Rechthoek 30">
            <a:extLst>
              <a:ext uri="{FF2B5EF4-FFF2-40B4-BE49-F238E27FC236}">
                <a16:creationId xmlns:a16="http://schemas.microsoft.com/office/drawing/2014/main" id="{EE6E959E-9FA2-4779-AA5B-E8A4DE095E9D}"/>
              </a:ext>
            </a:extLst>
          </p:cNvPr>
          <p:cNvSpPr/>
          <p:nvPr/>
        </p:nvSpPr>
        <p:spPr>
          <a:xfrm>
            <a:off x="3325583" y="1410758"/>
            <a:ext cx="5536170" cy="247300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2" name="Rechthoek 31">
            <a:extLst>
              <a:ext uri="{FF2B5EF4-FFF2-40B4-BE49-F238E27FC236}">
                <a16:creationId xmlns:a16="http://schemas.microsoft.com/office/drawing/2014/main" id="{A82B117F-0F2A-4249-A437-57016A37261F}"/>
              </a:ext>
            </a:extLst>
          </p:cNvPr>
          <p:cNvSpPr/>
          <p:nvPr/>
        </p:nvSpPr>
        <p:spPr>
          <a:xfrm>
            <a:off x="3322541" y="3898642"/>
            <a:ext cx="5536168" cy="247300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Tekstvak 33">
            <a:extLst>
              <a:ext uri="{FF2B5EF4-FFF2-40B4-BE49-F238E27FC236}">
                <a16:creationId xmlns:a16="http://schemas.microsoft.com/office/drawing/2014/main" id="{8E28A88F-06D9-4EAA-9BF2-F144298734FB}"/>
              </a:ext>
            </a:extLst>
          </p:cNvPr>
          <p:cNvSpPr txBox="1"/>
          <p:nvPr/>
        </p:nvSpPr>
        <p:spPr>
          <a:xfrm>
            <a:off x="566400" y="1563264"/>
            <a:ext cx="2398144" cy="155526"/>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A4A49"/>
                </a:solidFill>
                <a:effectLst/>
                <a:uLnTx/>
                <a:uFillTx/>
                <a:latin typeface="Arial" panose="020B0604020202020204"/>
                <a:ea typeface="+mn-ea"/>
                <a:cs typeface="+mn-cs"/>
              </a:rPr>
              <a:t>USP Marketing Consultancy</a:t>
            </a:r>
          </a:p>
        </p:txBody>
      </p:sp>
      <p:sp>
        <p:nvSpPr>
          <p:cNvPr id="35" name="Ovaal 34">
            <a:extLst>
              <a:ext uri="{FF2B5EF4-FFF2-40B4-BE49-F238E27FC236}">
                <a16:creationId xmlns:a16="http://schemas.microsoft.com/office/drawing/2014/main" id="{AF58CF71-CA09-45E3-84FC-5163804C6C16}"/>
              </a:ext>
            </a:extLst>
          </p:cNvPr>
          <p:cNvSpPr/>
          <p:nvPr/>
        </p:nvSpPr>
        <p:spPr>
          <a:xfrm>
            <a:off x="860201" y="4429034"/>
            <a:ext cx="1780880" cy="1768427"/>
          </a:xfrm>
          <a:prstGeom prst="ellipse">
            <a:avLst/>
          </a:prstGeom>
          <a:solidFill>
            <a:srgbClr val="B9C6CF"/>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6" name="Gedeeltelijke cirkel 35">
            <a:extLst>
              <a:ext uri="{FF2B5EF4-FFF2-40B4-BE49-F238E27FC236}">
                <a16:creationId xmlns:a16="http://schemas.microsoft.com/office/drawing/2014/main" id="{0DAB8D97-999C-4592-B733-EF83D0E5A946}"/>
              </a:ext>
            </a:extLst>
          </p:cNvPr>
          <p:cNvSpPr/>
          <p:nvPr/>
        </p:nvSpPr>
        <p:spPr>
          <a:xfrm>
            <a:off x="860201" y="4422807"/>
            <a:ext cx="1780880" cy="1780880"/>
          </a:xfrm>
          <a:prstGeom prst="pie">
            <a:avLst>
              <a:gd name="adj1" fmla="val 16148889"/>
              <a:gd name="adj2" fmla="val 1601078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7" name="Ovaal 36">
            <a:extLst>
              <a:ext uri="{FF2B5EF4-FFF2-40B4-BE49-F238E27FC236}">
                <a16:creationId xmlns:a16="http://schemas.microsoft.com/office/drawing/2014/main" id="{3F3A2624-B0FF-4551-B1B1-035E550983AC}"/>
              </a:ext>
            </a:extLst>
          </p:cNvPr>
          <p:cNvSpPr/>
          <p:nvPr/>
        </p:nvSpPr>
        <p:spPr>
          <a:xfrm>
            <a:off x="1001109" y="4563715"/>
            <a:ext cx="1499065" cy="1499065"/>
          </a:xfrm>
          <a:prstGeom prst="ellipse">
            <a:avLst/>
          </a:prstGeom>
          <a:solidFill>
            <a:srgbClr val="E3E8E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8" name="Tekstvak 37">
            <a:extLst>
              <a:ext uri="{FF2B5EF4-FFF2-40B4-BE49-F238E27FC236}">
                <a16:creationId xmlns:a16="http://schemas.microsoft.com/office/drawing/2014/main" id="{C9B562F8-7C76-4D03-8245-A277FDD1E65B}"/>
              </a:ext>
            </a:extLst>
          </p:cNvPr>
          <p:cNvSpPr txBox="1"/>
          <p:nvPr/>
        </p:nvSpPr>
        <p:spPr>
          <a:xfrm>
            <a:off x="1528243" y="4163636"/>
            <a:ext cx="474459" cy="207006"/>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A4A49"/>
                </a:solidFill>
                <a:effectLst/>
                <a:uLnTx/>
                <a:uFillTx/>
                <a:latin typeface="Arial" panose="020B0604020202020204"/>
                <a:ea typeface="+mn-ea"/>
                <a:cs typeface="+mn-cs"/>
              </a:rPr>
              <a:t>Total</a:t>
            </a:r>
          </a:p>
        </p:txBody>
      </p:sp>
      <p:sp>
        <p:nvSpPr>
          <p:cNvPr id="39" name="Tekstvak 38">
            <a:extLst>
              <a:ext uri="{FF2B5EF4-FFF2-40B4-BE49-F238E27FC236}">
                <a16:creationId xmlns:a16="http://schemas.microsoft.com/office/drawing/2014/main" id="{2D1BB33D-C080-4EEE-A9AD-C07DA8ABD22B}"/>
              </a:ext>
            </a:extLst>
          </p:cNvPr>
          <p:cNvSpPr txBox="1"/>
          <p:nvPr/>
        </p:nvSpPr>
        <p:spPr>
          <a:xfrm>
            <a:off x="1549809" y="4384136"/>
            <a:ext cx="431327" cy="266501"/>
          </a:xfrm>
          <a:prstGeom prst="rect">
            <a:avLst/>
          </a:prstGeom>
          <a:solidFill>
            <a:srgbClr val="E3E8EC"/>
          </a:solid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A5D7A"/>
                </a:solidFill>
                <a:effectLst/>
                <a:uLnTx/>
                <a:uFillTx/>
                <a:latin typeface="Arial" panose="020B0604020202020204"/>
                <a:ea typeface="+mn-ea"/>
                <a:cs typeface="+mn-cs"/>
              </a:rPr>
              <a:t>70</a:t>
            </a:r>
          </a:p>
        </p:txBody>
      </p:sp>
      <p:grpSp>
        <p:nvGrpSpPr>
          <p:cNvPr id="40" name="Groep 39">
            <a:extLst>
              <a:ext uri="{FF2B5EF4-FFF2-40B4-BE49-F238E27FC236}">
                <a16:creationId xmlns:a16="http://schemas.microsoft.com/office/drawing/2014/main" id="{8FECB77C-C4D5-4AE2-B057-36CA728ED788}"/>
              </a:ext>
            </a:extLst>
          </p:cNvPr>
          <p:cNvGrpSpPr/>
          <p:nvPr/>
        </p:nvGrpSpPr>
        <p:grpSpPr>
          <a:xfrm>
            <a:off x="869806" y="1862126"/>
            <a:ext cx="500333" cy="310551"/>
            <a:chOff x="5995358" y="1837426"/>
            <a:chExt cx="500333" cy="310551"/>
          </a:xfrm>
        </p:grpSpPr>
        <p:sp>
          <p:nvSpPr>
            <p:cNvPr id="41" name="Rechthoek 40">
              <a:extLst>
                <a:ext uri="{FF2B5EF4-FFF2-40B4-BE49-F238E27FC236}">
                  <a16:creationId xmlns:a16="http://schemas.microsoft.com/office/drawing/2014/main" id="{D7198707-071F-43E8-AB0B-B7D933EFFAD9}"/>
                </a:ext>
              </a:extLst>
            </p:cNvPr>
            <p:cNvSpPr/>
            <p:nvPr/>
          </p:nvSpPr>
          <p:spPr>
            <a:xfrm>
              <a:off x="5995358" y="1837426"/>
              <a:ext cx="500333" cy="1110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2" name="Rechthoek 41">
              <a:extLst>
                <a:ext uri="{FF2B5EF4-FFF2-40B4-BE49-F238E27FC236}">
                  <a16:creationId xmlns:a16="http://schemas.microsoft.com/office/drawing/2014/main" id="{0A724872-C7F0-4258-A880-87A0BAA3761A}"/>
                </a:ext>
              </a:extLst>
            </p:cNvPr>
            <p:cNvSpPr/>
            <p:nvPr/>
          </p:nvSpPr>
          <p:spPr>
            <a:xfrm>
              <a:off x="5995358" y="2039834"/>
              <a:ext cx="500333" cy="108143"/>
            </a:xfrm>
            <a:prstGeom prst="rect">
              <a:avLst/>
            </a:prstGeom>
            <a:solidFill>
              <a:srgbClr val="003D8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3" name="Rechthoek 42">
              <a:extLst>
                <a:ext uri="{FF2B5EF4-FFF2-40B4-BE49-F238E27FC236}">
                  <a16:creationId xmlns:a16="http://schemas.microsoft.com/office/drawing/2014/main" id="{056BF7E3-83C7-4C11-B984-7E7BBFEE2985}"/>
                </a:ext>
              </a:extLst>
            </p:cNvPr>
            <p:cNvSpPr/>
            <p:nvPr/>
          </p:nvSpPr>
          <p:spPr>
            <a:xfrm>
              <a:off x="5995358" y="1940943"/>
              <a:ext cx="500333" cy="103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44" name="Groep 43">
            <a:extLst>
              <a:ext uri="{FF2B5EF4-FFF2-40B4-BE49-F238E27FC236}">
                <a16:creationId xmlns:a16="http://schemas.microsoft.com/office/drawing/2014/main" id="{9B486C51-58DF-4CA6-82BF-1E97826D5BB5}"/>
              </a:ext>
            </a:extLst>
          </p:cNvPr>
          <p:cNvGrpSpPr/>
          <p:nvPr/>
        </p:nvGrpSpPr>
        <p:grpSpPr>
          <a:xfrm>
            <a:off x="2176910" y="1862126"/>
            <a:ext cx="500333" cy="310551"/>
            <a:chOff x="5995358" y="1837426"/>
            <a:chExt cx="500333" cy="310551"/>
          </a:xfrm>
        </p:grpSpPr>
        <p:sp>
          <p:nvSpPr>
            <p:cNvPr id="45" name="Rechthoek 44">
              <a:extLst>
                <a:ext uri="{FF2B5EF4-FFF2-40B4-BE49-F238E27FC236}">
                  <a16:creationId xmlns:a16="http://schemas.microsoft.com/office/drawing/2014/main" id="{8A528741-66AD-4CED-A8D9-1162B9E18A1B}"/>
                </a:ext>
              </a:extLst>
            </p:cNvPr>
            <p:cNvSpPr/>
            <p:nvPr/>
          </p:nvSpPr>
          <p:spPr>
            <a:xfrm>
              <a:off x="5995358" y="1837426"/>
              <a:ext cx="500333" cy="1110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6" name="Rechthoek 45">
              <a:extLst>
                <a:ext uri="{FF2B5EF4-FFF2-40B4-BE49-F238E27FC236}">
                  <a16:creationId xmlns:a16="http://schemas.microsoft.com/office/drawing/2014/main" id="{D1B4BDB4-21AD-450B-8D90-FEB793CA988D}"/>
                </a:ext>
              </a:extLst>
            </p:cNvPr>
            <p:cNvSpPr/>
            <p:nvPr/>
          </p:nvSpPr>
          <p:spPr>
            <a:xfrm>
              <a:off x="5995358" y="2033970"/>
              <a:ext cx="500333" cy="1140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7" name="Rechthoek 46">
              <a:extLst>
                <a:ext uri="{FF2B5EF4-FFF2-40B4-BE49-F238E27FC236}">
                  <a16:creationId xmlns:a16="http://schemas.microsoft.com/office/drawing/2014/main" id="{BAA0B9EC-EDE2-4FA9-BCD2-6559E45B45E1}"/>
                </a:ext>
              </a:extLst>
            </p:cNvPr>
            <p:cNvSpPr/>
            <p:nvPr/>
          </p:nvSpPr>
          <p:spPr>
            <a:xfrm>
              <a:off x="5995358" y="1940943"/>
              <a:ext cx="500333" cy="1035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48" name="Tekstvak 47">
            <a:extLst>
              <a:ext uri="{FF2B5EF4-FFF2-40B4-BE49-F238E27FC236}">
                <a16:creationId xmlns:a16="http://schemas.microsoft.com/office/drawing/2014/main" id="{432FDC4A-FA30-4121-868F-08116B58AD24}"/>
              </a:ext>
            </a:extLst>
          </p:cNvPr>
          <p:cNvSpPr txBox="1"/>
          <p:nvPr/>
        </p:nvSpPr>
        <p:spPr>
          <a:xfrm>
            <a:off x="626230" y="2725536"/>
            <a:ext cx="987485" cy="181254"/>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A4A49"/>
                </a:solidFill>
                <a:effectLst/>
                <a:uLnTx/>
                <a:uFillTx/>
                <a:latin typeface="Arial" panose="020B0604020202020204"/>
                <a:ea typeface="+mn-ea"/>
                <a:cs typeface="+mn-cs"/>
              </a:rPr>
              <a:t>Head office</a:t>
            </a:r>
          </a:p>
        </p:txBody>
      </p:sp>
      <p:sp>
        <p:nvSpPr>
          <p:cNvPr id="49" name="Tekstvak 48">
            <a:extLst>
              <a:ext uri="{FF2B5EF4-FFF2-40B4-BE49-F238E27FC236}">
                <a16:creationId xmlns:a16="http://schemas.microsoft.com/office/drawing/2014/main" id="{10243EE2-810A-421B-8C07-3A5CDE420B3D}"/>
              </a:ext>
            </a:extLst>
          </p:cNvPr>
          <p:cNvSpPr txBox="1"/>
          <p:nvPr/>
        </p:nvSpPr>
        <p:spPr>
          <a:xfrm>
            <a:off x="1988696" y="2725536"/>
            <a:ext cx="876761" cy="1687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A4A49"/>
                </a:solidFill>
                <a:effectLst/>
                <a:uLnTx/>
                <a:uFillTx/>
                <a:latin typeface="Arial" panose="020B0604020202020204"/>
                <a:ea typeface="+mn-ea"/>
                <a:cs typeface="+mn-cs"/>
              </a:rPr>
              <a:t>Subsidiary</a:t>
            </a:r>
          </a:p>
        </p:txBody>
      </p:sp>
      <p:sp>
        <p:nvSpPr>
          <p:cNvPr id="50" name="Tekstvak 49">
            <a:extLst>
              <a:ext uri="{FF2B5EF4-FFF2-40B4-BE49-F238E27FC236}">
                <a16:creationId xmlns:a16="http://schemas.microsoft.com/office/drawing/2014/main" id="{1D68F113-2C0A-4166-AE28-BC2D74FCD4D9}"/>
              </a:ext>
            </a:extLst>
          </p:cNvPr>
          <p:cNvSpPr txBox="1"/>
          <p:nvPr/>
        </p:nvSpPr>
        <p:spPr>
          <a:xfrm>
            <a:off x="626230" y="3596661"/>
            <a:ext cx="987485" cy="181254"/>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A4A49"/>
                </a:solidFill>
                <a:effectLst/>
                <a:uLnTx/>
                <a:uFillTx/>
                <a:latin typeface="Arial" panose="020B0604020202020204"/>
                <a:ea typeface="+mn-ea"/>
                <a:cs typeface="+mn-cs"/>
              </a:rPr>
              <a:t>Rotterdam</a:t>
            </a:r>
          </a:p>
        </p:txBody>
      </p:sp>
      <p:sp>
        <p:nvSpPr>
          <p:cNvPr id="51" name="Tekstvak 50">
            <a:extLst>
              <a:ext uri="{FF2B5EF4-FFF2-40B4-BE49-F238E27FC236}">
                <a16:creationId xmlns:a16="http://schemas.microsoft.com/office/drawing/2014/main" id="{2CE55605-7CCA-4B61-B98A-DE0DA9E21BDD}"/>
              </a:ext>
            </a:extLst>
          </p:cNvPr>
          <p:cNvSpPr txBox="1"/>
          <p:nvPr/>
        </p:nvSpPr>
        <p:spPr>
          <a:xfrm>
            <a:off x="1933334" y="3596661"/>
            <a:ext cx="987485" cy="181254"/>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1" i="0" u="none" strike="noStrike" kern="1200" cap="none" spc="0" normalizeH="0" baseline="0" noProof="0">
                <a:ln>
                  <a:noFill/>
                </a:ln>
                <a:solidFill>
                  <a:srgbClr val="4A4A49"/>
                </a:solidFill>
                <a:effectLst/>
                <a:uLnTx/>
                <a:uFillTx/>
                <a:latin typeface="Arial" panose="020B0604020202020204"/>
                <a:ea typeface="+mn-ea"/>
                <a:cs typeface="+mn-cs"/>
              </a:rPr>
              <a:t>Düsseldorf</a:t>
            </a:r>
          </a:p>
        </p:txBody>
      </p:sp>
      <p:grpSp>
        <p:nvGrpSpPr>
          <p:cNvPr id="52" name="Groep 51">
            <a:extLst>
              <a:ext uri="{FF2B5EF4-FFF2-40B4-BE49-F238E27FC236}">
                <a16:creationId xmlns:a16="http://schemas.microsoft.com/office/drawing/2014/main" id="{4EF82B19-209D-4E6D-89AA-CFD421F7EFC1}"/>
              </a:ext>
            </a:extLst>
          </p:cNvPr>
          <p:cNvGrpSpPr/>
          <p:nvPr/>
        </p:nvGrpSpPr>
        <p:grpSpPr>
          <a:xfrm>
            <a:off x="1494407" y="5284239"/>
            <a:ext cx="508295" cy="448773"/>
            <a:chOff x="1539876" y="1331913"/>
            <a:chExt cx="854075" cy="754063"/>
          </a:xfrm>
          <a:solidFill>
            <a:schemeClr val="tx2"/>
          </a:solidFill>
        </p:grpSpPr>
        <p:sp>
          <p:nvSpPr>
            <p:cNvPr id="53" name="Freeform 42">
              <a:extLst>
                <a:ext uri="{FF2B5EF4-FFF2-40B4-BE49-F238E27FC236}">
                  <a16:creationId xmlns:a16="http://schemas.microsoft.com/office/drawing/2014/main" id="{F2D55E70-4BF4-4536-B705-B225BEFBBB39}"/>
                </a:ext>
              </a:extLst>
            </p:cNvPr>
            <p:cNvSpPr>
              <a:spLocks/>
            </p:cNvSpPr>
            <p:nvPr/>
          </p:nvSpPr>
          <p:spPr bwMode="auto">
            <a:xfrm>
              <a:off x="1749426" y="1344613"/>
              <a:ext cx="433388" cy="741363"/>
            </a:xfrm>
            <a:custGeom>
              <a:avLst/>
              <a:gdLst>
                <a:gd name="T0" fmla="*/ 177 w 273"/>
                <a:gd name="T1" fmla="*/ 12 h 467"/>
                <a:gd name="T2" fmla="*/ 217 w 273"/>
                <a:gd name="T3" fmla="*/ 66 h 467"/>
                <a:gd name="T4" fmla="*/ 242 w 273"/>
                <a:gd name="T5" fmla="*/ 95 h 467"/>
                <a:gd name="T6" fmla="*/ 235 w 273"/>
                <a:gd name="T7" fmla="*/ 140 h 467"/>
                <a:gd name="T8" fmla="*/ 203 w 273"/>
                <a:gd name="T9" fmla="*/ 170 h 467"/>
                <a:gd name="T10" fmla="*/ 177 w 273"/>
                <a:gd name="T11" fmla="*/ 213 h 467"/>
                <a:gd name="T12" fmla="*/ 246 w 273"/>
                <a:gd name="T13" fmla="*/ 261 h 467"/>
                <a:gd name="T14" fmla="*/ 273 w 273"/>
                <a:gd name="T15" fmla="*/ 339 h 467"/>
                <a:gd name="T16" fmla="*/ 269 w 273"/>
                <a:gd name="T17" fmla="*/ 455 h 467"/>
                <a:gd name="T18" fmla="*/ 195 w 273"/>
                <a:gd name="T19" fmla="*/ 467 h 467"/>
                <a:gd name="T20" fmla="*/ 186 w 273"/>
                <a:gd name="T21" fmla="*/ 461 h 467"/>
                <a:gd name="T22" fmla="*/ 188 w 273"/>
                <a:gd name="T23" fmla="*/ 449 h 467"/>
                <a:gd name="T24" fmla="*/ 249 w 273"/>
                <a:gd name="T25" fmla="*/ 446 h 467"/>
                <a:gd name="T26" fmla="*/ 251 w 273"/>
                <a:gd name="T27" fmla="*/ 339 h 467"/>
                <a:gd name="T28" fmla="*/ 226 w 273"/>
                <a:gd name="T29" fmla="*/ 271 h 467"/>
                <a:gd name="T30" fmla="*/ 164 w 273"/>
                <a:gd name="T31" fmla="*/ 232 h 467"/>
                <a:gd name="T32" fmla="*/ 156 w 273"/>
                <a:gd name="T33" fmla="*/ 225 h 467"/>
                <a:gd name="T34" fmla="*/ 156 w 273"/>
                <a:gd name="T35" fmla="*/ 186 h 467"/>
                <a:gd name="T36" fmla="*/ 175 w 273"/>
                <a:gd name="T37" fmla="*/ 170 h 467"/>
                <a:gd name="T38" fmla="*/ 198 w 273"/>
                <a:gd name="T39" fmla="*/ 136 h 467"/>
                <a:gd name="T40" fmla="*/ 207 w 273"/>
                <a:gd name="T41" fmla="*/ 132 h 467"/>
                <a:gd name="T42" fmla="*/ 220 w 273"/>
                <a:gd name="T43" fmla="*/ 122 h 467"/>
                <a:gd name="T44" fmla="*/ 214 w 273"/>
                <a:gd name="T45" fmla="*/ 90 h 467"/>
                <a:gd name="T46" fmla="*/ 201 w 273"/>
                <a:gd name="T47" fmla="*/ 83 h 467"/>
                <a:gd name="T48" fmla="*/ 188 w 273"/>
                <a:gd name="T49" fmla="*/ 55 h 467"/>
                <a:gd name="T50" fmla="*/ 137 w 273"/>
                <a:gd name="T51" fmla="*/ 21 h 467"/>
                <a:gd name="T52" fmla="*/ 83 w 273"/>
                <a:gd name="T53" fmla="*/ 55 h 467"/>
                <a:gd name="T54" fmla="*/ 70 w 273"/>
                <a:gd name="T55" fmla="*/ 83 h 467"/>
                <a:gd name="T56" fmla="*/ 57 w 273"/>
                <a:gd name="T57" fmla="*/ 90 h 467"/>
                <a:gd name="T58" fmla="*/ 52 w 273"/>
                <a:gd name="T59" fmla="*/ 122 h 467"/>
                <a:gd name="T60" fmla="*/ 65 w 273"/>
                <a:gd name="T61" fmla="*/ 132 h 467"/>
                <a:gd name="T62" fmla="*/ 76 w 273"/>
                <a:gd name="T63" fmla="*/ 136 h 467"/>
                <a:gd name="T64" fmla="*/ 98 w 273"/>
                <a:gd name="T65" fmla="*/ 170 h 467"/>
                <a:gd name="T66" fmla="*/ 116 w 273"/>
                <a:gd name="T67" fmla="*/ 186 h 467"/>
                <a:gd name="T68" fmla="*/ 116 w 273"/>
                <a:gd name="T69" fmla="*/ 225 h 467"/>
                <a:gd name="T70" fmla="*/ 108 w 273"/>
                <a:gd name="T71" fmla="*/ 232 h 467"/>
                <a:gd name="T72" fmla="*/ 46 w 273"/>
                <a:gd name="T73" fmla="*/ 271 h 467"/>
                <a:gd name="T74" fmla="*/ 21 w 273"/>
                <a:gd name="T75" fmla="*/ 339 h 467"/>
                <a:gd name="T76" fmla="*/ 22 w 273"/>
                <a:gd name="T77" fmla="*/ 446 h 467"/>
                <a:gd name="T78" fmla="*/ 87 w 273"/>
                <a:gd name="T79" fmla="*/ 449 h 467"/>
                <a:gd name="T80" fmla="*/ 90 w 273"/>
                <a:gd name="T81" fmla="*/ 461 h 467"/>
                <a:gd name="T82" fmla="*/ 81 w 273"/>
                <a:gd name="T83" fmla="*/ 467 h 467"/>
                <a:gd name="T84" fmla="*/ 3 w 273"/>
                <a:gd name="T85" fmla="*/ 455 h 467"/>
                <a:gd name="T86" fmla="*/ 3 w 273"/>
                <a:gd name="T87" fmla="*/ 310 h 467"/>
                <a:gd name="T88" fmla="*/ 46 w 273"/>
                <a:gd name="T89" fmla="*/ 240 h 467"/>
                <a:gd name="T90" fmla="*/ 95 w 273"/>
                <a:gd name="T91" fmla="*/ 196 h 467"/>
                <a:gd name="T92" fmla="*/ 60 w 273"/>
                <a:gd name="T93" fmla="*/ 154 h 467"/>
                <a:gd name="T94" fmla="*/ 30 w 273"/>
                <a:gd name="T95" fmla="*/ 126 h 467"/>
                <a:gd name="T96" fmla="*/ 35 w 273"/>
                <a:gd name="T97" fmla="*/ 82 h 467"/>
                <a:gd name="T98" fmla="*/ 65 w 273"/>
                <a:gd name="T99" fmla="*/ 44 h 467"/>
                <a:gd name="T100" fmla="*/ 115 w 273"/>
                <a:gd name="T101" fmla="*/ 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3" h="467">
                  <a:moveTo>
                    <a:pt x="137" y="0"/>
                  </a:moveTo>
                  <a:lnTo>
                    <a:pt x="157" y="3"/>
                  </a:lnTo>
                  <a:lnTo>
                    <a:pt x="177" y="12"/>
                  </a:lnTo>
                  <a:lnTo>
                    <a:pt x="194" y="25"/>
                  </a:lnTo>
                  <a:lnTo>
                    <a:pt x="207" y="44"/>
                  </a:lnTo>
                  <a:lnTo>
                    <a:pt x="217" y="66"/>
                  </a:lnTo>
                  <a:lnTo>
                    <a:pt x="227" y="71"/>
                  </a:lnTo>
                  <a:lnTo>
                    <a:pt x="236" y="82"/>
                  </a:lnTo>
                  <a:lnTo>
                    <a:pt x="242" y="95"/>
                  </a:lnTo>
                  <a:lnTo>
                    <a:pt x="244" y="109"/>
                  </a:lnTo>
                  <a:lnTo>
                    <a:pt x="242" y="126"/>
                  </a:lnTo>
                  <a:lnTo>
                    <a:pt x="235" y="140"/>
                  </a:lnTo>
                  <a:lnTo>
                    <a:pt x="225" y="149"/>
                  </a:lnTo>
                  <a:lnTo>
                    <a:pt x="212" y="154"/>
                  </a:lnTo>
                  <a:lnTo>
                    <a:pt x="203" y="170"/>
                  </a:lnTo>
                  <a:lnTo>
                    <a:pt x="191" y="184"/>
                  </a:lnTo>
                  <a:lnTo>
                    <a:pt x="177" y="196"/>
                  </a:lnTo>
                  <a:lnTo>
                    <a:pt x="177" y="213"/>
                  </a:lnTo>
                  <a:lnTo>
                    <a:pt x="204" y="225"/>
                  </a:lnTo>
                  <a:lnTo>
                    <a:pt x="226" y="240"/>
                  </a:lnTo>
                  <a:lnTo>
                    <a:pt x="246" y="261"/>
                  </a:lnTo>
                  <a:lnTo>
                    <a:pt x="260" y="284"/>
                  </a:lnTo>
                  <a:lnTo>
                    <a:pt x="269" y="310"/>
                  </a:lnTo>
                  <a:lnTo>
                    <a:pt x="273" y="339"/>
                  </a:lnTo>
                  <a:lnTo>
                    <a:pt x="273" y="339"/>
                  </a:lnTo>
                  <a:lnTo>
                    <a:pt x="273" y="444"/>
                  </a:lnTo>
                  <a:lnTo>
                    <a:pt x="269" y="455"/>
                  </a:lnTo>
                  <a:lnTo>
                    <a:pt x="261" y="465"/>
                  </a:lnTo>
                  <a:lnTo>
                    <a:pt x="249" y="467"/>
                  </a:lnTo>
                  <a:lnTo>
                    <a:pt x="195" y="467"/>
                  </a:lnTo>
                  <a:lnTo>
                    <a:pt x="191" y="467"/>
                  </a:lnTo>
                  <a:lnTo>
                    <a:pt x="188" y="465"/>
                  </a:lnTo>
                  <a:lnTo>
                    <a:pt x="186" y="461"/>
                  </a:lnTo>
                  <a:lnTo>
                    <a:pt x="185" y="457"/>
                  </a:lnTo>
                  <a:lnTo>
                    <a:pt x="186" y="453"/>
                  </a:lnTo>
                  <a:lnTo>
                    <a:pt x="188" y="449"/>
                  </a:lnTo>
                  <a:lnTo>
                    <a:pt x="191" y="446"/>
                  </a:lnTo>
                  <a:lnTo>
                    <a:pt x="195" y="446"/>
                  </a:lnTo>
                  <a:lnTo>
                    <a:pt x="249" y="446"/>
                  </a:lnTo>
                  <a:lnTo>
                    <a:pt x="251" y="445"/>
                  </a:lnTo>
                  <a:lnTo>
                    <a:pt x="251" y="444"/>
                  </a:lnTo>
                  <a:lnTo>
                    <a:pt x="251" y="339"/>
                  </a:lnTo>
                  <a:lnTo>
                    <a:pt x="248" y="314"/>
                  </a:lnTo>
                  <a:lnTo>
                    <a:pt x="239" y="291"/>
                  </a:lnTo>
                  <a:lnTo>
                    <a:pt x="226" y="271"/>
                  </a:lnTo>
                  <a:lnTo>
                    <a:pt x="209" y="253"/>
                  </a:lnTo>
                  <a:lnTo>
                    <a:pt x="188" y="240"/>
                  </a:lnTo>
                  <a:lnTo>
                    <a:pt x="164" y="232"/>
                  </a:lnTo>
                  <a:lnTo>
                    <a:pt x="160" y="230"/>
                  </a:lnTo>
                  <a:lnTo>
                    <a:pt x="157" y="228"/>
                  </a:lnTo>
                  <a:lnTo>
                    <a:pt x="156" y="225"/>
                  </a:lnTo>
                  <a:lnTo>
                    <a:pt x="155" y="222"/>
                  </a:lnTo>
                  <a:lnTo>
                    <a:pt x="155" y="189"/>
                  </a:lnTo>
                  <a:lnTo>
                    <a:pt x="156" y="186"/>
                  </a:lnTo>
                  <a:lnTo>
                    <a:pt x="157" y="182"/>
                  </a:lnTo>
                  <a:lnTo>
                    <a:pt x="161" y="180"/>
                  </a:lnTo>
                  <a:lnTo>
                    <a:pt x="175" y="170"/>
                  </a:lnTo>
                  <a:lnTo>
                    <a:pt x="186" y="156"/>
                  </a:lnTo>
                  <a:lnTo>
                    <a:pt x="195" y="139"/>
                  </a:lnTo>
                  <a:lnTo>
                    <a:pt x="198" y="136"/>
                  </a:lnTo>
                  <a:lnTo>
                    <a:pt x="200" y="134"/>
                  </a:lnTo>
                  <a:lnTo>
                    <a:pt x="203" y="132"/>
                  </a:lnTo>
                  <a:lnTo>
                    <a:pt x="207" y="132"/>
                  </a:lnTo>
                  <a:lnTo>
                    <a:pt x="208" y="132"/>
                  </a:lnTo>
                  <a:lnTo>
                    <a:pt x="214" y="130"/>
                  </a:lnTo>
                  <a:lnTo>
                    <a:pt x="220" y="122"/>
                  </a:lnTo>
                  <a:lnTo>
                    <a:pt x="222" y="109"/>
                  </a:lnTo>
                  <a:lnTo>
                    <a:pt x="220" y="97"/>
                  </a:lnTo>
                  <a:lnTo>
                    <a:pt x="214" y="90"/>
                  </a:lnTo>
                  <a:lnTo>
                    <a:pt x="208" y="86"/>
                  </a:lnTo>
                  <a:lnTo>
                    <a:pt x="205" y="86"/>
                  </a:lnTo>
                  <a:lnTo>
                    <a:pt x="201" y="83"/>
                  </a:lnTo>
                  <a:lnTo>
                    <a:pt x="200" y="81"/>
                  </a:lnTo>
                  <a:lnTo>
                    <a:pt x="199" y="78"/>
                  </a:lnTo>
                  <a:lnTo>
                    <a:pt x="188" y="55"/>
                  </a:lnTo>
                  <a:lnTo>
                    <a:pt x="174" y="36"/>
                  </a:lnTo>
                  <a:lnTo>
                    <a:pt x="156" y="25"/>
                  </a:lnTo>
                  <a:lnTo>
                    <a:pt x="137" y="21"/>
                  </a:lnTo>
                  <a:lnTo>
                    <a:pt x="116" y="25"/>
                  </a:lnTo>
                  <a:lnTo>
                    <a:pt x="98" y="36"/>
                  </a:lnTo>
                  <a:lnTo>
                    <a:pt x="83" y="55"/>
                  </a:lnTo>
                  <a:lnTo>
                    <a:pt x="73" y="78"/>
                  </a:lnTo>
                  <a:lnTo>
                    <a:pt x="72" y="81"/>
                  </a:lnTo>
                  <a:lnTo>
                    <a:pt x="70" y="83"/>
                  </a:lnTo>
                  <a:lnTo>
                    <a:pt x="66" y="86"/>
                  </a:lnTo>
                  <a:lnTo>
                    <a:pt x="64" y="86"/>
                  </a:lnTo>
                  <a:lnTo>
                    <a:pt x="57" y="90"/>
                  </a:lnTo>
                  <a:lnTo>
                    <a:pt x="52" y="97"/>
                  </a:lnTo>
                  <a:lnTo>
                    <a:pt x="50" y="109"/>
                  </a:lnTo>
                  <a:lnTo>
                    <a:pt x="52" y="122"/>
                  </a:lnTo>
                  <a:lnTo>
                    <a:pt x="57" y="130"/>
                  </a:lnTo>
                  <a:lnTo>
                    <a:pt x="64" y="132"/>
                  </a:lnTo>
                  <a:lnTo>
                    <a:pt x="65" y="132"/>
                  </a:lnTo>
                  <a:lnTo>
                    <a:pt x="69" y="132"/>
                  </a:lnTo>
                  <a:lnTo>
                    <a:pt x="72" y="134"/>
                  </a:lnTo>
                  <a:lnTo>
                    <a:pt x="76" y="136"/>
                  </a:lnTo>
                  <a:lnTo>
                    <a:pt x="77" y="139"/>
                  </a:lnTo>
                  <a:lnTo>
                    <a:pt x="86" y="156"/>
                  </a:lnTo>
                  <a:lnTo>
                    <a:pt x="98" y="170"/>
                  </a:lnTo>
                  <a:lnTo>
                    <a:pt x="111" y="180"/>
                  </a:lnTo>
                  <a:lnTo>
                    <a:pt x="115" y="182"/>
                  </a:lnTo>
                  <a:lnTo>
                    <a:pt x="116" y="186"/>
                  </a:lnTo>
                  <a:lnTo>
                    <a:pt x="117" y="189"/>
                  </a:lnTo>
                  <a:lnTo>
                    <a:pt x="117" y="222"/>
                  </a:lnTo>
                  <a:lnTo>
                    <a:pt x="116" y="225"/>
                  </a:lnTo>
                  <a:lnTo>
                    <a:pt x="115" y="228"/>
                  </a:lnTo>
                  <a:lnTo>
                    <a:pt x="112" y="230"/>
                  </a:lnTo>
                  <a:lnTo>
                    <a:pt x="108" y="232"/>
                  </a:lnTo>
                  <a:lnTo>
                    <a:pt x="85" y="240"/>
                  </a:lnTo>
                  <a:lnTo>
                    <a:pt x="63" y="253"/>
                  </a:lnTo>
                  <a:lnTo>
                    <a:pt x="46" y="271"/>
                  </a:lnTo>
                  <a:lnTo>
                    <a:pt x="33" y="291"/>
                  </a:lnTo>
                  <a:lnTo>
                    <a:pt x="24" y="314"/>
                  </a:lnTo>
                  <a:lnTo>
                    <a:pt x="21" y="339"/>
                  </a:lnTo>
                  <a:lnTo>
                    <a:pt x="21" y="444"/>
                  </a:lnTo>
                  <a:lnTo>
                    <a:pt x="21" y="445"/>
                  </a:lnTo>
                  <a:lnTo>
                    <a:pt x="22" y="446"/>
                  </a:lnTo>
                  <a:lnTo>
                    <a:pt x="81" y="446"/>
                  </a:lnTo>
                  <a:lnTo>
                    <a:pt x="85" y="446"/>
                  </a:lnTo>
                  <a:lnTo>
                    <a:pt x="87" y="449"/>
                  </a:lnTo>
                  <a:lnTo>
                    <a:pt x="90" y="453"/>
                  </a:lnTo>
                  <a:lnTo>
                    <a:pt x="91" y="457"/>
                  </a:lnTo>
                  <a:lnTo>
                    <a:pt x="90" y="461"/>
                  </a:lnTo>
                  <a:lnTo>
                    <a:pt x="87" y="465"/>
                  </a:lnTo>
                  <a:lnTo>
                    <a:pt x="85" y="467"/>
                  </a:lnTo>
                  <a:lnTo>
                    <a:pt x="81" y="467"/>
                  </a:lnTo>
                  <a:lnTo>
                    <a:pt x="22" y="467"/>
                  </a:lnTo>
                  <a:lnTo>
                    <a:pt x="11" y="465"/>
                  </a:lnTo>
                  <a:lnTo>
                    <a:pt x="3" y="455"/>
                  </a:lnTo>
                  <a:lnTo>
                    <a:pt x="0" y="444"/>
                  </a:lnTo>
                  <a:lnTo>
                    <a:pt x="0" y="339"/>
                  </a:lnTo>
                  <a:lnTo>
                    <a:pt x="3" y="310"/>
                  </a:lnTo>
                  <a:lnTo>
                    <a:pt x="12" y="284"/>
                  </a:lnTo>
                  <a:lnTo>
                    <a:pt x="26" y="261"/>
                  </a:lnTo>
                  <a:lnTo>
                    <a:pt x="46" y="240"/>
                  </a:lnTo>
                  <a:lnTo>
                    <a:pt x="69" y="225"/>
                  </a:lnTo>
                  <a:lnTo>
                    <a:pt x="95" y="213"/>
                  </a:lnTo>
                  <a:lnTo>
                    <a:pt x="95" y="196"/>
                  </a:lnTo>
                  <a:lnTo>
                    <a:pt x="81" y="184"/>
                  </a:lnTo>
                  <a:lnTo>
                    <a:pt x="69" y="170"/>
                  </a:lnTo>
                  <a:lnTo>
                    <a:pt x="60" y="154"/>
                  </a:lnTo>
                  <a:lnTo>
                    <a:pt x="47" y="149"/>
                  </a:lnTo>
                  <a:lnTo>
                    <a:pt x="37" y="140"/>
                  </a:lnTo>
                  <a:lnTo>
                    <a:pt x="30" y="126"/>
                  </a:lnTo>
                  <a:lnTo>
                    <a:pt x="28" y="109"/>
                  </a:lnTo>
                  <a:lnTo>
                    <a:pt x="30" y="95"/>
                  </a:lnTo>
                  <a:lnTo>
                    <a:pt x="35" y="82"/>
                  </a:lnTo>
                  <a:lnTo>
                    <a:pt x="44" y="71"/>
                  </a:lnTo>
                  <a:lnTo>
                    <a:pt x="55" y="66"/>
                  </a:lnTo>
                  <a:lnTo>
                    <a:pt x="65" y="44"/>
                  </a:lnTo>
                  <a:lnTo>
                    <a:pt x="78" y="25"/>
                  </a:lnTo>
                  <a:lnTo>
                    <a:pt x="95" y="12"/>
                  </a:lnTo>
                  <a:lnTo>
                    <a:pt x="115" y="3"/>
                  </a:lnTo>
                  <a:lnTo>
                    <a:pt x="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4" name="Freeform 43">
              <a:extLst>
                <a:ext uri="{FF2B5EF4-FFF2-40B4-BE49-F238E27FC236}">
                  <a16:creationId xmlns:a16="http://schemas.microsoft.com/office/drawing/2014/main" id="{BBAEA056-A445-4387-A198-21A27765A554}"/>
                </a:ext>
              </a:extLst>
            </p:cNvPr>
            <p:cNvSpPr>
              <a:spLocks/>
            </p:cNvSpPr>
            <p:nvPr/>
          </p:nvSpPr>
          <p:spPr bwMode="auto">
            <a:xfrm>
              <a:off x="1884363" y="1731963"/>
              <a:ext cx="161925" cy="347663"/>
            </a:xfrm>
            <a:custGeom>
              <a:avLst/>
              <a:gdLst>
                <a:gd name="T0" fmla="*/ 63 w 102"/>
                <a:gd name="T1" fmla="*/ 0 h 219"/>
                <a:gd name="T2" fmla="*/ 67 w 102"/>
                <a:gd name="T3" fmla="*/ 1 h 219"/>
                <a:gd name="T4" fmla="*/ 70 w 102"/>
                <a:gd name="T5" fmla="*/ 4 h 219"/>
                <a:gd name="T6" fmla="*/ 90 w 102"/>
                <a:gd name="T7" fmla="*/ 26 h 219"/>
                <a:gd name="T8" fmla="*/ 92 w 102"/>
                <a:gd name="T9" fmla="*/ 30 h 219"/>
                <a:gd name="T10" fmla="*/ 93 w 102"/>
                <a:gd name="T11" fmla="*/ 34 h 219"/>
                <a:gd name="T12" fmla="*/ 92 w 102"/>
                <a:gd name="T13" fmla="*/ 38 h 219"/>
                <a:gd name="T14" fmla="*/ 79 w 102"/>
                <a:gd name="T15" fmla="*/ 64 h 219"/>
                <a:gd name="T16" fmla="*/ 102 w 102"/>
                <a:gd name="T17" fmla="*/ 176 h 219"/>
                <a:gd name="T18" fmla="*/ 102 w 102"/>
                <a:gd name="T19" fmla="*/ 180 h 219"/>
                <a:gd name="T20" fmla="*/ 101 w 102"/>
                <a:gd name="T21" fmla="*/ 184 h 219"/>
                <a:gd name="T22" fmla="*/ 97 w 102"/>
                <a:gd name="T23" fmla="*/ 187 h 219"/>
                <a:gd name="T24" fmla="*/ 61 w 102"/>
                <a:gd name="T25" fmla="*/ 215 h 219"/>
                <a:gd name="T26" fmla="*/ 58 w 102"/>
                <a:gd name="T27" fmla="*/ 217 h 219"/>
                <a:gd name="T28" fmla="*/ 57 w 102"/>
                <a:gd name="T29" fmla="*/ 218 h 219"/>
                <a:gd name="T30" fmla="*/ 54 w 102"/>
                <a:gd name="T31" fmla="*/ 219 h 219"/>
                <a:gd name="T32" fmla="*/ 52 w 102"/>
                <a:gd name="T33" fmla="*/ 219 h 219"/>
                <a:gd name="T34" fmla="*/ 50 w 102"/>
                <a:gd name="T35" fmla="*/ 219 h 219"/>
                <a:gd name="T36" fmla="*/ 48 w 102"/>
                <a:gd name="T37" fmla="*/ 219 h 219"/>
                <a:gd name="T38" fmla="*/ 46 w 102"/>
                <a:gd name="T39" fmla="*/ 218 h 219"/>
                <a:gd name="T40" fmla="*/ 44 w 102"/>
                <a:gd name="T41" fmla="*/ 217 h 219"/>
                <a:gd name="T42" fmla="*/ 42 w 102"/>
                <a:gd name="T43" fmla="*/ 215 h 219"/>
                <a:gd name="T44" fmla="*/ 5 w 102"/>
                <a:gd name="T45" fmla="*/ 187 h 219"/>
                <a:gd name="T46" fmla="*/ 1 w 102"/>
                <a:gd name="T47" fmla="*/ 184 h 219"/>
                <a:gd name="T48" fmla="*/ 0 w 102"/>
                <a:gd name="T49" fmla="*/ 180 h 219"/>
                <a:gd name="T50" fmla="*/ 0 w 102"/>
                <a:gd name="T51" fmla="*/ 176 h 219"/>
                <a:gd name="T52" fmla="*/ 23 w 102"/>
                <a:gd name="T53" fmla="*/ 64 h 219"/>
                <a:gd name="T54" fmla="*/ 10 w 102"/>
                <a:gd name="T55" fmla="*/ 38 h 219"/>
                <a:gd name="T56" fmla="*/ 10 w 102"/>
                <a:gd name="T57" fmla="*/ 34 h 219"/>
                <a:gd name="T58" fmla="*/ 10 w 102"/>
                <a:gd name="T59" fmla="*/ 30 h 219"/>
                <a:gd name="T60" fmla="*/ 11 w 102"/>
                <a:gd name="T61" fmla="*/ 27 h 219"/>
                <a:gd name="T62" fmla="*/ 27 w 102"/>
                <a:gd name="T63" fmla="*/ 6 h 219"/>
                <a:gd name="T64" fmla="*/ 30 w 102"/>
                <a:gd name="T65" fmla="*/ 4 h 219"/>
                <a:gd name="T66" fmla="*/ 32 w 102"/>
                <a:gd name="T67" fmla="*/ 3 h 219"/>
                <a:gd name="T68" fmla="*/ 36 w 102"/>
                <a:gd name="T69" fmla="*/ 3 h 219"/>
                <a:gd name="T70" fmla="*/ 39 w 102"/>
                <a:gd name="T71" fmla="*/ 3 h 219"/>
                <a:gd name="T72" fmla="*/ 41 w 102"/>
                <a:gd name="T73" fmla="*/ 5 h 219"/>
                <a:gd name="T74" fmla="*/ 44 w 102"/>
                <a:gd name="T75" fmla="*/ 8 h 219"/>
                <a:gd name="T76" fmla="*/ 45 w 102"/>
                <a:gd name="T77" fmla="*/ 10 h 219"/>
                <a:gd name="T78" fmla="*/ 46 w 102"/>
                <a:gd name="T79" fmla="*/ 13 h 219"/>
                <a:gd name="T80" fmla="*/ 45 w 102"/>
                <a:gd name="T81" fmla="*/ 17 h 219"/>
                <a:gd name="T82" fmla="*/ 44 w 102"/>
                <a:gd name="T83" fmla="*/ 19 h 219"/>
                <a:gd name="T84" fmla="*/ 32 w 102"/>
                <a:gd name="T85" fmla="*/ 35 h 219"/>
                <a:gd name="T86" fmla="*/ 44 w 102"/>
                <a:gd name="T87" fmla="*/ 57 h 219"/>
                <a:gd name="T88" fmla="*/ 45 w 102"/>
                <a:gd name="T89" fmla="*/ 60 h 219"/>
                <a:gd name="T90" fmla="*/ 45 w 102"/>
                <a:gd name="T91" fmla="*/ 64 h 219"/>
                <a:gd name="T92" fmla="*/ 23 w 102"/>
                <a:gd name="T93" fmla="*/ 174 h 219"/>
                <a:gd name="T94" fmla="*/ 52 w 102"/>
                <a:gd name="T95" fmla="*/ 196 h 219"/>
                <a:gd name="T96" fmla="*/ 79 w 102"/>
                <a:gd name="T97" fmla="*/ 174 h 219"/>
                <a:gd name="T98" fmla="*/ 57 w 102"/>
                <a:gd name="T99" fmla="*/ 64 h 219"/>
                <a:gd name="T100" fmla="*/ 57 w 102"/>
                <a:gd name="T101" fmla="*/ 60 h 219"/>
                <a:gd name="T102" fmla="*/ 58 w 102"/>
                <a:gd name="T103" fmla="*/ 57 h 219"/>
                <a:gd name="T104" fmla="*/ 70 w 102"/>
                <a:gd name="T105" fmla="*/ 35 h 219"/>
                <a:gd name="T106" fmla="*/ 54 w 102"/>
                <a:gd name="T107" fmla="*/ 18 h 219"/>
                <a:gd name="T108" fmla="*/ 52 w 102"/>
                <a:gd name="T109" fmla="*/ 14 h 219"/>
                <a:gd name="T110" fmla="*/ 52 w 102"/>
                <a:gd name="T111" fmla="*/ 10 h 219"/>
                <a:gd name="T112" fmla="*/ 53 w 102"/>
                <a:gd name="T113" fmla="*/ 6 h 219"/>
                <a:gd name="T114" fmla="*/ 55 w 102"/>
                <a:gd name="T115" fmla="*/ 3 h 219"/>
                <a:gd name="T116" fmla="*/ 59 w 102"/>
                <a:gd name="T117" fmla="*/ 0 h 219"/>
                <a:gd name="T118" fmla="*/ 63 w 102"/>
                <a:gd name="T11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 h="219">
                  <a:moveTo>
                    <a:pt x="63" y="0"/>
                  </a:moveTo>
                  <a:lnTo>
                    <a:pt x="67" y="1"/>
                  </a:lnTo>
                  <a:lnTo>
                    <a:pt x="70" y="4"/>
                  </a:lnTo>
                  <a:lnTo>
                    <a:pt x="90" y="26"/>
                  </a:lnTo>
                  <a:lnTo>
                    <a:pt x="92" y="30"/>
                  </a:lnTo>
                  <a:lnTo>
                    <a:pt x="93" y="34"/>
                  </a:lnTo>
                  <a:lnTo>
                    <a:pt x="92" y="38"/>
                  </a:lnTo>
                  <a:lnTo>
                    <a:pt x="79" y="64"/>
                  </a:lnTo>
                  <a:lnTo>
                    <a:pt x="102" y="176"/>
                  </a:lnTo>
                  <a:lnTo>
                    <a:pt x="102" y="180"/>
                  </a:lnTo>
                  <a:lnTo>
                    <a:pt x="101" y="184"/>
                  </a:lnTo>
                  <a:lnTo>
                    <a:pt x="97" y="187"/>
                  </a:lnTo>
                  <a:lnTo>
                    <a:pt x="61" y="215"/>
                  </a:lnTo>
                  <a:lnTo>
                    <a:pt x="58" y="217"/>
                  </a:lnTo>
                  <a:lnTo>
                    <a:pt x="57" y="218"/>
                  </a:lnTo>
                  <a:lnTo>
                    <a:pt x="54" y="219"/>
                  </a:lnTo>
                  <a:lnTo>
                    <a:pt x="52" y="219"/>
                  </a:lnTo>
                  <a:lnTo>
                    <a:pt x="50" y="219"/>
                  </a:lnTo>
                  <a:lnTo>
                    <a:pt x="48" y="219"/>
                  </a:lnTo>
                  <a:lnTo>
                    <a:pt x="46" y="218"/>
                  </a:lnTo>
                  <a:lnTo>
                    <a:pt x="44" y="217"/>
                  </a:lnTo>
                  <a:lnTo>
                    <a:pt x="42" y="215"/>
                  </a:lnTo>
                  <a:lnTo>
                    <a:pt x="5" y="187"/>
                  </a:lnTo>
                  <a:lnTo>
                    <a:pt x="1" y="184"/>
                  </a:lnTo>
                  <a:lnTo>
                    <a:pt x="0" y="180"/>
                  </a:lnTo>
                  <a:lnTo>
                    <a:pt x="0" y="176"/>
                  </a:lnTo>
                  <a:lnTo>
                    <a:pt x="23" y="64"/>
                  </a:lnTo>
                  <a:lnTo>
                    <a:pt x="10" y="38"/>
                  </a:lnTo>
                  <a:lnTo>
                    <a:pt x="10" y="34"/>
                  </a:lnTo>
                  <a:lnTo>
                    <a:pt x="10" y="30"/>
                  </a:lnTo>
                  <a:lnTo>
                    <a:pt x="11" y="27"/>
                  </a:lnTo>
                  <a:lnTo>
                    <a:pt x="27" y="6"/>
                  </a:lnTo>
                  <a:lnTo>
                    <a:pt x="30" y="4"/>
                  </a:lnTo>
                  <a:lnTo>
                    <a:pt x="32" y="3"/>
                  </a:lnTo>
                  <a:lnTo>
                    <a:pt x="36" y="3"/>
                  </a:lnTo>
                  <a:lnTo>
                    <a:pt x="39" y="3"/>
                  </a:lnTo>
                  <a:lnTo>
                    <a:pt x="41" y="5"/>
                  </a:lnTo>
                  <a:lnTo>
                    <a:pt x="44" y="8"/>
                  </a:lnTo>
                  <a:lnTo>
                    <a:pt x="45" y="10"/>
                  </a:lnTo>
                  <a:lnTo>
                    <a:pt x="46" y="13"/>
                  </a:lnTo>
                  <a:lnTo>
                    <a:pt x="45" y="17"/>
                  </a:lnTo>
                  <a:lnTo>
                    <a:pt x="44" y="19"/>
                  </a:lnTo>
                  <a:lnTo>
                    <a:pt x="32" y="35"/>
                  </a:lnTo>
                  <a:lnTo>
                    <a:pt x="44" y="57"/>
                  </a:lnTo>
                  <a:lnTo>
                    <a:pt x="45" y="60"/>
                  </a:lnTo>
                  <a:lnTo>
                    <a:pt x="45" y="64"/>
                  </a:lnTo>
                  <a:lnTo>
                    <a:pt x="23" y="174"/>
                  </a:lnTo>
                  <a:lnTo>
                    <a:pt x="52" y="196"/>
                  </a:lnTo>
                  <a:lnTo>
                    <a:pt x="79" y="174"/>
                  </a:lnTo>
                  <a:lnTo>
                    <a:pt x="57" y="64"/>
                  </a:lnTo>
                  <a:lnTo>
                    <a:pt x="57" y="60"/>
                  </a:lnTo>
                  <a:lnTo>
                    <a:pt x="58" y="57"/>
                  </a:lnTo>
                  <a:lnTo>
                    <a:pt x="70" y="35"/>
                  </a:lnTo>
                  <a:lnTo>
                    <a:pt x="54" y="18"/>
                  </a:lnTo>
                  <a:lnTo>
                    <a:pt x="52" y="14"/>
                  </a:lnTo>
                  <a:lnTo>
                    <a:pt x="52" y="10"/>
                  </a:lnTo>
                  <a:lnTo>
                    <a:pt x="53" y="6"/>
                  </a:lnTo>
                  <a:lnTo>
                    <a:pt x="55" y="3"/>
                  </a:lnTo>
                  <a:lnTo>
                    <a:pt x="59" y="0"/>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5" name="Freeform 44">
              <a:extLst>
                <a:ext uri="{FF2B5EF4-FFF2-40B4-BE49-F238E27FC236}">
                  <a16:creationId xmlns:a16="http://schemas.microsoft.com/office/drawing/2014/main" id="{5EE7EA32-C72F-46E4-9A92-A4A8D119B319}"/>
                </a:ext>
              </a:extLst>
            </p:cNvPr>
            <p:cNvSpPr>
              <a:spLocks/>
            </p:cNvSpPr>
            <p:nvPr/>
          </p:nvSpPr>
          <p:spPr bwMode="auto">
            <a:xfrm>
              <a:off x="1927226" y="1812926"/>
              <a:ext cx="77788" cy="34925"/>
            </a:xfrm>
            <a:custGeom>
              <a:avLst/>
              <a:gdLst>
                <a:gd name="T0" fmla="*/ 10 w 49"/>
                <a:gd name="T1" fmla="*/ 0 h 22"/>
                <a:gd name="T2" fmla="*/ 38 w 49"/>
                <a:gd name="T3" fmla="*/ 0 h 22"/>
                <a:gd name="T4" fmla="*/ 41 w 49"/>
                <a:gd name="T5" fmla="*/ 1 h 22"/>
                <a:gd name="T6" fmla="*/ 45 w 49"/>
                <a:gd name="T7" fmla="*/ 3 h 22"/>
                <a:gd name="T8" fmla="*/ 48 w 49"/>
                <a:gd name="T9" fmla="*/ 6 h 22"/>
                <a:gd name="T10" fmla="*/ 49 w 49"/>
                <a:gd name="T11" fmla="*/ 10 h 22"/>
                <a:gd name="T12" fmla="*/ 48 w 49"/>
                <a:gd name="T13" fmla="*/ 15 h 22"/>
                <a:gd name="T14" fmla="*/ 45 w 49"/>
                <a:gd name="T15" fmla="*/ 18 h 22"/>
                <a:gd name="T16" fmla="*/ 41 w 49"/>
                <a:gd name="T17" fmla="*/ 20 h 22"/>
                <a:gd name="T18" fmla="*/ 38 w 49"/>
                <a:gd name="T19" fmla="*/ 22 h 22"/>
                <a:gd name="T20" fmla="*/ 10 w 49"/>
                <a:gd name="T21" fmla="*/ 22 h 22"/>
                <a:gd name="T22" fmla="*/ 6 w 49"/>
                <a:gd name="T23" fmla="*/ 20 h 22"/>
                <a:gd name="T24" fmla="*/ 3 w 49"/>
                <a:gd name="T25" fmla="*/ 18 h 22"/>
                <a:gd name="T26" fmla="*/ 0 w 49"/>
                <a:gd name="T27" fmla="*/ 15 h 22"/>
                <a:gd name="T28" fmla="*/ 0 w 49"/>
                <a:gd name="T29" fmla="*/ 10 h 22"/>
                <a:gd name="T30" fmla="*/ 0 w 49"/>
                <a:gd name="T31" fmla="*/ 6 h 22"/>
                <a:gd name="T32" fmla="*/ 3 w 49"/>
                <a:gd name="T33" fmla="*/ 3 h 22"/>
                <a:gd name="T34" fmla="*/ 6 w 49"/>
                <a:gd name="T35" fmla="*/ 1 h 22"/>
                <a:gd name="T36" fmla="*/ 10 w 49"/>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22">
                  <a:moveTo>
                    <a:pt x="10" y="0"/>
                  </a:moveTo>
                  <a:lnTo>
                    <a:pt x="38" y="0"/>
                  </a:lnTo>
                  <a:lnTo>
                    <a:pt x="41" y="1"/>
                  </a:lnTo>
                  <a:lnTo>
                    <a:pt x="45" y="3"/>
                  </a:lnTo>
                  <a:lnTo>
                    <a:pt x="48" y="6"/>
                  </a:lnTo>
                  <a:lnTo>
                    <a:pt x="49" y="10"/>
                  </a:lnTo>
                  <a:lnTo>
                    <a:pt x="48" y="15"/>
                  </a:lnTo>
                  <a:lnTo>
                    <a:pt x="45" y="18"/>
                  </a:lnTo>
                  <a:lnTo>
                    <a:pt x="41" y="20"/>
                  </a:lnTo>
                  <a:lnTo>
                    <a:pt x="38" y="22"/>
                  </a:lnTo>
                  <a:lnTo>
                    <a:pt x="10" y="22"/>
                  </a:lnTo>
                  <a:lnTo>
                    <a:pt x="6" y="20"/>
                  </a:lnTo>
                  <a:lnTo>
                    <a:pt x="3" y="18"/>
                  </a:lnTo>
                  <a:lnTo>
                    <a:pt x="0" y="15"/>
                  </a:lnTo>
                  <a:lnTo>
                    <a:pt x="0" y="10"/>
                  </a:lnTo>
                  <a:lnTo>
                    <a:pt x="0" y="6"/>
                  </a:lnTo>
                  <a:lnTo>
                    <a:pt x="3" y="3"/>
                  </a:lnTo>
                  <a:lnTo>
                    <a:pt x="6" y="1"/>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6" name="Freeform 45">
              <a:extLst>
                <a:ext uri="{FF2B5EF4-FFF2-40B4-BE49-F238E27FC236}">
                  <a16:creationId xmlns:a16="http://schemas.microsoft.com/office/drawing/2014/main" id="{07A07379-60E4-41C5-94BB-B8A0667EB4F0}"/>
                </a:ext>
              </a:extLst>
            </p:cNvPr>
            <p:cNvSpPr>
              <a:spLocks/>
            </p:cNvSpPr>
            <p:nvPr/>
          </p:nvSpPr>
          <p:spPr bwMode="auto">
            <a:xfrm>
              <a:off x="1870076" y="1685926"/>
              <a:ext cx="177800" cy="73025"/>
            </a:xfrm>
            <a:custGeom>
              <a:avLst/>
              <a:gdLst>
                <a:gd name="T0" fmla="*/ 103 w 112"/>
                <a:gd name="T1" fmla="*/ 0 h 46"/>
                <a:gd name="T2" fmla="*/ 107 w 112"/>
                <a:gd name="T3" fmla="*/ 2 h 46"/>
                <a:gd name="T4" fmla="*/ 110 w 112"/>
                <a:gd name="T5" fmla="*/ 3 h 46"/>
                <a:gd name="T6" fmla="*/ 112 w 112"/>
                <a:gd name="T7" fmla="*/ 6 h 46"/>
                <a:gd name="T8" fmla="*/ 112 w 112"/>
                <a:gd name="T9" fmla="*/ 10 h 46"/>
                <a:gd name="T10" fmla="*/ 112 w 112"/>
                <a:gd name="T11" fmla="*/ 12 h 46"/>
                <a:gd name="T12" fmla="*/ 112 w 112"/>
                <a:gd name="T13" fmla="*/ 16 h 46"/>
                <a:gd name="T14" fmla="*/ 110 w 112"/>
                <a:gd name="T15" fmla="*/ 19 h 46"/>
                <a:gd name="T16" fmla="*/ 107 w 112"/>
                <a:gd name="T17" fmla="*/ 21 h 46"/>
                <a:gd name="T18" fmla="*/ 63 w 112"/>
                <a:gd name="T19" fmla="*/ 45 h 46"/>
                <a:gd name="T20" fmla="*/ 61 w 112"/>
                <a:gd name="T21" fmla="*/ 46 h 46"/>
                <a:gd name="T22" fmla="*/ 58 w 112"/>
                <a:gd name="T23" fmla="*/ 46 h 46"/>
                <a:gd name="T24" fmla="*/ 55 w 112"/>
                <a:gd name="T25" fmla="*/ 46 h 46"/>
                <a:gd name="T26" fmla="*/ 53 w 112"/>
                <a:gd name="T27" fmla="*/ 45 h 46"/>
                <a:gd name="T28" fmla="*/ 40 w 112"/>
                <a:gd name="T29" fmla="*/ 37 h 46"/>
                <a:gd name="T30" fmla="*/ 27 w 112"/>
                <a:gd name="T31" fmla="*/ 32 h 46"/>
                <a:gd name="T32" fmla="*/ 16 w 112"/>
                <a:gd name="T33" fmla="*/ 26 h 46"/>
                <a:gd name="T34" fmla="*/ 10 w 112"/>
                <a:gd name="T35" fmla="*/ 24 h 46"/>
                <a:gd name="T36" fmla="*/ 6 w 112"/>
                <a:gd name="T37" fmla="*/ 22 h 46"/>
                <a:gd name="T38" fmla="*/ 2 w 112"/>
                <a:gd name="T39" fmla="*/ 20 h 46"/>
                <a:gd name="T40" fmla="*/ 1 w 112"/>
                <a:gd name="T41" fmla="*/ 17 h 46"/>
                <a:gd name="T42" fmla="*/ 0 w 112"/>
                <a:gd name="T43" fmla="*/ 12 h 46"/>
                <a:gd name="T44" fmla="*/ 1 w 112"/>
                <a:gd name="T45" fmla="*/ 8 h 46"/>
                <a:gd name="T46" fmla="*/ 3 w 112"/>
                <a:gd name="T47" fmla="*/ 6 h 46"/>
                <a:gd name="T48" fmla="*/ 6 w 112"/>
                <a:gd name="T49" fmla="*/ 3 h 46"/>
                <a:gd name="T50" fmla="*/ 11 w 112"/>
                <a:gd name="T51" fmla="*/ 2 h 46"/>
                <a:gd name="T52" fmla="*/ 13 w 112"/>
                <a:gd name="T53" fmla="*/ 2 h 46"/>
                <a:gd name="T54" fmla="*/ 15 w 112"/>
                <a:gd name="T55" fmla="*/ 3 h 46"/>
                <a:gd name="T56" fmla="*/ 20 w 112"/>
                <a:gd name="T57" fmla="*/ 4 h 46"/>
                <a:gd name="T58" fmla="*/ 28 w 112"/>
                <a:gd name="T59" fmla="*/ 8 h 46"/>
                <a:gd name="T60" fmla="*/ 41 w 112"/>
                <a:gd name="T61" fmla="*/ 13 h 46"/>
                <a:gd name="T62" fmla="*/ 58 w 112"/>
                <a:gd name="T63" fmla="*/ 22 h 46"/>
                <a:gd name="T64" fmla="*/ 97 w 112"/>
                <a:gd name="T65" fmla="*/ 2 h 46"/>
                <a:gd name="T66" fmla="*/ 101 w 112"/>
                <a:gd name="T67" fmla="*/ 0 h 46"/>
                <a:gd name="T68" fmla="*/ 103 w 112"/>
                <a:gd name="T6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46">
                  <a:moveTo>
                    <a:pt x="103" y="0"/>
                  </a:moveTo>
                  <a:lnTo>
                    <a:pt x="107" y="2"/>
                  </a:lnTo>
                  <a:lnTo>
                    <a:pt x="110" y="3"/>
                  </a:lnTo>
                  <a:lnTo>
                    <a:pt x="112" y="6"/>
                  </a:lnTo>
                  <a:lnTo>
                    <a:pt x="112" y="10"/>
                  </a:lnTo>
                  <a:lnTo>
                    <a:pt x="112" y="12"/>
                  </a:lnTo>
                  <a:lnTo>
                    <a:pt x="112" y="16"/>
                  </a:lnTo>
                  <a:lnTo>
                    <a:pt x="110" y="19"/>
                  </a:lnTo>
                  <a:lnTo>
                    <a:pt x="107" y="21"/>
                  </a:lnTo>
                  <a:lnTo>
                    <a:pt x="63" y="45"/>
                  </a:lnTo>
                  <a:lnTo>
                    <a:pt x="61" y="46"/>
                  </a:lnTo>
                  <a:lnTo>
                    <a:pt x="58" y="46"/>
                  </a:lnTo>
                  <a:lnTo>
                    <a:pt x="55" y="46"/>
                  </a:lnTo>
                  <a:lnTo>
                    <a:pt x="53" y="45"/>
                  </a:lnTo>
                  <a:lnTo>
                    <a:pt x="40" y="37"/>
                  </a:lnTo>
                  <a:lnTo>
                    <a:pt x="27" y="32"/>
                  </a:lnTo>
                  <a:lnTo>
                    <a:pt x="16" y="26"/>
                  </a:lnTo>
                  <a:lnTo>
                    <a:pt x="10" y="24"/>
                  </a:lnTo>
                  <a:lnTo>
                    <a:pt x="6" y="22"/>
                  </a:lnTo>
                  <a:lnTo>
                    <a:pt x="2" y="20"/>
                  </a:lnTo>
                  <a:lnTo>
                    <a:pt x="1" y="17"/>
                  </a:lnTo>
                  <a:lnTo>
                    <a:pt x="0" y="12"/>
                  </a:lnTo>
                  <a:lnTo>
                    <a:pt x="1" y="8"/>
                  </a:lnTo>
                  <a:lnTo>
                    <a:pt x="3" y="6"/>
                  </a:lnTo>
                  <a:lnTo>
                    <a:pt x="6" y="3"/>
                  </a:lnTo>
                  <a:lnTo>
                    <a:pt x="11" y="2"/>
                  </a:lnTo>
                  <a:lnTo>
                    <a:pt x="13" y="2"/>
                  </a:lnTo>
                  <a:lnTo>
                    <a:pt x="15" y="3"/>
                  </a:lnTo>
                  <a:lnTo>
                    <a:pt x="20" y="4"/>
                  </a:lnTo>
                  <a:lnTo>
                    <a:pt x="28" y="8"/>
                  </a:lnTo>
                  <a:lnTo>
                    <a:pt x="41" y="13"/>
                  </a:lnTo>
                  <a:lnTo>
                    <a:pt x="58" y="22"/>
                  </a:lnTo>
                  <a:lnTo>
                    <a:pt x="97" y="2"/>
                  </a:lnTo>
                  <a:lnTo>
                    <a:pt x="101" y="0"/>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7" name="Freeform 46">
              <a:extLst>
                <a:ext uri="{FF2B5EF4-FFF2-40B4-BE49-F238E27FC236}">
                  <a16:creationId xmlns:a16="http://schemas.microsoft.com/office/drawing/2014/main" id="{F004954E-34E9-48DB-8E04-83A05680CDC8}"/>
                </a:ext>
              </a:extLst>
            </p:cNvPr>
            <p:cNvSpPr>
              <a:spLocks/>
            </p:cNvSpPr>
            <p:nvPr/>
          </p:nvSpPr>
          <p:spPr bwMode="auto">
            <a:xfrm>
              <a:off x="2100263" y="1331913"/>
              <a:ext cx="293688" cy="650875"/>
            </a:xfrm>
            <a:custGeom>
              <a:avLst/>
              <a:gdLst>
                <a:gd name="T0" fmla="*/ 83 w 185"/>
                <a:gd name="T1" fmla="*/ 3 h 410"/>
                <a:gd name="T2" fmla="*/ 115 w 185"/>
                <a:gd name="T3" fmla="*/ 22 h 410"/>
                <a:gd name="T4" fmla="*/ 136 w 185"/>
                <a:gd name="T5" fmla="*/ 57 h 410"/>
                <a:gd name="T6" fmla="*/ 157 w 185"/>
                <a:gd name="T7" fmla="*/ 79 h 410"/>
                <a:gd name="T8" fmla="*/ 158 w 185"/>
                <a:gd name="T9" fmla="*/ 112 h 410"/>
                <a:gd name="T10" fmla="*/ 143 w 185"/>
                <a:gd name="T11" fmla="*/ 133 h 410"/>
                <a:gd name="T12" fmla="*/ 119 w 185"/>
                <a:gd name="T13" fmla="*/ 157 h 410"/>
                <a:gd name="T14" fmla="*/ 101 w 185"/>
                <a:gd name="T15" fmla="*/ 186 h 410"/>
                <a:gd name="T16" fmla="*/ 145 w 185"/>
                <a:gd name="T17" fmla="*/ 210 h 410"/>
                <a:gd name="T18" fmla="*/ 174 w 185"/>
                <a:gd name="T19" fmla="*/ 248 h 410"/>
                <a:gd name="T20" fmla="*/ 185 w 185"/>
                <a:gd name="T21" fmla="*/ 296 h 410"/>
                <a:gd name="T22" fmla="*/ 185 w 185"/>
                <a:gd name="T23" fmla="*/ 388 h 410"/>
                <a:gd name="T24" fmla="*/ 174 w 185"/>
                <a:gd name="T25" fmla="*/ 408 h 410"/>
                <a:gd name="T26" fmla="*/ 92 w 185"/>
                <a:gd name="T27" fmla="*/ 410 h 410"/>
                <a:gd name="T28" fmla="*/ 84 w 185"/>
                <a:gd name="T29" fmla="*/ 408 h 410"/>
                <a:gd name="T30" fmla="*/ 82 w 185"/>
                <a:gd name="T31" fmla="*/ 400 h 410"/>
                <a:gd name="T32" fmla="*/ 84 w 185"/>
                <a:gd name="T33" fmla="*/ 392 h 410"/>
                <a:gd name="T34" fmla="*/ 92 w 185"/>
                <a:gd name="T35" fmla="*/ 389 h 410"/>
                <a:gd name="T36" fmla="*/ 163 w 185"/>
                <a:gd name="T37" fmla="*/ 388 h 410"/>
                <a:gd name="T38" fmla="*/ 160 w 185"/>
                <a:gd name="T39" fmla="*/ 271 h 410"/>
                <a:gd name="T40" fmla="*/ 134 w 185"/>
                <a:gd name="T41" fmla="*/ 229 h 410"/>
                <a:gd name="T42" fmla="*/ 88 w 185"/>
                <a:gd name="T43" fmla="*/ 205 h 410"/>
                <a:gd name="T44" fmla="*/ 83 w 185"/>
                <a:gd name="T45" fmla="*/ 201 h 410"/>
                <a:gd name="T46" fmla="*/ 80 w 185"/>
                <a:gd name="T47" fmla="*/ 194 h 410"/>
                <a:gd name="T48" fmla="*/ 80 w 185"/>
                <a:gd name="T49" fmla="*/ 162 h 410"/>
                <a:gd name="T50" fmla="*/ 86 w 185"/>
                <a:gd name="T51" fmla="*/ 157 h 410"/>
                <a:gd name="T52" fmla="*/ 108 w 185"/>
                <a:gd name="T53" fmla="*/ 137 h 410"/>
                <a:gd name="T54" fmla="*/ 117 w 185"/>
                <a:gd name="T55" fmla="*/ 120 h 410"/>
                <a:gd name="T56" fmla="*/ 123 w 185"/>
                <a:gd name="T57" fmla="*/ 116 h 410"/>
                <a:gd name="T58" fmla="*/ 128 w 185"/>
                <a:gd name="T59" fmla="*/ 116 h 410"/>
                <a:gd name="T60" fmla="*/ 134 w 185"/>
                <a:gd name="T61" fmla="*/ 112 h 410"/>
                <a:gd name="T62" fmla="*/ 139 w 185"/>
                <a:gd name="T63" fmla="*/ 103 h 410"/>
                <a:gd name="T64" fmla="*/ 139 w 185"/>
                <a:gd name="T65" fmla="*/ 91 h 410"/>
                <a:gd name="T66" fmla="*/ 134 w 185"/>
                <a:gd name="T67" fmla="*/ 81 h 410"/>
                <a:gd name="T68" fmla="*/ 128 w 185"/>
                <a:gd name="T69" fmla="*/ 78 h 410"/>
                <a:gd name="T70" fmla="*/ 122 w 185"/>
                <a:gd name="T71" fmla="*/ 76 h 410"/>
                <a:gd name="T72" fmla="*/ 118 w 185"/>
                <a:gd name="T73" fmla="*/ 69 h 410"/>
                <a:gd name="T74" fmla="*/ 97 w 185"/>
                <a:gd name="T75" fmla="*/ 34 h 410"/>
                <a:gd name="T76" fmla="*/ 65 w 185"/>
                <a:gd name="T77" fmla="*/ 21 h 410"/>
                <a:gd name="T78" fmla="*/ 32 w 185"/>
                <a:gd name="T79" fmla="*/ 34 h 410"/>
                <a:gd name="T80" fmla="*/ 18 w 185"/>
                <a:gd name="T81" fmla="*/ 52 h 410"/>
                <a:gd name="T82" fmla="*/ 12 w 185"/>
                <a:gd name="T83" fmla="*/ 55 h 410"/>
                <a:gd name="T84" fmla="*/ 5 w 185"/>
                <a:gd name="T85" fmla="*/ 53 h 410"/>
                <a:gd name="T86" fmla="*/ 1 w 185"/>
                <a:gd name="T87" fmla="*/ 48 h 410"/>
                <a:gd name="T88" fmla="*/ 1 w 185"/>
                <a:gd name="T89" fmla="*/ 42 h 410"/>
                <a:gd name="T90" fmla="*/ 14 w 185"/>
                <a:gd name="T91" fmla="*/ 22 h 410"/>
                <a:gd name="T92" fmla="*/ 47 w 185"/>
                <a:gd name="T93" fmla="*/ 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5" h="410">
                  <a:moveTo>
                    <a:pt x="65" y="0"/>
                  </a:moveTo>
                  <a:lnTo>
                    <a:pt x="83" y="3"/>
                  </a:lnTo>
                  <a:lnTo>
                    <a:pt x="101" y="9"/>
                  </a:lnTo>
                  <a:lnTo>
                    <a:pt x="115" y="22"/>
                  </a:lnTo>
                  <a:lnTo>
                    <a:pt x="128" y="38"/>
                  </a:lnTo>
                  <a:lnTo>
                    <a:pt x="136" y="57"/>
                  </a:lnTo>
                  <a:lnTo>
                    <a:pt x="149" y="65"/>
                  </a:lnTo>
                  <a:lnTo>
                    <a:pt x="157" y="79"/>
                  </a:lnTo>
                  <a:lnTo>
                    <a:pt x="161" y="96"/>
                  </a:lnTo>
                  <a:lnTo>
                    <a:pt x="158" y="112"/>
                  </a:lnTo>
                  <a:lnTo>
                    <a:pt x="152" y="124"/>
                  </a:lnTo>
                  <a:lnTo>
                    <a:pt x="143" y="133"/>
                  </a:lnTo>
                  <a:lnTo>
                    <a:pt x="132" y="137"/>
                  </a:lnTo>
                  <a:lnTo>
                    <a:pt x="119" y="157"/>
                  </a:lnTo>
                  <a:lnTo>
                    <a:pt x="101" y="173"/>
                  </a:lnTo>
                  <a:lnTo>
                    <a:pt x="101" y="186"/>
                  </a:lnTo>
                  <a:lnTo>
                    <a:pt x="124" y="196"/>
                  </a:lnTo>
                  <a:lnTo>
                    <a:pt x="145" y="210"/>
                  </a:lnTo>
                  <a:lnTo>
                    <a:pt x="162" y="227"/>
                  </a:lnTo>
                  <a:lnTo>
                    <a:pt x="174" y="248"/>
                  </a:lnTo>
                  <a:lnTo>
                    <a:pt x="183" y="271"/>
                  </a:lnTo>
                  <a:lnTo>
                    <a:pt x="185" y="296"/>
                  </a:lnTo>
                  <a:lnTo>
                    <a:pt x="185" y="297"/>
                  </a:lnTo>
                  <a:lnTo>
                    <a:pt x="185" y="388"/>
                  </a:lnTo>
                  <a:lnTo>
                    <a:pt x="182" y="400"/>
                  </a:lnTo>
                  <a:lnTo>
                    <a:pt x="174" y="408"/>
                  </a:lnTo>
                  <a:lnTo>
                    <a:pt x="163" y="410"/>
                  </a:lnTo>
                  <a:lnTo>
                    <a:pt x="92" y="410"/>
                  </a:lnTo>
                  <a:lnTo>
                    <a:pt x="88" y="409"/>
                  </a:lnTo>
                  <a:lnTo>
                    <a:pt x="84" y="408"/>
                  </a:lnTo>
                  <a:lnTo>
                    <a:pt x="82" y="404"/>
                  </a:lnTo>
                  <a:lnTo>
                    <a:pt x="82" y="400"/>
                  </a:lnTo>
                  <a:lnTo>
                    <a:pt x="82" y="396"/>
                  </a:lnTo>
                  <a:lnTo>
                    <a:pt x="84" y="392"/>
                  </a:lnTo>
                  <a:lnTo>
                    <a:pt x="88" y="389"/>
                  </a:lnTo>
                  <a:lnTo>
                    <a:pt x="92" y="389"/>
                  </a:lnTo>
                  <a:lnTo>
                    <a:pt x="163" y="389"/>
                  </a:lnTo>
                  <a:lnTo>
                    <a:pt x="163" y="388"/>
                  </a:lnTo>
                  <a:lnTo>
                    <a:pt x="163" y="296"/>
                  </a:lnTo>
                  <a:lnTo>
                    <a:pt x="160" y="271"/>
                  </a:lnTo>
                  <a:lnTo>
                    <a:pt x="150" y="248"/>
                  </a:lnTo>
                  <a:lnTo>
                    <a:pt x="134" y="229"/>
                  </a:lnTo>
                  <a:lnTo>
                    <a:pt x="113" y="214"/>
                  </a:lnTo>
                  <a:lnTo>
                    <a:pt x="88" y="205"/>
                  </a:lnTo>
                  <a:lnTo>
                    <a:pt x="86" y="203"/>
                  </a:lnTo>
                  <a:lnTo>
                    <a:pt x="83" y="201"/>
                  </a:lnTo>
                  <a:lnTo>
                    <a:pt x="80" y="197"/>
                  </a:lnTo>
                  <a:lnTo>
                    <a:pt x="80" y="194"/>
                  </a:lnTo>
                  <a:lnTo>
                    <a:pt x="80" y="166"/>
                  </a:lnTo>
                  <a:lnTo>
                    <a:pt x="80" y="162"/>
                  </a:lnTo>
                  <a:lnTo>
                    <a:pt x="83" y="160"/>
                  </a:lnTo>
                  <a:lnTo>
                    <a:pt x="86" y="157"/>
                  </a:lnTo>
                  <a:lnTo>
                    <a:pt x="97" y="148"/>
                  </a:lnTo>
                  <a:lnTo>
                    <a:pt x="108" y="137"/>
                  </a:lnTo>
                  <a:lnTo>
                    <a:pt x="115" y="122"/>
                  </a:lnTo>
                  <a:lnTo>
                    <a:pt x="117" y="120"/>
                  </a:lnTo>
                  <a:lnTo>
                    <a:pt x="119" y="117"/>
                  </a:lnTo>
                  <a:lnTo>
                    <a:pt x="123" y="116"/>
                  </a:lnTo>
                  <a:lnTo>
                    <a:pt x="127" y="116"/>
                  </a:lnTo>
                  <a:lnTo>
                    <a:pt x="128" y="116"/>
                  </a:lnTo>
                  <a:lnTo>
                    <a:pt x="131" y="114"/>
                  </a:lnTo>
                  <a:lnTo>
                    <a:pt x="134" y="112"/>
                  </a:lnTo>
                  <a:lnTo>
                    <a:pt x="136" y="108"/>
                  </a:lnTo>
                  <a:lnTo>
                    <a:pt x="139" y="103"/>
                  </a:lnTo>
                  <a:lnTo>
                    <a:pt x="139" y="96"/>
                  </a:lnTo>
                  <a:lnTo>
                    <a:pt x="139" y="91"/>
                  </a:lnTo>
                  <a:lnTo>
                    <a:pt x="136" y="86"/>
                  </a:lnTo>
                  <a:lnTo>
                    <a:pt x="134" y="81"/>
                  </a:lnTo>
                  <a:lnTo>
                    <a:pt x="131" y="78"/>
                  </a:lnTo>
                  <a:lnTo>
                    <a:pt x="128" y="78"/>
                  </a:lnTo>
                  <a:lnTo>
                    <a:pt x="124" y="77"/>
                  </a:lnTo>
                  <a:lnTo>
                    <a:pt x="122" y="76"/>
                  </a:lnTo>
                  <a:lnTo>
                    <a:pt x="119" y="73"/>
                  </a:lnTo>
                  <a:lnTo>
                    <a:pt x="118" y="69"/>
                  </a:lnTo>
                  <a:lnTo>
                    <a:pt x="110" y="50"/>
                  </a:lnTo>
                  <a:lnTo>
                    <a:pt x="97" y="34"/>
                  </a:lnTo>
                  <a:lnTo>
                    <a:pt x="82" y="25"/>
                  </a:lnTo>
                  <a:lnTo>
                    <a:pt x="65" y="21"/>
                  </a:lnTo>
                  <a:lnTo>
                    <a:pt x="48" y="25"/>
                  </a:lnTo>
                  <a:lnTo>
                    <a:pt x="32" y="34"/>
                  </a:lnTo>
                  <a:lnTo>
                    <a:pt x="21" y="50"/>
                  </a:lnTo>
                  <a:lnTo>
                    <a:pt x="18" y="52"/>
                  </a:lnTo>
                  <a:lnTo>
                    <a:pt x="15" y="53"/>
                  </a:lnTo>
                  <a:lnTo>
                    <a:pt x="12" y="55"/>
                  </a:lnTo>
                  <a:lnTo>
                    <a:pt x="9" y="55"/>
                  </a:lnTo>
                  <a:lnTo>
                    <a:pt x="5" y="53"/>
                  </a:lnTo>
                  <a:lnTo>
                    <a:pt x="3" y="51"/>
                  </a:lnTo>
                  <a:lnTo>
                    <a:pt x="1" y="48"/>
                  </a:lnTo>
                  <a:lnTo>
                    <a:pt x="0" y="44"/>
                  </a:lnTo>
                  <a:lnTo>
                    <a:pt x="1" y="42"/>
                  </a:lnTo>
                  <a:lnTo>
                    <a:pt x="3" y="38"/>
                  </a:lnTo>
                  <a:lnTo>
                    <a:pt x="14" y="22"/>
                  </a:lnTo>
                  <a:lnTo>
                    <a:pt x="30" y="9"/>
                  </a:lnTo>
                  <a:lnTo>
                    <a:pt x="47" y="3"/>
                  </a:ln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8" name="Freeform 47">
              <a:extLst>
                <a:ext uri="{FF2B5EF4-FFF2-40B4-BE49-F238E27FC236}">
                  <a16:creationId xmlns:a16="http://schemas.microsoft.com/office/drawing/2014/main" id="{378C9C8B-B371-4056-905D-1B5BA7FDC024}"/>
                </a:ext>
              </a:extLst>
            </p:cNvPr>
            <p:cNvSpPr>
              <a:spLocks/>
            </p:cNvSpPr>
            <p:nvPr/>
          </p:nvSpPr>
          <p:spPr bwMode="auto">
            <a:xfrm>
              <a:off x="1539876" y="1331913"/>
              <a:ext cx="292100" cy="650875"/>
            </a:xfrm>
            <a:custGeom>
              <a:avLst/>
              <a:gdLst>
                <a:gd name="T0" fmla="*/ 139 w 184"/>
                <a:gd name="T1" fmla="*/ 3 h 410"/>
                <a:gd name="T2" fmla="*/ 171 w 184"/>
                <a:gd name="T3" fmla="*/ 22 h 410"/>
                <a:gd name="T4" fmla="*/ 184 w 184"/>
                <a:gd name="T5" fmla="*/ 42 h 410"/>
                <a:gd name="T6" fmla="*/ 184 w 184"/>
                <a:gd name="T7" fmla="*/ 48 h 410"/>
                <a:gd name="T8" fmla="*/ 179 w 184"/>
                <a:gd name="T9" fmla="*/ 53 h 410"/>
                <a:gd name="T10" fmla="*/ 173 w 184"/>
                <a:gd name="T11" fmla="*/ 55 h 410"/>
                <a:gd name="T12" fmla="*/ 167 w 184"/>
                <a:gd name="T13" fmla="*/ 52 h 410"/>
                <a:gd name="T14" fmla="*/ 152 w 184"/>
                <a:gd name="T15" fmla="*/ 34 h 410"/>
                <a:gd name="T16" fmla="*/ 121 w 184"/>
                <a:gd name="T17" fmla="*/ 21 h 410"/>
                <a:gd name="T18" fmla="*/ 88 w 184"/>
                <a:gd name="T19" fmla="*/ 34 h 410"/>
                <a:gd name="T20" fmla="*/ 67 w 184"/>
                <a:gd name="T21" fmla="*/ 69 h 410"/>
                <a:gd name="T22" fmla="*/ 64 w 184"/>
                <a:gd name="T23" fmla="*/ 76 h 410"/>
                <a:gd name="T24" fmla="*/ 57 w 184"/>
                <a:gd name="T25" fmla="*/ 78 h 410"/>
                <a:gd name="T26" fmla="*/ 51 w 184"/>
                <a:gd name="T27" fmla="*/ 81 h 410"/>
                <a:gd name="T28" fmla="*/ 47 w 184"/>
                <a:gd name="T29" fmla="*/ 91 h 410"/>
                <a:gd name="T30" fmla="*/ 47 w 184"/>
                <a:gd name="T31" fmla="*/ 103 h 410"/>
                <a:gd name="T32" fmla="*/ 51 w 184"/>
                <a:gd name="T33" fmla="*/ 112 h 410"/>
                <a:gd name="T34" fmla="*/ 57 w 184"/>
                <a:gd name="T35" fmla="*/ 116 h 410"/>
                <a:gd name="T36" fmla="*/ 62 w 184"/>
                <a:gd name="T37" fmla="*/ 116 h 410"/>
                <a:gd name="T38" fmla="*/ 69 w 184"/>
                <a:gd name="T39" fmla="*/ 120 h 410"/>
                <a:gd name="T40" fmla="*/ 78 w 184"/>
                <a:gd name="T41" fmla="*/ 137 h 410"/>
                <a:gd name="T42" fmla="*/ 99 w 184"/>
                <a:gd name="T43" fmla="*/ 157 h 410"/>
                <a:gd name="T44" fmla="*/ 104 w 184"/>
                <a:gd name="T45" fmla="*/ 162 h 410"/>
                <a:gd name="T46" fmla="*/ 105 w 184"/>
                <a:gd name="T47" fmla="*/ 194 h 410"/>
                <a:gd name="T48" fmla="*/ 102 w 184"/>
                <a:gd name="T49" fmla="*/ 201 h 410"/>
                <a:gd name="T50" fmla="*/ 96 w 184"/>
                <a:gd name="T51" fmla="*/ 205 h 410"/>
                <a:gd name="T52" fmla="*/ 51 w 184"/>
                <a:gd name="T53" fmla="*/ 229 h 410"/>
                <a:gd name="T54" fmla="*/ 25 w 184"/>
                <a:gd name="T55" fmla="*/ 271 h 410"/>
                <a:gd name="T56" fmla="*/ 22 w 184"/>
                <a:gd name="T57" fmla="*/ 388 h 410"/>
                <a:gd name="T58" fmla="*/ 93 w 184"/>
                <a:gd name="T59" fmla="*/ 389 h 410"/>
                <a:gd name="T60" fmla="*/ 101 w 184"/>
                <a:gd name="T61" fmla="*/ 392 h 410"/>
                <a:gd name="T62" fmla="*/ 104 w 184"/>
                <a:gd name="T63" fmla="*/ 400 h 410"/>
                <a:gd name="T64" fmla="*/ 101 w 184"/>
                <a:gd name="T65" fmla="*/ 408 h 410"/>
                <a:gd name="T66" fmla="*/ 93 w 184"/>
                <a:gd name="T67" fmla="*/ 410 h 410"/>
                <a:gd name="T68" fmla="*/ 10 w 184"/>
                <a:gd name="T69" fmla="*/ 408 h 410"/>
                <a:gd name="T70" fmla="*/ 0 w 184"/>
                <a:gd name="T71" fmla="*/ 388 h 410"/>
                <a:gd name="T72" fmla="*/ 0 w 184"/>
                <a:gd name="T73" fmla="*/ 296 h 410"/>
                <a:gd name="T74" fmla="*/ 3 w 184"/>
                <a:gd name="T75" fmla="*/ 271 h 410"/>
                <a:gd name="T76" fmla="*/ 23 w 184"/>
                <a:gd name="T77" fmla="*/ 227 h 410"/>
                <a:gd name="T78" fmla="*/ 60 w 184"/>
                <a:gd name="T79" fmla="*/ 196 h 410"/>
                <a:gd name="T80" fmla="*/ 83 w 184"/>
                <a:gd name="T81" fmla="*/ 173 h 410"/>
                <a:gd name="T82" fmla="*/ 53 w 184"/>
                <a:gd name="T83" fmla="*/ 137 h 410"/>
                <a:gd name="T84" fmla="*/ 32 w 184"/>
                <a:gd name="T85" fmla="*/ 124 h 410"/>
                <a:gd name="T86" fmla="*/ 25 w 184"/>
                <a:gd name="T87" fmla="*/ 96 h 410"/>
                <a:gd name="T88" fmla="*/ 36 w 184"/>
                <a:gd name="T89" fmla="*/ 65 h 410"/>
                <a:gd name="T90" fmla="*/ 57 w 184"/>
                <a:gd name="T91" fmla="*/ 38 h 410"/>
                <a:gd name="T92" fmla="*/ 84 w 184"/>
                <a:gd name="T93" fmla="*/ 9 h 410"/>
                <a:gd name="T94" fmla="*/ 121 w 184"/>
                <a:gd name="T95"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4" h="410">
                  <a:moveTo>
                    <a:pt x="121" y="0"/>
                  </a:moveTo>
                  <a:lnTo>
                    <a:pt x="139" y="3"/>
                  </a:lnTo>
                  <a:lnTo>
                    <a:pt x="156" y="9"/>
                  </a:lnTo>
                  <a:lnTo>
                    <a:pt x="171" y="22"/>
                  </a:lnTo>
                  <a:lnTo>
                    <a:pt x="183" y="38"/>
                  </a:lnTo>
                  <a:lnTo>
                    <a:pt x="184" y="42"/>
                  </a:lnTo>
                  <a:lnTo>
                    <a:pt x="184" y="44"/>
                  </a:lnTo>
                  <a:lnTo>
                    <a:pt x="184" y="48"/>
                  </a:lnTo>
                  <a:lnTo>
                    <a:pt x="182" y="51"/>
                  </a:lnTo>
                  <a:lnTo>
                    <a:pt x="179" y="53"/>
                  </a:lnTo>
                  <a:lnTo>
                    <a:pt x="176" y="55"/>
                  </a:lnTo>
                  <a:lnTo>
                    <a:pt x="173" y="55"/>
                  </a:lnTo>
                  <a:lnTo>
                    <a:pt x="170" y="53"/>
                  </a:lnTo>
                  <a:lnTo>
                    <a:pt x="167" y="52"/>
                  </a:lnTo>
                  <a:lnTo>
                    <a:pt x="165" y="50"/>
                  </a:lnTo>
                  <a:lnTo>
                    <a:pt x="152" y="34"/>
                  </a:lnTo>
                  <a:lnTo>
                    <a:pt x="138" y="25"/>
                  </a:lnTo>
                  <a:lnTo>
                    <a:pt x="121" y="21"/>
                  </a:lnTo>
                  <a:lnTo>
                    <a:pt x="102" y="25"/>
                  </a:lnTo>
                  <a:lnTo>
                    <a:pt x="88" y="34"/>
                  </a:lnTo>
                  <a:lnTo>
                    <a:pt x="75" y="50"/>
                  </a:lnTo>
                  <a:lnTo>
                    <a:pt x="67" y="69"/>
                  </a:lnTo>
                  <a:lnTo>
                    <a:pt x="66" y="73"/>
                  </a:lnTo>
                  <a:lnTo>
                    <a:pt x="64" y="76"/>
                  </a:lnTo>
                  <a:lnTo>
                    <a:pt x="61" y="77"/>
                  </a:lnTo>
                  <a:lnTo>
                    <a:pt x="57" y="78"/>
                  </a:lnTo>
                  <a:lnTo>
                    <a:pt x="54" y="78"/>
                  </a:lnTo>
                  <a:lnTo>
                    <a:pt x="51" y="81"/>
                  </a:lnTo>
                  <a:lnTo>
                    <a:pt x="49" y="86"/>
                  </a:lnTo>
                  <a:lnTo>
                    <a:pt x="47" y="91"/>
                  </a:lnTo>
                  <a:lnTo>
                    <a:pt x="47" y="96"/>
                  </a:lnTo>
                  <a:lnTo>
                    <a:pt x="47" y="103"/>
                  </a:lnTo>
                  <a:lnTo>
                    <a:pt x="49" y="108"/>
                  </a:lnTo>
                  <a:lnTo>
                    <a:pt x="51" y="112"/>
                  </a:lnTo>
                  <a:lnTo>
                    <a:pt x="54" y="114"/>
                  </a:lnTo>
                  <a:lnTo>
                    <a:pt x="57" y="116"/>
                  </a:lnTo>
                  <a:lnTo>
                    <a:pt x="58" y="116"/>
                  </a:lnTo>
                  <a:lnTo>
                    <a:pt x="62" y="116"/>
                  </a:lnTo>
                  <a:lnTo>
                    <a:pt x="65" y="117"/>
                  </a:lnTo>
                  <a:lnTo>
                    <a:pt x="69" y="120"/>
                  </a:lnTo>
                  <a:lnTo>
                    <a:pt x="70" y="122"/>
                  </a:lnTo>
                  <a:lnTo>
                    <a:pt x="78" y="137"/>
                  </a:lnTo>
                  <a:lnTo>
                    <a:pt x="87" y="148"/>
                  </a:lnTo>
                  <a:lnTo>
                    <a:pt x="99" y="157"/>
                  </a:lnTo>
                  <a:lnTo>
                    <a:pt x="102" y="160"/>
                  </a:lnTo>
                  <a:lnTo>
                    <a:pt x="104" y="162"/>
                  </a:lnTo>
                  <a:lnTo>
                    <a:pt x="105" y="166"/>
                  </a:lnTo>
                  <a:lnTo>
                    <a:pt x="105" y="194"/>
                  </a:lnTo>
                  <a:lnTo>
                    <a:pt x="104" y="197"/>
                  </a:lnTo>
                  <a:lnTo>
                    <a:pt x="102" y="201"/>
                  </a:lnTo>
                  <a:lnTo>
                    <a:pt x="100" y="203"/>
                  </a:lnTo>
                  <a:lnTo>
                    <a:pt x="96" y="205"/>
                  </a:lnTo>
                  <a:lnTo>
                    <a:pt x="71" y="214"/>
                  </a:lnTo>
                  <a:lnTo>
                    <a:pt x="51" y="229"/>
                  </a:lnTo>
                  <a:lnTo>
                    <a:pt x="35" y="248"/>
                  </a:lnTo>
                  <a:lnTo>
                    <a:pt x="25" y="271"/>
                  </a:lnTo>
                  <a:lnTo>
                    <a:pt x="22" y="296"/>
                  </a:lnTo>
                  <a:lnTo>
                    <a:pt x="22" y="388"/>
                  </a:lnTo>
                  <a:lnTo>
                    <a:pt x="22" y="389"/>
                  </a:lnTo>
                  <a:lnTo>
                    <a:pt x="93" y="389"/>
                  </a:lnTo>
                  <a:lnTo>
                    <a:pt x="97" y="389"/>
                  </a:lnTo>
                  <a:lnTo>
                    <a:pt x="101" y="392"/>
                  </a:lnTo>
                  <a:lnTo>
                    <a:pt x="104" y="396"/>
                  </a:lnTo>
                  <a:lnTo>
                    <a:pt x="104" y="400"/>
                  </a:lnTo>
                  <a:lnTo>
                    <a:pt x="104" y="404"/>
                  </a:lnTo>
                  <a:lnTo>
                    <a:pt x="101" y="408"/>
                  </a:lnTo>
                  <a:lnTo>
                    <a:pt x="97" y="409"/>
                  </a:lnTo>
                  <a:lnTo>
                    <a:pt x="93" y="410"/>
                  </a:lnTo>
                  <a:lnTo>
                    <a:pt x="22" y="410"/>
                  </a:lnTo>
                  <a:lnTo>
                    <a:pt x="10" y="408"/>
                  </a:lnTo>
                  <a:lnTo>
                    <a:pt x="3" y="400"/>
                  </a:lnTo>
                  <a:lnTo>
                    <a:pt x="0" y="388"/>
                  </a:lnTo>
                  <a:lnTo>
                    <a:pt x="0" y="297"/>
                  </a:lnTo>
                  <a:lnTo>
                    <a:pt x="0" y="296"/>
                  </a:lnTo>
                  <a:lnTo>
                    <a:pt x="0" y="296"/>
                  </a:lnTo>
                  <a:lnTo>
                    <a:pt x="3" y="271"/>
                  </a:lnTo>
                  <a:lnTo>
                    <a:pt x="10" y="248"/>
                  </a:lnTo>
                  <a:lnTo>
                    <a:pt x="23" y="227"/>
                  </a:lnTo>
                  <a:lnTo>
                    <a:pt x="40" y="210"/>
                  </a:lnTo>
                  <a:lnTo>
                    <a:pt x="60" y="196"/>
                  </a:lnTo>
                  <a:lnTo>
                    <a:pt x="83" y="186"/>
                  </a:lnTo>
                  <a:lnTo>
                    <a:pt x="83" y="173"/>
                  </a:lnTo>
                  <a:lnTo>
                    <a:pt x="66" y="157"/>
                  </a:lnTo>
                  <a:lnTo>
                    <a:pt x="53" y="137"/>
                  </a:lnTo>
                  <a:lnTo>
                    <a:pt x="41" y="133"/>
                  </a:lnTo>
                  <a:lnTo>
                    <a:pt x="32" y="124"/>
                  </a:lnTo>
                  <a:lnTo>
                    <a:pt x="27" y="112"/>
                  </a:lnTo>
                  <a:lnTo>
                    <a:pt x="25" y="96"/>
                  </a:lnTo>
                  <a:lnTo>
                    <a:pt x="29" y="79"/>
                  </a:lnTo>
                  <a:lnTo>
                    <a:pt x="36" y="65"/>
                  </a:lnTo>
                  <a:lnTo>
                    <a:pt x="48" y="57"/>
                  </a:lnTo>
                  <a:lnTo>
                    <a:pt x="57" y="38"/>
                  </a:lnTo>
                  <a:lnTo>
                    <a:pt x="70" y="22"/>
                  </a:lnTo>
                  <a:lnTo>
                    <a:pt x="84" y="9"/>
                  </a:lnTo>
                  <a:lnTo>
                    <a:pt x="101" y="3"/>
                  </a:lnTo>
                  <a:lnTo>
                    <a:pt x="1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59" name="Groep 58">
            <a:extLst>
              <a:ext uri="{FF2B5EF4-FFF2-40B4-BE49-F238E27FC236}">
                <a16:creationId xmlns:a16="http://schemas.microsoft.com/office/drawing/2014/main" id="{9ED5DAE0-4BCD-4054-BDBA-088F080E11F5}"/>
              </a:ext>
            </a:extLst>
          </p:cNvPr>
          <p:cNvGrpSpPr/>
          <p:nvPr/>
        </p:nvGrpSpPr>
        <p:grpSpPr>
          <a:xfrm>
            <a:off x="1226093" y="5161649"/>
            <a:ext cx="315262" cy="278345"/>
            <a:chOff x="1539876" y="1331913"/>
            <a:chExt cx="854075" cy="754063"/>
          </a:xfrm>
          <a:solidFill>
            <a:schemeClr val="tx2"/>
          </a:solidFill>
        </p:grpSpPr>
        <p:sp>
          <p:nvSpPr>
            <p:cNvPr id="60" name="Freeform 42">
              <a:extLst>
                <a:ext uri="{FF2B5EF4-FFF2-40B4-BE49-F238E27FC236}">
                  <a16:creationId xmlns:a16="http://schemas.microsoft.com/office/drawing/2014/main" id="{529F852E-DF7C-4C30-8E66-27FA8E3AB4B3}"/>
                </a:ext>
              </a:extLst>
            </p:cNvPr>
            <p:cNvSpPr>
              <a:spLocks/>
            </p:cNvSpPr>
            <p:nvPr/>
          </p:nvSpPr>
          <p:spPr bwMode="auto">
            <a:xfrm>
              <a:off x="1749426" y="1344613"/>
              <a:ext cx="433388" cy="741363"/>
            </a:xfrm>
            <a:custGeom>
              <a:avLst/>
              <a:gdLst>
                <a:gd name="T0" fmla="*/ 177 w 273"/>
                <a:gd name="T1" fmla="*/ 12 h 467"/>
                <a:gd name="T2" fmla="*/ 217 w 273"/>
                <a:gd name="T3" fmla="*/ 66 h 467"/>
                <a:gd name="T4" fmla="*/ 242 w 273"/>
                <a:gd name="T5" fmla="*/ 95 h 467"/>
                <a:gd name="T6" fmla="*/ 235 w 273"/>
                <a:gd name="T7" fmla="*/ 140 h 467"/>
                <a:gd name="T8" fmla="*/ 203 w 273"/>
                <a:gd name="T9" fmla="*/ 170 h 467"/>
                <a:gd name="T10" fmla="*/ 177 w 273"/>
                <a:gd name="T11" fmla="*/ 213 h 467"/>
                <a:gd name="T12" fmla="*/ 246 w 273"/>
                <a:gd name="T13" fmla="*/ 261 h 467"/>
                <a:gd name="T14" fmla="*/ 273 w 273"/>
                <a:gd name="T15" fmla="*/ 339 h 467"/>
                <a:gd name="T16" fmla="*/ 269 w 273"/>
                <a:gd name="T17" fmla="*/ 455 h 467"/>
                <a:gd name="T18" fmla="*/ 195 w 273"/>
                <a:gd name="T19" fmla="*/ 467 h 467"/>
                <a:gd name="T20" fmla="*/ 186 w 273"/>
                <a:gd name="T21" fmla="*/ 461 h 467"/>
                <a:gd name="T22" fmla="*/ 188 w 273"/>
                <a:gd name="T23" fmla="*/ 449 h 467"/>
                <a:gd name="T24" fmla="*/ 249 w 273"/>
                <a:gd name="T25" fmla="*/ 446 h 467"/>
                <a:gd name="T26" fmla="*/ 251 w 273"/>
                <a:gd name="T27" fmla="*/ 339 h 467"/>
                <a:gd name="T28" fmla="*/ 226 w 273"/>
                <a:gd name="T29" fmla="*/ 271 h 467"/>
                <a:gd name="T30" fmla="*/ 164 w 273"/>
                <a:gd name="T31" fmla="*/ 232 h 467"/>
                <a:gd name="T32" fmla="*/ 156 w 273"/>
                <a:gd name="T33" fmla="*/ 225 h 467"/>
                <a:gd name="T34" fmla="*/ 156 w 273"/>
                <a:gd name="T35" fmla="*/ 186 h 467"/>
                <a:gd name="T36" fmla="*/ 175 w 273"/>
                <a:gd name="T37" fmla="*/ 170 h 467"/>
                <a:gd name="T38" fmla="*/ 198 w 273"/>
                <a:gd name="T39" fmla="*/ 136 h 467"/>
                <a:gd name="T40" fmla="*/ 207 w 273"/>
                <a:gd name="T41" fmla="*/ 132 h 467"/>
                <a:gd name="T42" fmla="*/ 220 w 273"/>
                <a:gd name="T43" fmla="*/ 122 h 467"/>
                <a:gd name="T44" fmla="*/ 214 w 273"/>
                <a:gd name="T45" fmla="*/ 90 h 467"/>
                <a:gd name="T46" fmla="*/ 201 w 273"/>
                <a:gd name="T47" fmla="*/ 83 h 467"/>
                <a:gd name="T48" fmla="*/ 188 w 273"/>
                <a:gd name="T49" fmla="*/ 55 h 467"/>
                <a:gd name="T50" fmla="*/ 137 w 273"/>
                <a:gd name="T51" fmla="*/ 21 h 467"/>
                <a:gd name="T52" fmla="*/ 83 w 273"/>
                <a:gd name="T53" fmla="*/ 55 h 467"/>
                <a:gd name="T54" fmla="*/ 70 w 273"/>
                <a:gd name="T55" fmla="*/ 83 h 467"/>
                <a:gd name="T56" fmla="*/ 57 w 273"/>
                <a:gd name="T57" fmla="*/ 90 h 467"/>
                <a:gd name="T58" fmla="*/ 52 w 273"/>
                <a:gd name="T59" fmla="*/ 122 h 467"/>
                <a:gd name="T60" fmla="*/ 65 w 273"/>
                <a:gd name="T61" fmla="*/ 132 h 467"/>
                <a:gd name="T62" fmla="*/ 76 w 273"/>
                <a:gd name="T63" fmla="*/ 136 h 467"/>
                <a:gd name="T64" fmla="*/ 98 w 273"/>
                <a:gd name="T65" fmla="*/ 170 h 467"/>
                <a:gd name="T66" fmla="*/ 116 w 273"/>
                <a:gd name="T67" fmla="*/ 186 h 467"/>
                <a:gd name="T68" fmla="*/ 116 w 273"/>
                <a:gd name="T69" fmla="*/ 225 h 467"/>
                <a:gd name="T70" fmla="*/ 108 w 273"/>
                <a:gd name="T71" fmla="*/ 232 h 467"/>
                <a:gd name="T72" fmla="*/ 46 w 273"/>
                <a:gd name="T73" fmla="*/ 271 h 467"/>
                <a:gd name="T74" fmla="*/ 21 w 273"/>
                <a:gd name="T75" fmla="*/ 339 h 467"/>
                <a:gd name="T76" fmla="*/ 22 w 273"/>
                <a:gd name="T77" fmla="*/ 446 h 467"/>
                <a:gd name="T78" fmla="*/ 87 w 273"/>
                <a:gd name="T79" fmla="*/ 449 h 467"/>
                <a:gd name="T80" fmla="*/ 90 w 273"/>
                <a:gd name="T81" fmla="*/ 461 h 467"/>
                <a:gd name="T82" fmla="*/ 81 w 273"/>
                <a:gd name="T83" fmla="*/ 467 h 467"/>
                <a:gd name="T84" fmla="*/ 3 w 273"/>
                <a:gd name="T85" fmla="*/ 455 h 467"/>
                <a:gd name="T86" fmla="*/ 3 w 273"/>
                <a:gd name="T87" fmla="*/ 310 h 467"/>
                <a:gd name="T88" fmla="*/ 46 w 273"/>
                <a:gd name="T89" fmla="*/ 240 h 467"/>
                <a:gd name="T90" fmla="*/ 95 w 273"/>
                <a:gd name="T91" fmla="*/ 196 h 467"/>
                <a:gd name="T92" fmla="*/ 60 w 273"/>
                <a:gd name="T93" fmla="*/ 154 h 467"/>
                <a:gd name="T94" fmla="*/ 30 w 273"/>
                <a:gd name="T95" fmla="*/ 126 h 467"/>
                <a:gd name="T96" fmla="*/ 35 w 273"/>
                <a:gd name="T97" fmla="*/ 82 h 467"/>
                <a:gd name="T98" fmla="*/ 65 w 273"/>
                <a:gd name="T99" fmla="*/ 44 h 467"/>
                <a:gd name="T100" fmla="*/ 115 w 273"/>
                <a:gd name="T101" fmla="*/ 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3" h="467">
                  <a:moveTo>
                    <a:pt x="137" y="0"/>
                  </a:moveTo>
                  <a:lnTo>
                    <a:pt x="157" y="3"/>
                  </a:lnTo>
                  <a:lnTo>
                    <a:pt x="177" y="12"/>
                  </a:lnTo>
                  <a:lnTo>
                    <a:pt x="194" y="25"/>
                  </a:lnTo>
                  <a:lnTo>
                    <a:pt x="207" y="44"/>
                  </a:lnTo>
                  <a:lnTo>
                    <a:pt x="217" y="66"/>
                  </a:lnTo>
                  <a:lnTo>
                    <a:pt x="227" y="71"/>
                  </a:lnTo>
                  <a:lnTo>
                    <a:pt x="236" y="82"/>
                  </a:lnTo>
                  <a:lnTo>
                    <a:pt x="242" y="95"/>
                  </a:lnTo>
                  <a:lnTo>
                    <a:pt x="244" y="109"/>
                  </a:lnTo>
                  <a:lnTo>
                    <a:pt x="242" y="126"/>
                  </a:lnTo>
                  <a:lnTo>
                    <a:pt x="235" y="140"/>
                  </a:lnTo>
                  <a:lnTo>
                    <a:pt x="225" y="149"/>
                  </a:lnTo>
                  <a:lnTo>
                    <a:pt x="212" y="154"/>
                  </a:lnTo>
                  <a:lnTo>
                    <a:pt x="203" y="170"/>
                  </a:lnTo>
                  <a:lnTo>
                    <a:pt x="191" y="184"/>
                  </a:lnTo>
                  <a:lnTo>
                    <a:pt x="177" y="196"/>
                  </a:lnTo>
                  <a:lnTo>
                    <a:pt x="177" y="213"/>
                  </a:lnTo>
                  <a:lnTo>
                    <a:pt x="204" y="225"/>
                  </a:lnTo>
                  <a:lnTo>
                    <a:pt x="226" y="240"/>
                  </a:lnTo>
                  <a:lnTo>
                    <a:pt x="246" y="261"/>
                  </a:lnTo>
                  <a:lnTo>
                    <a:pt x="260" y="284"/>
                  </a:lnTo>
                  <a:lnTo>
                    <a:pt x="269" y="310"/>
                  </a:lnTo>
                  <a:lnTo>
                    <a:pt x="273" y="339"/>
                  </a:lnTo>
                  <a:lnTo>
                    <a:pt x="273" y="339"/>
                  </a:lnTo>
                  <a:lnTo>
                    <a:pt x="273" y="444"/>
                  </a:lnTo>
                  <a:lnTo>
                    <a:pt x="269" y="455"/>
                  </a:lnTo>
                  <a:lnTo>
                    <a:pt x="261" y="465"/>
                  </a:lnTo>
                  <a:lnTo>
                    <a:pt x="249" y="467"/>
                  </a:lnTo>
                  <a:lnTo>
                    <a:pt x="195" y="467"/>
                  </a:lnTo>
                  <a:lnTo>
                    <a:pt x="191" y="467"/>
                  </a:lnTo>
                  <a:lnTo>
                    <a:pt x="188" y="465"/>
                  </a:lnTo>
                  <a:lnTo>
                    <a:pt x="186" y="461"/>
                  </a:lnTo>
                  <a:lnTo>
                    <a:pt x="185" y="457"/>
                  </a:lnTo>
                  <a:lnTo>
                    <a:pt x="186" y="453"/>
                  </a:lnTo>
                  <a:lnTo>
                    <a:pt x="188" y="449"/>
                  </a:lnTo>
                  <a:lnTo>
                    <a:pt x="191" y="446"/>
                  </a:lnTo>
                  <a:lnTo>
                    <a:pt x="195" y="446"/>
                  </a:lnTo>
                  <a:lnTo>
                    <a:pt x="249" y="446"/>
                  </a:lnTo>
                  <a:lnTo>
                    <a:pt x="251" y="445"/>
                  </a:lnTo>
                  <a:lnTo>
                    <a:pt x="251" y="444"/>
                  </a:lnTo>
                  <a:lnTo>
                    <a:pt x="251" y="339"/>
                  </a:lnTo>
                  <a:lnTo>
                    <a:pt x="248" y="314"/>
                  </a:lnTo>
                  <a:lnTo>
                    <a:pt x="239" y="291"/>
                  </a:lnTo>
                  <a:lnTo>
                    <a:pt x="226" y="271"/>
                  </a:lnTo>
                  <a:lnTo>
                    <a:pt x="209" y="253"/>
                  </a:lnTo>
                  <a:lnTo>
                    <a:pt x="188" y="240"/>
                  </a:lnTo>
                  <a:lnTo>
                    <a:pt x="164" y="232"/>
                  </a:lnTo>
                  <a:lnTo>
                    <a:pt x="160" y="230"/>
                  </a:lnTo>
                  <a:lnTo>
                    <a:pt x="157" y="228"/>
                  </a:lnTo>
                  <a:lnTo>
                    <a:pt x="156" y="225"/>
                  </a:lnTo>
                  <a:lnTo>
                    <a:pt x="155" y="222"/>
                  </a:lnTo>
                  <a:lnTo>
                    <a:pt x="155" y="189"/>
                  </a:lnTo>
                  <a:lnTo>
                    <a:pt x="156" y="186"/>
                  </a:lnTo>
                  <a:lnTo>
                    <a:pt x="157" y="182"/>
                  </a:lnTo>
                  <a:lnTo>
                    <a:pt x="161" y="180"/>
                  </a:lnTo>
                  <a:lnTo>
                    <a:pt x="175" y="170"/>
                  </a:lnTo>
                  <a:lnTo>
                    <a:pt x="186" y="156"/>
                  </a:lnTo>
                  <a:lnTo>
                    <a:pt x="195" y="139"/>
                  </a:lnTo>
                  <a:lnTo>
                    <a:pt x="198" y="136"/>
                  </a:lnTo>
                  <a:lnTo>
                    <a:pt x="200" y="134"/>
                  </a:lnTo>
                  <a:lnTo>
                    <a:pt x="203" y="132"/>
                  </a:lnTo>
                  <a:lnTo>
                    <a:pt x="207" y="132"/>
                  </a:lnTo>
                  <a:lnTo>
                    <a:pt x="208" y="132"/>
                  </a:lnTo>
                  <a:lnTo>
                    <a:pt x="214" y="130"/>
                  </a:lnTo>
                  <a:lnTo>
                    <a:pt x="220" y="122"/>
                  </a:lnTo>
                  <a:lnTo>
                    <a:pt x="222" y="109"/>
                  </a:lnTo>
                  <a:lnTo>
                    <a:pt x="220" y="97"/>
                  </a:lnTo>
                  <a:lnTo>
                    <a:pt x="214" y="90"/>
                  </a:lnTo>
                  <a:lnTo>
                    <a:pt x="208" y="86"/>
                  </a:lnTo>
                  <a:lnTo>
                    <a:pt x="205" y="86"/>
                  </a:lnTo>
                  <a:lnTo>
                    <a:pt x="201" y="83"/>
                  </a:lnTo>
                  <a:lnTo>
                    <a:pt x="200" y="81"/>
                  </a:lnTo>
                  <a:lnTo>
                    <a:pt x="199" y="78"/>
                  </a:lnTo>
                  <a:lnTo>
                    <a:pt x="188" y="55"/>
                  </a:lnTo>
                  <a:lnTo>
                    <a:pt x="174" y="36"/>
                  </a:lnTo>
                  <a:lnTo>
                    <a:pt x="156" y="25"/>
                  </a:lnTo>
                  <a:lnTo>
                    <a:pt x="137" y="21"/>
                  </a:lnTo>
                  <a:lnTo>
                    <a:pt x="116" y="25"/>
                  </a:lnTo>
                  <a:lnTo>
                    <a:pt x="98" y="36"/>
                  </a:lnTo>
                  <a:lnTo>
                    <a:pt x="83" y="55"/>
                  </a:lnTo>
                  <a:lnTo>
                    <a:pt x="73" y="78"/>
                  </a:lnTo>
                  <a:lnTo>
                    <a:pt x="72" y="81"/>
                  </a:lnTo>
                  <a:lnTo>
                    <a:pt x="70" y="83"/>
                  </a:lnTo>
                  <a:lnTo>
                    <a:pt x="66" y="86"/>
                  </a:lnTo>
                  <a:lnTo>
                    <a:pt x="64" y="86"/>
                  </a:lnTo>
                  <a:lnTo>
                    <a:pt x="57" y="90"/>
                  </a:lnTo>
                  <a:lnTo>
                    <a:pt x="52" y="97"/>
                  </a:lnTo>
                  <a:lnTo>
                    <a:pt x="50" y="109"/>
                  </a:lnTo>
                  <a:lnTo>
                    <a:pt x="52" y="122"/>
                  </a:lnTo>
                  <a:lnTo>
                    <a:pt x="57" y="130"/>
                  </a:lnTo>
                  <a:lnTo>
                    <a:pt x="64" y="132"/>
                  </a:lnTo>
                  <a:lnTo>
                    <a:pt x="65" y="132"/>
                  </a:lnTo>
                  <a:lnTo>
                    <a:pt x="69" y="132"/>
                  </a:lnTo>
                  <a:lnTo>
                    <a:pt x="72" y="134"/>
                  </a:lnTo>
                  <a:lnTo>
                    <a:pt x="76" y="136"/>
                  </a:lnTo>
                  <a:lnTo>
                    <a:pt x="77" y="139"/>
                  </a:lnTo>
                  <a:lnTo>
                    <a:pt x="86" y="156"/>
                  </a:lnTo>
                  <a:lnTo>
                    <a:pt x="98" y="170"/>
                  </a:lnTo>
                  <a:lnTo>
                    <a:pt x="111" y="180"/>
                  </a:lnTo>
                  <a:lnTo>
                    <a:pt x="115" y="182"/>
                  </a:lnTo>
                  <a:lnTo>
                    <a:pt x="116" y="186"/>
                  </a:lnTo>
                  <a:lnTo>
                    <a:pt x="117" y="189"/>
                  </a:lnTo>
                  <a:lnTo>
                    <a:pt x="117" y="222"/>
                  </a:lnTo>
                  <a:lnTo>
                    <a:pt x="116" y="225"/>
                  </a:lnTo>
                  <a:lnTo>
                    <a:pt x="115" y="228"/>
                  </a:lnTo>
                  <a:lnTo>
                    <a:pt x="112" y="230"/>
                  </a:lnTo>
                  <a:lnTo>
                    <a:pt x="108" y="232"/>
                  </a:lnTo>
                  <a:lnTo>
                    <a:pt x="85" y="240"/>
                  </a:lnTo>
                  <a:lnTo>
                    <a:pt x="63" y="253"/>
                  </a:lnTo>
                  <a:lnTo>
                    <a:pt x="46" y="271"/>
                  </a:lnTo>
                  <a:lnTo>
                    <a:pt x="33" y="291"/>
                  </a:lnTo>
                  <a:lnTo>
                    <a:pt x="24" y="314"/>
                  </a:lnTo>
                  <a:lnTo>
                    <a:pt x="21" y="339"/>
                  </a:lnTo>
                  <a:lnTo>
                    <a:pt x="21" y="444"/>
                  </a:lnTo>
                  <a:lnTo>
                    <a:pt x="21" y="445"/>
                  </a:lnTo>
                  <a:lnTo>
                    <a:pt x="22" y="446"/>
                  </a:lnTo>
                  <a:lnTo>
                    <a:pt x="81" y="446"/>
                  </a:lnTo>
                  <a:lnTo>
                    <a:pt x="85" y="446"/>
                  </a:lnTo>
                  <a:lnTo>
                    <a:pt x="87" y="449"/>
                  </a:lnTo>
                  <a:lnTo>
                    <a:pt x="90" y="453"/>
                  </a:lnTo>
                  <a:lnTo>
                    <a:pt x="91" y="457"/>
                  </a:lnTo>
                  <a:lnTo>
                    <a:pt x="90" y="461"/>
                  </a:lnTo>
                  <a:lnTo>
                    <a:pt x="87" y="465"/>
                  </a:lnTo>
                  <a:lnTo>
                    <a:pt x="85" y="467"/>
                  </a:lnTo>
                  <a:lnTo>
                    <a:pt x="81" y="467"/>
                  </a:lnTo>
                  <a:lnTo>
                    <a:pt x="22" y="467"/>
                  </a:lnTo>
                  <a:lnTo>
                    <a:pt x="11" y="465"/>
                  </a:lnTo>
                  <a:lnTo>
                    <a:pt x="3" y="455"/>
                  </a:lnTo>
                  <a:lnTo>
                    <a:pt x="0" y="444"/>
                  </a:lnTo>
                  <a:lnTo>
                    <a:pt x="0" y="339"/>
                  </a:lnTo>
                  <a:lnTo>
                    <a:pt x="3" y="310"/>
                  </a:lnTo>
                  <a:lnTo>
                    <a:pt x="12" y="284"/>
                  </a:lnTo>
                  <a:lnTo>
                    <a:pt x="26" y="261"/>
                  </a:lnTo>
                  <a:lnTo>
                    <a:pt x="46" y="240"/>
                  </a:lnTo>
                  <a:lnTo>
                    <a:pt x="69" y="225"/>
                  </a:lnTo>
                  <a:lnTo>
                    <a:pt x="95" y="213"/>
                  </a:lnTo>
                  <a:lnTo>
                    <a:pt x="95" y="196"/>
                  </a:lnTo>
                  <a:lnTo>
                    <a:pt x="81" y="184"/>
                  </a:lnTo>
                  <a:lnTo>
                    <a:pt x="69" y="170"/>
                  </a:lnTo>
                  <a:lnTo>
                    <a:pt x="60" y="154"/>
                  </a:lnTo>
                  <a:lnTo>
                    <a:pt x="47" y="149"/>
                  </a:lnTo>
                  <a:lnTo>
                    <a:pt x="37" y="140"/>
                  </a:lnTo>
                  <a:lnTo>
                    <a:pt x="30" y="126"/>
                  </a:lnTo>
                  <a:lnTo>
                    <a:pt x="28" y="109"/>
                  </a:lnTo>
                  <a:lnTo>
                    <a:pt x="30" y="95"/>
                  </a:lnTo>
                  <a:lnTo>
                    <a:pt x="35" y="82"/>
                  </a:lnTo>
                  <a:lnTo>
                    <a:pt x="44" y="71"/>
                  </a:lnTo>
                  <a:lnTo>
                    <a:pt x="55" y="66"/>
                  </a:lnTo>
                  <a:lnTo>
                    <a:pt x="65" y="44"/>
                  </a:lnTo>
                  <a:lnTo>
                    <a:pt x="78" y="25"/>
                  </a:lnTo>
                  <a:lnTo>
                    <a:pt x="95" y="12"/>
                  </a:lnTo>
                  <a:lnTo>
                    <a:pt x="115" y="3"/>
                  </a:lnTo>
                  <a:lnTo>
                    <a:pt x="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 name="Freeform 43">
              <a:extLst>
                <a:ext uri="{FF2B5EF4-FFF2-40B4-BE49-F238E27FC236}">
                  <a16:creationId xmlns:a16="http://schemas.microsoft.com/office/drawing/2014/main" id="{61F4005F-EFD6-4572-BA75-017728938064}"/>
                </a:ext>
              </a:extLst>
            </p:cNvPr>
            <p:cNvSpPr>
              <a:spLocks/>
            </p:cNvSpPr>
            <p:nvPr/>
          </p:nvSpPr>
          <p:spPr bwMode="auto">
            <a:xfrm>
              <a:off x="1884363" y="1731963"/>
              <a:ext cx="161925" cy="347663"/>
            </a:xfrm>
            <a:custGeom>
              <a:avLst/>
              <a:gdLst>
                <a:gd name="T0" fmla="*/ 63 w 102"/>
                <a:gd name="T1" fmla="*/ 0 h 219"/>
                <a:gd name="T2" fmla="*/ 67 w 102"/>
                <a:gd name="T3" fmla="*/ 1 h 219"/>
                <a:gd name="T4" fmla="*/ 70 w 102"/>
                <a:gd name="T5" fmla="*/ 4 h 219"/>
                <a:gd name="T6" fmla="*/ 90 w 102"/>
                <a:gd name="T7" fmla="*/ 26 h 219"/>
                <a:gd name="T8" fmla="*/ 92 w 102"/>
                <a:gd name="T9" fmla="*/ 30 h 219"/>
                <a:gd name="T10" fmla="*/ 93 w 102"/>
                <a:gd name="T11" fmla="*/ 34 h 219"/>
                <a:gd name="T12" fmla="*/ 92 w 102"/>
                <a:gd name="T13" fmla="*/ 38 h 219"/>
                <a:gd name="T14" fmla="*/ 79 w 102"/>
                <a:gd name="T15" fmla="*/ 64 h 219"/>
                <a:gd name="T16" fmla="*/ 102 w 102"/>
                <a:gd name="T17" fmla="*/ 176 h 219"/>
                <a:gd name="T18" fmla="*/ 102 w 102"/>
                <a:gd name="T19" fmla="*/ 180 h 219"/>
                <a:gd name="T20" fmla="*/ 101 w 102"/>
                <a:gd name="T21" fmla="*/ 184 h 219"/>
                <a:gd name="T22" fmla="*/ 97 w 102"/>
                <a:gd name="T23" fmla="*/ 187 h 219"/>
                <a:gd name="T24" fmla="*/ 61 w 102"/>
                <a:gd name="T25" fmla="*/ 215 h 219"/>
                <a:gd name="T26" fmla="*/ 58 w 102"/>
                <a:gd name="T27" fmla="*/ 217 h 219"/>
                <a:gd name="T28" fmla="*/ 57 w 102"/>
                <a:gd name="T29" fmla="*/ 218 h 219"/>
                <a:gd name="T30" fmla="*/ 54 w 102"/>
                <a:gd name="T31" fmla="*/ 219 h 219"/>
                <a:gd name="T32" fmla="*/ 52 w 102"/>
                <a:gd name="T33" fmla="*/ 219 h 219"/>
                <a:gd name="T34" fmla="*/ 50 w 102"/>
                <a:gd name="T35" fmla="*/ 219 h 219"/>
                <a:gd name="T36" fmla="*/ 48 w 102"/>
                <a:gd name="T37" fmla="*/ 219 h 219"/>
                <a:gd name="T38" fmla="*/ 46 w 102"/>
                <a:gd name="T39" fmla="*/ 218 h 219"/>
                <a:gd name="T40" fmla="*/ 44 w 102"/>
                <a:gd name="T41" fmla="*/ 217 h 219"/>
                <a:gd name="T42" fmla="*/ 42 w 102"/>
                <a:gd name="T43" fmla="*/ 215 h 219"/>
                <a:gd name="T44" fmla="*/ 5 w 102"/>
                <a:gd name="T45" fmla="*/ 187 h 219"/>
                <a:gd name="T46" fmla="*/ 1 w 102"/>
                <a:gd name="T47" fmla="*/ 184 h 219"/>
                <a:gd name="T48" fmla="*/ 0 w 102"/>
                <a:gd name="T49" fmla="*/ 180 h 219"/>
                <a:gd name="T50" fmla="*/ 0 w 102"/>
                <a:gd name="T51" fmla="*/ 176 h 219"/>
                <a:gd name="T52" fmla="*/ 23 w 102"/>
                <a:gd name="T53" fmla="*/ 64 h 219"/>
                <a:gd name="T54" fmla="*/ 10 w 102"/>
                <a:gd name="T55" fmla="*/ 38 h 219"/>
                <a:gd name="T56" fmla="*/ 10 w 102"/>
                <a:gd name="T57" fmla="*/ 34 h 219"/>
                <a:gd name="T58" fmla="*/ 10 w 102"/>
                <a:gd name="T59" fmla="*/ 30 h 219"/>
                <a:gd name="T60" fmla="*/ 11 w 102"/>
                <a:gd name="T61" fmla="*/ 27 h 219"/>
                <a:gd name="T62" fmla="*/ 27 w 102"/>
                <a:gd name="T63" fmla="*/ 6 h 219"/>
                <a:gd name="T64" fmla="*/ 30 w 102"/>
                <a:gd name="T65" fmla="*/ 4 h 219"/>
                <a:gd name="T66" fmla="*/ 32 w 102"/>
                <a:gd name="T67" fmla="*/ 3 h 219"/>
                <a:gd name="T68" fmla="*/ 36 w 102"/>
                <a:gd name="T69" fmla="*/ 3 h 219"/>
                <a:gd name="T70" fmla="*/ 39 w 102"/>
                <a:gd name="T71" fmla="*/ 3 h 219"/>
                <a:gd name="T72" fmla="*/ 41 w 102"/>
                <a:gd name="T73" fmla="*/ 5 h 219"/>
                <a:gd name="T74" fmla="*/ 44 w 102"/>
                <a:gd name="T75" fmla="*/ 8 h 219"/>
                <a:gd name="T76" fmla="*/ 45 w 102"/>
                <a:gd name="T77" fmla="*/ 10 h 219"/>
                <a:gd name="T78" fmla="*/ 46 w 102"/>
                <a:gd name="T79" fmla="*/ 13 h 219"/>
                <a:gd name="T80" fmla="*/ 45 w 102"/>
                <a:gd name="T81" fmla="*/ 17 h 219"/>
                <a:gd name="T82" fmla="*/ 44 w 102"/>
                <a:gd name="T83" fmla="*/ 19 h 219"/>
                <a:gd name="T84" fmla="*/ 32 w 102"/>
                <a:gd name="T85" fmla="*/ 35 h 219"/>
                <a:gd name="T86" fmla="*/ 44 w 102"/>
                <a:gd name="T87" fmla="*/ 57 h 219"/>
                <a:gd name="T88" fmla="*/ 45 w 102"/>
                <a:gd name="T89" fmla="*/ 60 h 219"/>
                <a:gd name="T90" fmla="*/ 45 w 102"/>
                <a:gd name="T91" fmla="*/ 64 h 219"/>
                <a:gd name="T92" fmla="*/ 23 w 102"/>
                <a:gd name="T93" fmla="*/ 174 h 219"/>
                <a:gd name="T94" fmla="*/ 52 w 102"/>
                <a:gd name="T95" fmla="*/ 196 h 219"/>
                <a:gd name="T96" fmla="*/ 79 w 102"/>
                <a:gd name="T97" fmla="*/ 174 h 219"/>
                <a:gd name="T98" fmla="*/ 57 w 102"/>
                <a:gd name="T99" fmla="*/ 64 h 219"/>
                <a:gd name="T100" fmla="*/ 57 w 102"/>
                <a:gd name="T101" fmla="*/ 60 h 219"/>
                <a:gd name="T102" fmla="*/ 58 w 102"/>
                <a:gd name="T103" fmla="*/ 57 h 219"/>
                <a:gd name="T104" fmla="*/ 70 w 102"/>
                <a:gd name="T105" fmla="*/ 35 h 219"/>
                <a:gd name="T106" fmla="*/ 54 w 102"/>
                <a:gd name="T107" fmla="*/ 18 h 219"/>
                <a:gd name="T108" fmla="*/ 52 w 102"/>
                <a:gd name="T109" fmla="*/ 14 h 219"/>
                <a:gd name="T110" fmla="*/ 52 w 102"/>
                <a:gd name="T111" fmla="*/ 10 h 219"/>
                <a:gd name="T112" fmla="*/ 53 w 102"/>
                <a:gd name="T113" fmla="*/ 6 h 219"/>
                <a:gd name="T114" fmla="*/ 55 w 102"/>
                <a:gd name="T115" fmla="*/ 3 h 219"/>
                <a:gd name="T116" fmla="*/ 59 w 102"/>
                <a:gd name="T117" fmla="*/ 0 h 219"/>
                <a:gd name="T118" fmla="*/ 63 w 102"/>
                <a:gd name="T11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 h="219">
                  <a:moveTo>
                    <a:pt x="63" y="0"/>
                  </a:moveTo>
                  <a:lnTo>
                    <a:pt x="67" y="1"/>
                  </a:lnTo>
                  <a:lnTo>
                    <a:pt x="70" y="4"/>
                  </a:lnTo>
                  <a:lnTo>
                    <a:pt x="90" y="26"/>
                  </a:lnTo>
                  <a:lnTo>
                    <a:pt x="92" y="30"/>
                  </a:lnTo>
                  <a:lnTo>
                    <a:pt x="93" y="34"/>
                  </a:lnTo>
                  <a:lnTo>
                    <a:pt x="92" y="38"/>
                  </a:lnTo>
                  <a:lnTo>
                    <a:pt x="79" y="64"/>
                  </a:lnTo>
                  <a:lnTo>
                    <a:pt x="102" y="176"/>
                  </a:lnTo>
                  <a:lnTo>
                    <a:pt x="102" y="180"/>
                  </a:lnTo>
                  <a:lnTo>
                    <a:pt x="101" y="184"/>
                  </a:lnTo>
                  <a:lnTo>
                    <a:pt x="97" y="187"/>
                  </a:lnTo>
                  <a:lnTo>
                    <a:pt x="61" y="215"/>
                  </a:lnTo>
                  <a:lnTo>
                    <a:pt x="58" y="217"/>
                  </a:lnTo>
                  <a:lnTo>
                    <a:pt x="57" y="218"/>
                  </a:lnTo>
                  <a:lnTo>
                    <a:pt x="54" y="219"/>
                  </a:lnTo>
                  <a:lnTo>
                    <a:pt x="52" y="219"/>
                  </a:lnTo>
                  <a:lnTo>
                    <a:pt x="50" y="219"/>
                  </a:lnTo>
                  <a:lnTo>
                    <a:pt x="48" y="219"/>
                  </a:lnTo>
                  <a:lnTo>
                    <a:pt x="46" y="218"/>
                  </a:lnTo>
                  <a:lnTo>
                    <a:pt x="44" y="217"/>
                  </a:lnTo>
                  <a:lnTo>
                    <a:pt x="42" y="215"/>
                  </a:lnTo>
                  <a:lnTo>
                    <a:pt x="5" y="187"/>
                  </a:lnTo>
                  <a:lnTo>
                    <a:pt x="1" y="184"/>
                  </a:lnTo>
                  <a:lnTo>
                    <a:pt x="0" y="180"/>
                  </a:lnTo>
                  <a:lnTo>
                    <a:pt x="0" y="176"/>
                  </a:lnTo>
                  <a:lnTo>
                    <a:pt x="23" y="64"/>
                  </a:lnTo>
                  <a:lnTo>
                    <a:pt x="10" y="38"/>
                  </a:lnTo>
                  <a:lnTo>
                    <a:pt x="10" y="34"/>
                  </a:lnTo>
                  <a:lnTo>
                    <a:pt x="10" y="30"/>
                  </a:lnTo>
                  <a:lnTo>
                    <a:pt x="11" y="27"/>
                  </a:lnTo>
                  <a:lnTo>
                    <a:pt x="27" y="6"/>
                  </a:lnTo>
                  <a:lnTo>
                    <a:pt x="30" y="4"/>
                  </a:lnTo>
                  <a:lnTo>
                    <a:pt x="32" y="3"/>
                  </a:lnTo>
                  <a:lnTo>
                    <a:pt x="36" y="3"/>
                  </a:lnTo>
                  <a:lnTo>
                    <a:pt x="39" y="3"/>
                  </a:lnTo>
                  <a:lnTo>
                    <a:pt x="41" y="5"/>
                  </a:lnTo>
                  <a:lnTo>
                    <a:pt x="44" y="8"/>
                  </a:lnTo>
                  <a:lnTo>
                    <a:pt x="45" y="10"/>
                  </a:lnTo>
                  <a:lnTo>
                    <a:pt x="46" y="13"/>
                  </a:lnTo>
                  <a:lnTo>
                    <a:pt x="45" y="17"/>
                  </a:lnTo>
                  <a:lnTo>
                    <a:pt x="44" y="19"/>
                  </a:lnTo>
                  <a:lnTo>
                    <a:pt x="32" y="35"/>
                  </a:lnTo>
                  <a:lnTo>
                    <a:pt x="44" y="57"/>
                  </a:lnTo>
                  <a:lnTo>
                    <a:pt x="45" y="60"/>
                  </a:lnTo>
                  <a:lnTo>
                    <a:pt x="45" y="64"/>
                  </a:lnTo>
                  <a:lnTo>
                    <a:pt x="23" y="174"/>
                  </a:lnTo>
                  <a:lnTo>
                    <a:pt x="52" y="196"/>
                  </a:lnTo>
                  <a:lnTo>
                    <a:pt x="79" y="174"/>
                  </a:lnTo>
                  <a:lnTo>
                    <a:pt x="57" y="64"/>
                  </a:lnTo>
                  <a:lnTo>
                    <a:pt x="57" y="60"/>
                  </a:lnTo>
                  <a:lnTo>
                    <a:pt x="58" y="57"/>
                  </a:lnTo>
                  <a:lnTo>
                    <a:pt x="70" y="35"/>
                  </a:lnTo>
                  <a:lnTo>
                    <a:pt x="54" y="18"/>
                  </a:lnTo>
                  <a:lnTo>
                    <a:pt x="52" y="14"/>
                  </a:lnTo>
                  <a:lnTo>
                    <a:pt x="52" y="10"/>
                  </a:lnTo>
                  <a:lnTo>
                    <a:pt x="53" y="6"/>
                  </a:lnTo>
                  <a:lnTo>
                    <a:pt x="55" y="3"/>
                  </a:lnTo>
                  <a:lnTo>
                    <a:pt x="59" y="0"/>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2" name="Freeform 44">
              <a:extLst>
                <a:ext uri="{FF2B5EF4-FFF2-40B4-BE49-F238E27FC236}">
                  <a16:creationId xmlns:a16="http://schemas.microsoft.com/office/drawing/2014/main" id="{D83E0417-9B12-4532-B026-7AA0E15F1CE8}"/>
                </a:ext>
              </a:extLst>
            </p:cNvPr>
            <p:cNvSpPr>
              <a:spLocks/>
            </p:cNvSpPr>
            <p:nvPr/>
          </p:nvSpPr>
          <p:spPr bwMode="auto">
            <a:xfrm>
              <a:off x="1927226" y="1812926"/>
              <a:ext cx="77788" cy="34925"/>
            </a:xfrm>
            <a:custGeom>
              <a:avLst/>
              <a:gdLst>
                <a:gd name="T0" fmla="*/ 10 w 49"/>
                <a:gd name="T1" fmla="*/ 0 h 22"/>
                <a:gd name="T2" fmla="*/ 38 w 49"/>
                <a:gd name="T3" fmla="*/ 0 h 22"/>
                <a:gd name="T4" fmla="*/ 41 w 49"/>
                <a:gd name="T5" fmla="*/ 1 h 22"/>
                <a:gd name="T6" fmla="*/ 45 w 49"/>
                <a:gd name="T7" fmla="*/ 3 h 22"/>
                <a:gd name="T8" fmla="*/ 48 w 49"/>
                <a:gd name="T9" fmla="*/ 6 h 22"/>
                <a:gd name="T10" fmla="*/ 49 w 49"/>
                <a:gd name="T11" fmla="*/ 10 h 22"/>
                <a:gd name="T12" fmla="*/ 48 w 49"/>
                <a:gd name="T13" fmla="*/ 15 h 22"/>
                <a:gd name="T14" fmla="*/ 45 w 49"/>
                <a:gd name="T15" fmla="*/ 18 h 22"/>
                <a:gd name="T16" fmla="*/ 41 w 49"/>
                <a:gd name="T17" fmla="*/ 20 h 22"/>
                <a:gd name="T18" fmla="*/ 38 w 49"/>
                <a:gd name="T19" fmla="*/ 22 h 22"/>
                <a:gd name="T20" fmla="*/ 10 w 49"/>
                <a:gd name="T21" fmla="*/ 22 h 22"/>
                <a:gd name="T22" fmla="*/ 6 w 49"/>
                <a:gd name="T23" fmla="*/ 20 h 22"/>
                <a:gd name="T24" fmla="*/ 3 w 49"/>
                <a:gd name="T25" fmla="*/ 18 h 22"/>
                <a:gd name="T26" fmla="*/ 0 w 49"/>
                <a:gd name="T27" fmla="*/ 15 h 22"/>
                <a:gd name="T28" fmla="*/ 0 w 49"/>
                <a:gd name="T29" fmla="*/ 10 h 22"/>
                <a:gd name="T30" fmla="*/ 0 w 49"/>
                <a:gd name="T31" fmla="*/ 6 h 22"/>
                <a:gd name="T32" fmla="*/ 3 w 49"/>
                <a:gd name="T33" fmla="*/ 3 h 22"/>
                <a:gd name="T34" fmla="*/ 6 w 49"/>
                <a:gd name="T35" fmla="*/ 1 h 22"/>
                <a:gd name="T36" fmla="*/ 10 w 49"/>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22">
                  <a:moveTo>
                    <a:pt x="10" y="0"/>
                  </a:moveTo>
                  <a:lnTo>
                    <a:pt x="38" y="0"/>
                  </a:lnTo>
                  <a:lnTo>
                    <a:pt x="41" y="1"/>
                  </a:lnTo>
                  <a:lnTo>
                    <a:pt x="45" y="3"/>
                  </a:lnTo>
                  <a:lnTo>
                    <a:pt x="48" y="6"/>
                  </a:lnTo>
                  <a:lnTo>
                    <a:pt x="49" y="10"/>
                  </a:lnTo>
                  <a:lnTo>
                    <a:pt x="48" y="15"/>
                  </a:lnTo>
                  <a:lnTo>
                    <a:pt x="45" y="18"/>
                  </a:lnTo>
                  <a:lnTo>
                    <a:pt x="41" y="20"/>
                  </a:lnTo>
                  <a:lnTo>
                    <a:pt x="38" y="22"/>
                  </a:lnTo>
                  <a:lnTo>
                    <a:pt x="10" y="22"/>
                  </a:lnTo>
                  <a:lnTo>
                    <a:pt x="6" y="20"/>
                  </a:lnTo>
                  <a:lnTo>
                    <a:pt x="3" y="18"/>
                  </a:lnTo>
                  <a:lnTo>
                    <a:pt x="0" y="15"/>
                  </a:lnTo>
                  <a:lnTo>
                    <a:pt x="0" y="10"/>
                  </a:lnTo>
                  <a:lnTo>
                    <a:pt x="0" y="6"/>
                  </a:lnTo>
                  <a:lnTo>
                    <a:pt x="3" y="3"/>
                  </a:lnTo>
                  <a:lnTo>
                    <a:pt x="6" y="1"/>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3" name="Freeform 45">
              <a:extLst>
                <a:ext uri="{FF2B5EF4-FFF2-40B4-BE49-F238E27FC236}">
                  <a16:creationId xmlns:a16="http://schemas.microsoft.com/office/drawing/2014/main" id="{4A906507-ACDD-4EEB-8377-1D87EFA4E182}"/>
                </a:ext>
              </a:extLst>
            </p:cNvPr>
            <p:cNvSpPr>
              <a:spLocks/>
            </p:cNvSpPr>
            <p:nvPr/>
          </p:nvSpPr>
          <p:spPr bwMode="auto">
            <a:xfrm>
              <a:off x="1870076" y="1685926"/>
              <a:ext cx="177800" cy="73025"/>
            </a:xfrm>
            <a:custGeom>
              <a:avLst/>
              <a:gdLst>
                <a:gd name="T0" fmla="*/ 103 w 112"/>
                <a:gd name="T1" fmla="*/ 0 h 46"/>
                <a:gd name="T2" fmla="*/ 107 w 112"/>
                <a:gd name="T3" fmla="*/ 2 h 46"/>
                <a:gd name="T4" fmla="*/ 110 w 112"/>
                <a:gd name="T5" fmla="*/ 3 h 46"/>
                <a:gd name="T6" fmla="*/ 112 w 112"/>
                <a:gd name="T7" fmla="*/ 6 h 46"/>
                <a:gd name="T8" fmla="*/ 112 w 112"/>
                <a:gd name="T9" fmla="*/ 10 h 46"/>
                <a:gd name="T10" fmla="*/ 112 w 112"/>
                <a:gd name="T11" fmla="*/ 12 h 46"/>
                <a:gd name="T12" fmla="*/ 112 w 112"/>
                <a:gd name="T13" fmla="*/ 16 h 46"/>
                <a:gd name="T14" fmla="*/ 110 w 112"/>
                <a:gd name="T15" fmla="*/ 19 h 46"/>
                <a:gd name="T16" fmla="*/ 107 w 112"/>
                <a:gd name="T17" fmla="*/ 21 h 46"/>
                <a:gd name="T18" fmla="*/ 63 w 112"/>
                <a:gd name="T19" fmla="*/ 45 h 46"/>
                <a:gd name="T20" fmla="*/ 61 w 112"/>
                <a:gd name="T21" fmla="*/ 46 h 46"/>
                <a:gd name="T22" fmla="*/ 58 w 112"/>
                <a:gd name="T23" fmla="*/ 46 h 46"/>
                <a:gd name="T24" fmla="*/ 55 w 112"/>
                <a:gd name="T25" fmla="*/ 46 h 46"/>
                <a:gd name="T26" fmla="*/ 53 w 112"/>
                <a:gd name="T27" fmla="*/ 45 h 46"/>
                <a:gd name="T28" fmla="*/ 40 w 112"/>
                <a:gd name="T29" fmla="*/ 37 h 46"/>
                <a:gd name="T30" fmla="*/ 27 w 112"/>
                <a:gd name="T31" fmla="*/ 32 h 46"/>
                <a:gd name="T32" fmla="*/ 16 w 112"/>
                <a:gd name="T33" fmla="*/ 26 h 46"/>
                <a:gd name="T34" fmla="*/ 10 w 112"/>
                <a:gd name="T35" fmla="*/ 24 h 46"/>
                <a:gd name="T36" fmla="*/ 6 w 112"/>
                <a:gd name="T37" fmla="*/ 22 h 46"/>
                <a:gd name="T38" fmla="*/ 2 w 112"/>
                <a:gd name="T39" fmla="*/ 20 h 46"/>
                <a:gd name="T40" fmla="*/ 1 w 112"/>
                <a:gd name="T41" fmla="*/ 17 h 46"/>
                <a:gd name="T42" fmla="*/ 0 w 112"/>
                <a:gd name="T43" fmla="*/ 12 h 46"/>
                <a:gd name="T44" fmla="*/ 1 w 112"/>
                <a:gd name="T45" fmla="*/ 8 h 46"/>
                <a:gd name="T46" fmla="*/ 3 w 112"/>
                <a:gd name="T47" fmla="*/ 6 h 46"/>
                <a:gd name="T48" fmla="*/ 6 w 112"/>
                <a:gd name="T49" fmla="*/ 3 h 46"/>
                <a:gd name="T50" fmla="*/ 11 w 112"/>
                <a:gd name="T51" fmla="*/ 2 h 46"/>
                <a:gd name="T52" fmla="*/ 13 w 112"/>
                <a:gd name="T53" fmla="*/ 2 h 46"/>
                <a:gd name="T54" fmla="*/ 15 w 112"/>
                <a:gd name="T55" fmla="*/ 3 h 46"/>
                <a:gd name="T56" fmla="*/ 20 w 112"/>
                <a:gd name="T57" fmla="*/ 4 h 46"/>
                <a:gd name="T58" fmla="*/ 28 w 112"/>
                <a:gd name="T59" fmla="*/ 8 h 46"/>
                <a:gd name="T60" fmla="*/ 41 w 112"/>
                <a:gd name="T61" fmla="*/ 13 h 46"/>
                <a:gd name="T62" fmla="*/ 58 w 112"/>
                <a:gd name="T63" fmla="*/ 22 h 46"/>
                <a:gd name="T64" fmla="*/ 97 w 112"/>
                <a:gd name="T65" fmla="*/ 2 h 46"/>
                <a:gd name="T66" fmla="*/ 101 w 112"/>
                <a:gd name="T67" fmla="*/ 0 h 46"/>
                <a:gd name="T68" fmla="*/ 103 w 112"/>
                <a:gd name="T6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46">
                  <a:moveTo>
                    <a:pt x="103" y="0"/>
                  </a:moveTo>
                  <a:lnTo>
                    <a:pt x="107" y="2"/>
                  </a:lnTo>
                  <a:lnTo>
                    <a:pt x="110" y="3"/>
                  </a:lnTo>
                  <a:lnTo>
                    <a:pt x="112" y="6"/>
                  </a:lnTo>
                  <a:lnTo>
                    <a:pt x="112" y="10"/>
                  </a:lnTo>
                  <a:lnTo>
                    <a:pt x="112" y="12"/>
                  </a:lnTo>
                  <a:lnTo>
                    <a:pt x="112" y="16"/>
                  </a:lnTo>
                  <a:lnTo>
                    <a:pt x="110" y="19"/>
                  </a:lnTo>
                  <a:lnTo>
                    <a:pt x="107" y="21"/>
                  </a:lnTo>
                  <a:lnTo>
                    <a:pt x="63" y="45"/>
                  </a:lnTo>
                  <a:lnTo>
                    <a:pt x="61" y="46"/>
                  </a:lnTo>
                  <a:lnTo>
                    <a:pt x="58" y="46"/>
                  </a:lnTo>
                  <a:lnTo>
                    <a:pt x="55" y="46"/>
                  </a:lnTo>
                  <a:lnTo>
                    <a:pt x="53" y="45"/>
                  </a:lnTo>
                  <a:lnTo>
                    <a:pt x="40" y="37"/>
                  </a:lnTo>
                  <a:lnTo>
                    <a:pt x="27" y="32"/>
                  </a:lnTo>
                  <a:lnTo>
                    <a:pt x="16" y="26"/>
                  </a:lnTo>
                  <a:lnTo>
                    <a:pt x="10" y="24"/>
                  </a:lnTo>
                  <a:lnTo>
                    <a:pt x="6" y="22"/>
                  </a:lnTo>
                  <a:lnTo>
                    <a:pt x="2" y="20"/>
                  </a:lnTo>
                  <a:lnTo>
                    <a:pt x="1" y="17"/>
                  </a:lnTo>
                  <a:lnTo>
                    <a:pt x="0" y="12"/>
                  </a:lnTo>
                  <a:lnTo>
                    <a:pt x="1" y="8"/>
                  </a:lnTo>
                  <a:lnTo>
                    <a:pt x="3" y="6"/>
                  </a:lnTo>
                  <a:lnTo>
                    <a:pt x="6" y="3"/>
                  </a:lnTo>
                  <a:lnTo>
                    <a:pt x="11" y="2"/>
                  </a:lnTo>
                  <a:lnTo>
                    <a:pt x="13" y="2"/>
                  </a:lnTo>
                  <a:lnTo>
                    <a:pt x="15" y="3"/>
                  </a:lnTo>
                  <a:lnTo>
                    <a:pt x="20" y="4"/>
                  </a:lnTo>
                  <a:lnTo>
                    <a:pt x="28" y="8"/>
                  </a:lnTo>
                  <a:lnTo>
                    <a:pt x="41" y="13"/>
                  </a:lnTo>
                  <a:lnTo>
                    <a:pt x="58" y="22"/>
                  </a:lnTo>
                  <a:lnTo>
                    <a:pt x="97" y="2"/>
                  </a:lnTo>
                  <a:lnTo>
                    <a:pt x="101" y="0"/>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4" name="Freeform 46">
              <a:extLst>
                <a:ext uri="{FF2B5EF4-FFF2-40B4-BE49-F238E27FC236}">
                  <a16:creationId xmlns:a16="http://schemas.microsoft.com/office/drawing/2014/main" id="{04E6EA88-9608-41DC-BB29-80EF4E1A8A43}"/>
                </a:ext>
              </a:extLst>
            </p:cNvPr>
            <p:cNvSpPr>
              <a:spLocks/>
            </p:cNvSpPr>
            <p:nvPr/>
          </p:nvSpPr>
          <p:spPr bwMode="auto">
            <a:xfrm>
              <a:off x="2100263" y="1331913"/>
              <a:ext cx="293688" cy="650875"/>
            </a:xfrm>
            <a:custGeom>
              <a:avLst/>
              <a:gdLst>
                <a:gd name="T0" fmla="*/ 83 w 185"/>
                <a:gd name="T1" fmla="*/ 3 h 410"/>
                <a:gd name="T2" fmla="*/ 115 w 185"/>
                <a:gd name="T3" fmla="*/ 22 h 410"/>
                <a:gd name="T4" fmla="*/ 136 w 185"/>
                <a:gd name="T5" fmla="*/ 57 h 410"/>
                <a:gd name="T6" fmla="*/ 157 w 185"/>
                <a:gd name="T7" fmla="*/ 79 h 410"/>
                <a:gd name="T8" fmla="*/ 158 w 185"/>
                <a:gd name="T9" fmla="*/ 112 h 410"/>
                <a:gd name="T10" fmla="*/ 143 w 185"/>
                <a:gd name="T11" fmla="*/ 133 h 410"/>
                <a:gd name="T12" fmla="*/ 119 w 185"/>
                <a:gd name="T13" fmla="*/ 157 h 410"/>
                <a:gd name="T14" fmla="*/ 101 w 185"/>
                <a:gd name="T15" fmla="*/ 186 h 410"/>
                <a:gd name="T16" fmla="*/ 145 w 185"/>
                <a:gd name="T17" fmla="*/ 210 h 410"/>
                <a:gd name="T18" fmla="*/ 174 w 185"/>
                <a:gd name="T19" fmla="*/ 248 h 410"/>
                <a:gd name="T20" fmla="*/ 185 w 185"/>
                <a:gd name="T21" fmla="*/ 296 h 410"/>
                <a:gd name="T22" fmla="*/ 185 w 185"/>
                <a:gd name="T23" fmla="*/ 388 h 410"/>
                <a:gd name="T24" fmla="*/ 174 w 185"/>
                <a:gd name="T25" fmla="*/ 408 h 410"/>
                <a:gd name="T26" fmla="*/ 92 w 185"/>
                <a:gd name="T27" fmla="*/ 410 h 410"/>
                <a:gd name="T28" fmla="*/ 84 w 185"/>
                <a:gd name="T29" fmla="*/ 408 h 410"/>
                <a:gd name="T30" fmla="*/ 82 w 185"/>
                <a:gd name="T31" fmla="*/ 400 h 410"/>
                <a:gd name="T32" fmla="*/ 84 w 185"/>
                <a:gd name="T33" fmla="*/ 392 h 410"/>
                <a:gd name="T34" fmla="*/ 92 w 185"/>
                <a:gd name="T35" fmla="*/ 389 h 410"/>
                <a:gd name="T36" fmla="*/ 163 w 185"/>
                <a:gd name="T37" fmla="*/ 388 h 410"/>
                <a:gd name="T38" fmla="*/ 160 w 185"/>
                <a:gd name="T39" fmla="*/ 271 h 410"/>
                <a:gd name="T40" fmla="*/ 134 w 185"/>
                <a:gd name="T41" fmla="*/ 229 h 410"/>
                <a:gd name="T42" fmla="*/ 88 w 185"/>
                <a:gd name="T43" fmla="*/ 205 h 410"/>
                <a:gd name="T44" fmla="*/ 83 w 185"/>
                <a:gd name="T45" fmla="*/ 201 h 410"/>
                <a:gd name="T46" fmla="*/ 80 w 185"/>
                <a:gd name="T47" fmla="*/ 194 h 410"/>
                <a:gd name="T48" fmla="*/ 80 w 185"/>
                <a:gd name="T49" fmla="*/ 162 h 410"/>
                <a:gd name="T50" fmla="*/ 86 w 185"/>
                <a:gd name="T51" fmla="*/ 157 h 410"/>
                <a:gd name="T52" fmla="*/ 108 w 185"/>
                <a:gd name="T53" fmla="*/ 137 h 410"/>
                <a:gd name="T54" fmla="*/ 117 w 185"/>
                <a:gd name="T55" fmla="*/ 120 h 410"/>
                <a:gd name="T56" fmla="*/ 123 w 185"/>
                <a:gd name="T57" fmla="*/ 116 h 410"/>
                <a:gd name="T58" fmla="*/ 128 w 185"/>
                <a:gd name="T59" fmla="*/ 116 h 410"/>
                <a:gd name="T60" fmla="*/ 134 w 185"/>
                <a:gd name="T61" fmla="*/ 112 h 410"/>
                <a:gd name="T62" fmla="*/ 139 w 185"/>
                <a:gd name="T63" fmla="*/ 103 h 410"/>
                <a:gd name="T64" fmla="*/ 139 w 185"/>
                <a:gd name="T65" fmla="*/ 91 h 410"/>
                <a:gd name="T66" fmla="*/ 134 w 185"/>
                <a:gd name="T67" fmla="*/ 81 h 410"/>
                <a:gd name="T68" fmla="*/ 128 w 185"/>
                <a:gd name="T69" fmla="*/ 78 h 410"/>
                <a:gd name="T70" fmla="*/ 122 w 185"/>
                <a:gd name="T71" fmla="*/ 76 h 410"/>
                <a:gd name="T72" fmla="*/ 118 w 185"/>
                <a:gd name="T73" fmla="*/ 69 h 410"/>
                <a:gd name="T74" fmla="*/ 97 w 185"/>
                <a:gd name="T75" fmla="*/ 34 h 410"/>
                <a:gd name="T76" fmla="*/ 65 w 185"/>
                <a:gd name="T77" fmla="*/ 21 h 410"/>
                <a:gd name="T78" fmla="*/ 32 w 185"/>
                <a:gd name="T79" fmla="*/ 34 h 410"/>
                <a:gd name="T80" fmla="*/ 18 w 185"/>
                <a:gd name="T81" fmla="*/ 52 h 410"/>
                <a:gd name="T82" fmla="*/ 12 w 185"/>
                <a:gd name="T83" fmla="*/ 55 h 410"/>
                <a:gd name="T84" fmla="*/ 5 w 185"/>
                <a:gd name="T85" fmla="*/ 53 h 410"/>
                <a:gd name="T86" fmla="*/ 1 w 185"/>
                <a:gd name="T87" fmla="*/ 48 h 410"/>
                <a:gd name="T88" fmla="*/ 1 w 185"/>
                <a:gd name="T89" fmla="*/ 42 h 410"/>
                <a:gd name="T90" fmla="*/ 14 w 185"/>
                <a:gd name="T91" fmla="*/ 22 h 410"/>
                <a:gd name="T92" fmla="*/ 47 w 185"/>
                <a:gd name="T93" fmla="*/ 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5" h="410">
                  <a:moveTo>
                    <a:pt x="65" y="0"/>
                  </a:moveTo>
                  <a:lnTo>
                    <a:pt x="83" y="3"/>
                  </a:lnTo>
                  <a:lnTo>
                    <a:pt x="101" y="9"/>
                  </a:lnTo>
                  <a:lnTo>
                    <a:pt x="115" y="22"/>
                  </a:lnTo>
                  <a:lnTo>
                    <a:pt x="128" y="38"/>
                  </a:lnTo>
                  <a:lnTo>
                    <a:pt x="136" y="57"/>
                  </a:lnTo>
                  <a:lnTo>
                    <a:pt x="149" y="65"/>
                  </a:lnTo>
                  <a:lnTo>
                    <a:pt x="157" y="79"/>
                  </a:lnTo>
                  <a:lnTo>
                    <a:pt x="161" y="96"/>
                  </a:lnTo>
                  <a:lnTo>
                    <a:pt x="158" y="112"/>
                  </a:lnTo>
                  <a:lnTo>
                    <a:pt x="152" y="124"/>
                  </a:lnTo>
                  <a:lnTo>
                    <a:pt x="143" y="133"/>
                  </a:lnTo>
                  <a:lnTo>
                    <a:pt x="132" y="137"/>
                  </a:lnTo>
                  <a:lnTo>
                    <a:pt x="119" y="157"/>
                  </a:lnTo>
                  <a:lnTo>
                    <a:pt x="101" y="173"/>
                  </a:lnTo>
                  <a:lnTo>
                    <a:pt x="101" y="186"/>
                  </a:lnTo>
                  <a:lnTo>
                    <a:pt x="124" y="196"/>
                  </a:lnTo>
                  <a:lnTo>
                    <a:pt x="145" y="210"/>
                  </a:lnTo>
                  <a:lnTo>
                    <a:pt x="162" y="227"/>
                  </a:lnTo>
                  <a:lnTo>
                    <a:pt x="174" y="248"/>
                  </a:lnTo>
                  <a:lnTo>
                    <a:pt x="183" y="271"/>
                  </a:lnTo>
                  <a:lnTo>
                    <a:pt x="185" y="296"/>
                  </a:lnTo>
                  <a:lnTo>
                    <a:pt x="185" y="297"/>
                  </a:lnTo>
                  <a:lnTo>
                    <a:pt x="185" y="388"/>
                  </a:lnTo>
                  <a:lnTo>
                    <a:pt x="182" y="400"/>
                  </a:lnTo>
                  <a:lnTo>
                    <a:pt x="174" y="408"/>
                  </a:lnTo>
                  <a:lnTo>
                    <a:pt x="163" y="410"/>
                  </a:lnTo>
                  <a:lnTo>
                    <a:pt x="92" y="410"/>
                  </a:lnTo>
                  <a:lnTo>
                    <a:pt x="88" y="409"/>
                  </a:lnTo>
                  <a:lnTo>
                    <a:pt x="84" y="408"/>
                  </a:lnTo>
                  <a:lnTo>
                    <a:pt x="82" y="404"/>
                  </a:lnTo>
                  <a:lnTo>
                    <a:pt x="82" y="400"/>
                  </a:lnTo>
                  <a:lnTo>
                    <a:pt x="82" y="396"/>
                  </a:lnTo>
                  <a:lnTo>
                    <a:pt x="84" y="392"/>
                  </a:lnTo>
                  <a:lnTo>
                    <a:pt x="88" y="389"/>
                  </a:lnTo>
                  <a:lnTo>
                    <a:pt x="92" y="389"/>
                  </a:lnTo>
                  <a:lnTo>
                    <a:pt x="163" y="389"/>
                  </a:lnTo>
                  <a:lnTo>
                    <a:pt x="163" y="388"/>
                  </a:lnTo>
                  <a:lnTo>
                    <a:pt x="163" y="296"/>
                  </a:lnTo>
                  <a:lnTo>
                    <a:pt x="160" y="271"/>
                  </a:lnTo>
                  <a:lnTo>
                    <a:pt x="150" y="248"/>
                  </a:lnTo>
                  <a:lnTo>
                    <a:pt x="134" y="229"/>
                  </a:lnTo>
                  <a:lnTo>
                    <a:pt x="113" y="214"/>
                  </a:lnTo>
                  <a:lnTo>
                    <a:pt x="88" y="205"/>
                  </a:lnTo>
                  <a:lnTo>
                    <a:pt x="86" y="203"/>
                  </a:lnTo>
                  <a:lnTo>
                    <a:pt x="83" y="201"/>
                  </a:lnTo>
                  <a:lnTo>
                    <a:pt x="80" y="197"/>
                  </a:lnTo>
                  <a:lnTo>
                    <a:pt x="80" y="194"/>
                  </a:lnTo>
                  <a:lnTo>
                    <a:pt x="80" y="166"/>
                  </a:lnTo>
                  <a:lnTo>
                    <a:pt x="80" y="162"/>
                  </a:lnTo>
                  <a:lnTo>
                    <a:pt x="83" y="160"/>
                  </a:lnTo>
                  <a:lnTo>
                    <a:pt x="86" y="157"/>
                  </a:lnTo>
                  <a:lnTo>
                    <a:pt x="97" y="148"/>
                  </a:lnTo>
                  <a:lnTo>
                    <a:pt x="108" y="137"/>
                  </a:lnTo>
                  <a:lnTo>
                    <a:pt x="115" y="122"/>
                  </a:lnTo>
                  <a:lnTo>
                    <a:pt x="117" y="120"/>
                  </a:lnTo>
                  <a:lnTo>
                    <a:pt x="119" y="117"/>
                  </a:lnTo>
                  <a:lnTo>
                    <a:pt x="123" y="116"/>
                  </a:lnTo>
                  <a:lnTo>
                    <a:pt x="127" y="116"/>
                  </a:lnTo>
                  <a:lnTo>
                    <a:pt x="128" y="116"/>
                  </a:lnTo>
                  <a:lnTo>
                    <a:pt x="131" y="114"/>
                  </a:lnTo>
                  <a:lnTo>
                    <a:pt x="134" y="112"/>
                  </a:lnTo>
                  <a:lnTo>
                    <a:pt x="136" y="108"/>
                  </a:lnTo>
                  <a:lnTo>
                    <a:pt x="139" y="103"/>
                  </a:lnTo>
                  <a:lnTo>
                    <a:pt x="139" y="96"/>
                  </a:lnTo>
                  <a:lnTo>
                    <a:pt x="139" y="91"/>
                  </a:lnTo>
                  <a:lnTo>
                    <a:pt x="136" y="86"/>
                  </a:lnTo>
                  <a:lnTo>
                    <a:pt x="134" y="81"/>
                  </a:lnTo>
                  <a:lnTo>
                    <a:pt x="131" y="78"/>
                  </a:lnTo>
                  <a:lnTo>
                    <a:pt x="128" y="78"/>
                  </a:lnTo>
                  <a:lnTo>
                    <a:pt x="124" y="77"/>
                  </a:lnTo>
                  <a:lnTo>
                    <a:pt x="122" y="76"/>
                  </a:lnTo>
                  <a:lnTo>
                    <a:pt x="119" y="73"/>
                  </a:lnTo>
                  <a:lnTo>
                    <a:pt x="118" y="69"/>
                  </a:lnTo>
                  <a:lnTo>
                    <a:pt x="110" y="50"/>
                  </a:lnTo>
                  <a:lnTo>
                    <a:pt x="97" y="34"/>
                  </a:lnTo>
                  <a:lnTo>
                    <a:pt x="82" y="25"/>
                  </a:lnTo>
                  <a:lnTo>
                    <a:pt x="65" y="21"/>
                  </a:lnTo>
                  <a:lnTo>
                    <a:pt x="48" y="25"/>
                  </a:lnTo>
                  <a:lnTo>
                    <a:pt x="32" y="34"/>
                  </a:lnTo>
                  <a:lnTo>
                    <a:pt x="21" y="50"/>
                  </a:lnTo>
                  <a:lnTo>
                    <a:pt x="18" y="52"/>
                  </a:lnTo>
                  <a:lnTo>
                    <a:pt x="15" y="53"/>
                  </a:lnTo>
                  <a:lnTo>
                    <a:pt x="12" y="55"/>
                  </a:lnTo>
                  <a:lnTo>
                    <a:pt x="9" y="55"/>
                  </a:lnTo>
                  <a:lnTo>
                    <a:pt x="5" y="53"/>
                  </a:lnTo>
                  <a:lnTo>
                    <a:pt x="3" y="51"/>
                  </a:lnTo>
                  <a:lnTo>
                    <a:pt x="1" y="48"/>
                  </a:lnTo>
                  <a:lnTo>
                    <a:pt x="0" y="44"/>
                  </a:lnTo>
                  <a:lnTo>
                    <a:pt x="1" y="42"/>
                  </a:lnTo>
                  <a:lnTo>
                    <a:pt x="3" y="38"/>
                  </a:lnTo>
                  <a:lnTo>
                    <a:pt x="14" y="22"/>
                  </a:lnTo>
                  <a:lnTo>
                    <a:pt x="30" y="9"/>
                  </a:lnTo>
                  <a:lnTo>
                    <a:pt x="47" y="3"/>
                  </a:ln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5" name="Freeform 47">
              <a:extLst>
                <a:ext uri="{FF2B5EF4-FFF2-40B4-BE49-F238E27FC236}">
                  <a16:creationId xmlns:a16="http://schemas.microsoft.com/office/drawing/2014/main" id="{4228EE63-E196-4840-A223-0366566ECAEA}"/>
                </a:ext>
              </a:extLst>
            </p:cNvPr>
            <p:cNvSpPr>
              <a:spLocks/>
            </p:cNvSpPr>
            <p:nvPr/>
          </p:nvSpPr>
          <p:spPr bwMode="auto">
            <a:xfrm>
              <a:off x="1539876" y="1331913"/>
              <a:ext cx="292100" cy="650875"/>
            </a:xfrm>
            <a:custGeom>
              <a:avLst/>
              <a:gdLst>
                <a:gd name="T0" fmla="*/ 139 w 184"/>
                <a:gd name="T1" fmla="*/ 3 h 410"/>
                <a:gd name="T2" fmla="*/ 171 w 184"/>
                <a:gd name="T3" fmla="*/ 22 h 410"/>
                <a:gd name="T4" fmla="*/ 184 w 184"/>
                <a:gd name="T5" fmla="*/ 42 h 410"/>
                <a:gd name="T6" fmla="*/ 184 w 184"/>
                <a:gd name="T7" fmla="*/ 48 h 410"/>
                <a:gd name="T8" fmla="*/ 179 w 184"/>
                <a:gd name="T9" fmla="*/ 53 h 410"/>
                <a:gd name="T10" fmla="*/ 173 w 184"/>
                <a:gd name="T11" fmla="*/ 55 h 410"/>
                <a:gd name="T12" fmla="*/ 167 w 184"/>
                <a:gd name="T13" fmla="*/ 52 h 410"/>
                <a:gd name="T14" fmla="*/ 152 w 184"/>
                <a:gd name="T15" fmla="*/ 34 h 410"/>
                <a:gd name="T16" fmla="*/ 121 w 184"/>
                <a:gd name="T17" fmla="*/ 21 h 410"/>
                <a:gd name="T18" fmla="*/ 88 w 184"/>
                <a:gd name="T19" fmla="*/ 34 h 410"/>
                <a:gd name="T20" fmla="*/ 67 w 184"/>
                <a:gd name="T21" fmla="*/ 69 h 410"/>
                <a:gd name="T22" fmla="*/ 64 w 184"/>
                <a:gd name="T23" fmla="*/ 76 h 410"/>
                <a:gd name="T24" fmla="*/ 57 w 184"/>
                <a:gd name="T25" fmla="*/ 78 h 410"/>
                <a:gd name="T26" fmla="*/ 51 w 184"/>
                <a:gd name="T27" fmla="*/ 81 h 410"/>
                <a:gd name="T28" fmla="*/ 47 w 184"/>
                <a:gd name="T29" fmla="*/ 91 h 410"/>
                <a:gd name="T30" fmla="*/ 47 w 184"/>
                <a:gd name="T31" fmla="*/ 103 h 410"/>
                <a:gd name="T32" fmla="*/ 51 w 184"/>
                <a:gd name="T33" fmla="*/ 112 h 410"/>
                <a:gd name="T34" fmla="*/ 57 w 184"/>
                <a:gd name="T35" fmla="*/ 116 h 410"/>
                <a:gd name="T36" fmla="*/ 62 w 184"/>
                <a:gd name="T37" fmla="*/ 116 h 410"/>
                <a:gd name="T38" fmla="*/ 69 w 184"/>
                <a:gd name="T39" fmla="*/ 120 h 410"/>
                <a:gd name="T40" fmla="*/ 78 w 184"/>
                <a:gd name="T41" fmla="*/ 137 h 410"/>
                <a:gd name="T42" fmla="*/ 99 w 184"/>
                <a:gd name="T43" fmla="*/ 157 h 410"/>
                <a:gd name="T44" fmla="*/ 104 w 184"/>
                <a:gd name="T45" fmla="*/ 162 h 410"/>
                <a:gd name="T46" fmla="*/ 105 w 184"/>
                <a:gd name="T47" fmla="*/ 194 h 410"/>
                <a:gd name="T48" fmla="*/ 102 w 184"/>
                <a:gd name="T49" fmla="*/ 201 h 410"/>
                <a:gd name="T50" fmla="*/ 96 w 184"/>
                <a:gd name="T51" fmla="*/ 205 h 410"/>
                <a:gd name="T52" fmla="*/ 51 w 184"/>
                <a:gd name="T53" fmla="*/ 229 h 410"/>
                <a:gd name="T54" fmla="*/ 25 w 184"/>
                <a:gd name="T55" fmla="*/ 271 h 410"/>
                <a:gd name="T56" fmla="*/ 22 w 184"/>
                <a:gd name="T57" fmla="*/ 388 h 410"/>
                <a:gd name="T58" fmla="*/ 93 w 184"/>
                <a:gd name="T59" fmla="*/ 389 h 410"/>
                <a:gd name="T60" fmla="*/ 101 w 184"/>
                <a:gd name="T61" fmla="*/ 392 h 410"/>
                <a:gd name="T62" fmla="*/ 104 w 184"/>
                <a:gd name="T63" fmla="*/ 400 h 410"/>
                <a:gd name="T64" fmla="*/ 101 w 184"/>
                <a:gd name="T65" fmla="*/ 408 h 410"/>
                <a:gd name="T66" fmla="*/ 93 w 184"/>
                <a:gd name="T67" fmla="*/ 410 h 410"/>
                <a:gd name="T68" fmla="*/ 10 w 184"/>
                <a:gd name="T69" fmla="*/ 408 h 410"/>
                <a:gd name="T70" fmla="*/ 0 w 184"/>
                <a:gd name="T71" fmla="*/ 388 h 410"/>
                <a:gd name="T72" fmla="*/ 0 w 184"/>
                <a:gd name="T73" fmla="*/ 296 h 410"/>
                <a:gd name="T74" fmla="*/ 3 w 184"/>
                <a:gd name="T75" fmla="*/ 271 h 410"/>
                <a:gd name="T76" fmla="*/ 23 w 184"/>
                <a:gd name="T77" fmla="*/ 227 h 410"/>
                <a:gd name="T78" fmla="*/ 60 w 184"/>
                <a:gd name="T79" fmla="*/ 196 h 410"/>
                <a:gd name="T80" fmla="*/ 83 w 184"/>
                <a:gd name="T81" fmla="*/ 173 h 410"/>
                <a:gd name="T82" fmla="*/ 53 w 184"/>
                <a:gd name="T83" fmla="*/ 137 h 410"/>
                <a:gd name="T84" fmla="*/ 32 w 184"/>
                <a:gd name="T85" fmla="*/ 124 h 410"/>
                <a:gd name="T86" fmla="*/ 25 w 184"/>
                <a:gd name="T87" fmla="*/ 96 h 410"/>
                <a:gd name="T88" fmla="*/ 36 w 184"/>
                <a:gd name="T89" fmla="*/ 65 h 410"/>
                <a:gd name="T90" fmla="*/ 57 w 184"/>
                <a:gd name="T91" fmla="*/ 38 h 410"/>
                <a:gd name="T92" fmla="*/ 84 w 184"/>
                <a:gd name="T93" fmla="*/ 9 h 410"/>
                <a:gd name="T94" fmla="*/ 121 w 184"/>
                <a:gd name="T95"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4" h="410">
                  <a:moveTo>
                    <a:pt x="121" y="0"/>
                  </a:moveTo>
                  <a:lnTo>
                    <a:pt x="139" y="3"/>
                  </a:lnTo>
                  <a:lnTo>
                    <a:pt x="156" y="9"/>
                  </a:lnTo>
                  <a:lnTo>
                    <a:pt x="171" y="22"/>
                  </a:lnTo>
                  <a:lnTo>
                    <a:pt x="183" y="38"/>
                  </a:lnTo>
                  <a:lnTo>
                    <a:pt x="184" y="42"/>
                  </a:lnTo>
                  <a:lnTo>
                    <a:pt x="184" y="44"/>
                  </a:lnTo>
                  <a:lnTo>
                    <a:pt x="184" y="48"/>
                  </a:lnTo>
                  <a:lnTo>
                    <a:pt x="182" y="51"/>
                  </a:lnTo>
                  <a:lnTo>
                    <a:pt x="179" y="53"/>
                  </a:lnTo>
                  <a:lnTo>
                    <a:pt x="176" y="55"/>
                  </a:lnTo>
                  <a:lnTo>
                    <a:pt x="173" y="55"/>
                  </a:lnTo>
                  <a:lnTo>
                    <a:pt x="170" y="53"/>
                  </a:lnTo>
                  <a:lnTo>
                    <a:pt x="167" y="52"/>
                  </a:lnTo>
                  <a:lnTo>
                    <a:pt x="165" y="50"/>
                  </a:lnTo>
                  <a:lnTo>
                    <a:pt x="152" y="34"/>
                  </a:lnTo>
                  <a:lnTo>
                    <a:pt x="138" y="25"/>
                  </a:lnTo>
                  <a:lnTo>
                    <a:pt x="121" y="21"/>
                  </a:lnTo>
                  <a:lnTo>
                    <a:pt x="102" y="25"/>
                  </a:lnTo>
                  <a:lnTo>
                    <a:pt x="88" y="34"/>
                  </a:lnTo>
                  <a:lnTo>
                    <a:pt x="75" y="50"/>
                  </a:lnTo>
                  <a:lnTo>
                    <a:pt x="67" y="69"/>
                  </a:lnTo>
                  <a:lnTo>
                    <a:pt x="66" y="73"/>
                  </a:lnTo>
                  <a:lnTo>
                    <a:pt x="64" y="76"/>
                  </a:lnTo>
                  <a:lnTo>
                    <a:pt x="61" y="77"/>
                  </a:lnTo>
                  <a:lnTo>
                    <a:pt x="57" y="78"/>
                  </a:lnTo>
                  <a:lnTo>
                    <a:pt x="54" y="78"/>
                  </a:lnTo>
                  <a:lnTo>
                    <a:pt x="51" y="81"/>
                  </a:lnTo>
                  <a:lnTo>
                    <a:pt x="49" y="86"/>
                  </a:lnTo>
                  <a:lnTo>
                    <a:pt x="47" y="91"/>
                  </a:lnTo>
                  <a:lnTo>
                    <a:pt x="47" y="96"/>
                  </a:lnTo>
                  <a:lnTo>
                    <a:pt x="47" y="103"/>
                  </a:lnTo>
                  <a:lnTo>
                    <a:pt x="49" y="108"/>
                  </a:lnTo>
                  <a:lnTo>
                    <a:pt x="51" y="112"/>
                  </a:lnTo>
                  <a:lnTo>
                    <a:pt x="54" y="114"/>
                  </a:lnTo>
                  <a:lnTo>
                    <a:pt x="57" y="116"/>
                  </a:lnTo>
                  <a:lnTo>
                    <a:pt x="58" y="116"/>
                  </a:lnTo>
                  <a:lnTo>
                    <a:pt x="62" y="116"/>
                  </a:lnTo>
                  <a:lnTo>
                    <a:pt x="65" y="117"/>
                  </a:lnTo>
                  <a:lnTo>
                    <a:pt x="69" y="120"/>
                  </a:lnTo>
                  <a:lnTo>
                    <a:pt x="70" y="122"/>
                  </a:lnTo>
                  <a:lnTo>
                    <a:pt x="78" y="137"/>
                  </a:lnTo>
                  <a:lnTo>
                    <a:pt x="87" y="148"/>
                  </a:lnTo>
                  <a:lnTo>
                    <a:pt x="99" y="157"/>
                  </a:lnTo>
                  <a:lnTo>
                    <a:pt x="102" y="160"/>
                  </a:lnTo>
                  <a:lnTo>
                    <a:pt x="104" y="162"/>
                  </a:lnTo>
                  <a:lnTo>
                    <a:pt x="105" y="166"/>
                  </a:lnTo>
                  <a:lnTo>
                    <a:pt x="105" y="194"/>
                  </a:lnTo>
                  <a:lnTo>
                    <a:pt x="104" y="197"/>
                  </a:lnTo>
                  <a:lnTo>
                    <a:pt x="102" y="201"/>
                  </a:lnTo>
                  <a:lnTo>
                    <a:pt x="100" y="203"/>
                  </a:lnTo>
                  <a:lnTo>
                    <a:pt x="96" y="205"/>
                  </a:lnTo>
                  <a:lnTo>
                    <a:pt x="71" y="214"/>
                  </a:lnTo>
                  <a:lnTo>
                    <a:pt x="51" y="229"/>
                  </a:lnTo>
                  <a:lnTo>
                    <a:pt x="35" y="248"/>
                  </a:lnTo>
                  <a:lnTo>
                    <a:pt x="25" y="271"/>
                  </a:lnTo>
                  <a:lnTo>
                    <a:pt x="22" y="296"/>
                  </a:lnTo>
                  <a:lnTo>
                    <a:pt x="22" y="388"/>
                  </a:lnTo>
                  <a:lnTo>
                    <a:pt x="22" y="389"/>
                  </a:lnTo>
                  <a:lnTo>
                    <a:pt x="93" y="389"/>
                  </a:lnTo>
                  <a:lnTo>
                    <a:pt x="97" y="389"/>
                  </a:lnTo>
                  <a:lnTo>
                    <a:pt x="101" y="392"/>
                  </a:lnTo>
                  <a:lnTo>
                    <a:pt x="104" y="396"/>
                  </a:lnTo>
                  <a:lnTo>
                    <a:pt x="104" y="400"/>
                  </a:lnTo>
                  <a:lnTo>
                    <a:pt x="104" y="404"/>
                  </a:lnTo>
                  <a:lnTo>
                    <a:pt x="101" y="408"/>
                  </a:lnTo>
                  <a:lnTo>
                    <a:pt x="97" y="409"/>
                  </a:lnTo>
                  <a:lnTo>
                    <a:pt x="93" y="410"/>
                  </a:lnTo>
                  <a:lnTo>
                    <a:pt x="22" y="410"/>
                  </a:lnTo>
                  <a:lnTo>
                    <a:pt x="10" y="408"/>
                  </a:lnTo>
                  <a:lnTo>
                    <a:pt x="3" y="400"/>
                  </a:lnTo>
                  <a:lnTo>
                    <a:pt x="0" y="388"/>
                  </a:lnTo>
                  <a:lnTo>
                    <a:pt x="0" y="297"/>
                  </a:lnTo>
                  <a:lnTo>
                    <a:pt x="0" y="296"/>
                  </a:lnTo>
                  <a:lnTo>
                    <a:pt x="0" y="296"/>
                  </a:lnTo>
                  <a:lnTo>
                    <a:pt x="3" y="271"/>
                  </a:lnTo>
                  <a:lnTo>
                    <a:pt x="10" y="248"/>
                  </a:lnTo>
                  <a:lnTo>
                    <a:pt x="23" y="227"/>
                  </a:lnTo>
                  <a:lnTo>
                    <a:pt x="40" y="210"/>
                  </a:lnTo>
                  <a:lnTo>
                    <a:pt x="60" y="196"/>
                  </a:lnTo>
                  <a:lnTo>
                    <a:pt x="83" y="186"/>
                  </a:lnTo>
                  <a:lnTo>
                    <a:pt x="83" y="173"/>
                  </a:lnTo>
                  <a:lnTo>
                    <a:pt x="66" y="157"/>
                  </a:lnTo>
                  <a:lnTo>
                    <a:pt x="53" y="137"/>
                  </a:lnTo>
                  <a:lnTo>
                    <a:pt x="41" y="133"/>
                  </a:lnTo>
                  <a:lnTo>
                    <a:pt x="32" y="124"/>
                  </a:lnTo>
                  <a:lnTo>
                    <a:pt x="27" y="112"/>
                  </a:lnTo>
                  <a:lnTo>
                    <a:pt x="25" y="96"/>
                  </a:lnTo>
                  <a:lnTo>
                    <a:pt x="29" y="79"/>
                  </a:lnTo>
                  <a:lnTo>
                    <a:pt x="36" y="65"/>
                  </a:lnTo>
                  <a:lnTo>
                    <a:pt x="48" y="57"/>
                  </a:lnTo>
                  <a:lnTo>
                    <a:pt x="57" y="38"/>
                  </a:lnTo>
                  <a:lnTo>
                    <a:pt x="70" y="22"/>
                  </a:lnTo>
                  <a:lnTo>
                    <a:pt x="84" y="9"/>
                  </a:lnTo>
                  <a:lnTo>
                    <a:pt x="101" y="3"/>
                  </a:lnTo>
                  <a:lnTo>
                    <a:pt x="1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66" name="Groep 65">
            <a:extLst>
              <a:ext uri="{FF2B5EF4-FFF2-40B4-BE49-F238E27FC236}">
                <a16:creationId xmlns:a16="http://schemas.microsoft.com/office/drawing/2014/main" id="{0C110D8B-D392-40DB-97FC-63E6978F2D47}"/>
              </a:ext>
            </a:extLst>
          </p:cNvPr>
          <p:cNvGrpSpPr/>
          <p:nvPr/>
        </p:nvGrpSpPr>
        <p:grpSpPr>
          <a:xfrm>
            <a:off x="1950707" y="5161649"/>
            <a:ext cx="315262" cy="278345"/>
            <a:chOff x="1539876" y="1331913"/>
            <a:chExt cx="854075" cy="754063"/>
          </a:xfrm>
          <a:solidFill>
            <a:schemeClr val="tx2"/>
          </a:solidFill>
        </p:grpSpPr>
        <p:sp>
          <p:nvSpPr>
            <p:cNvPr id="67" name="Freeform 42">
              <a:extLst>
                <a:ext uri="{FF2B5EF4-FFF2-40B4-BE49-F238E27FC236}">
                  <a16:creationId xmlns:a16="http://schemas.microsoft.com/office/drawing/2014/main" id="{8E75D541-7D7C-48B6-B3B9-D2B90C64F514}"/>
                </a:ext>
              </a:extLst>
            </p:cNvPr>
            <p:cNvSpPr>
              <a:spLocks/>
            </p:cNvSpPr>
            <p:nvPr/>
          </p:nvSpPr>
          <p:spPr bwMode="auto">
            <a:xfrm>
              <a:off x="1749426" y="1344613"/>
              <a:ext cx="433388" cy="741363"/>
            </a:xfrm>
            <a:custGeom>
              <a:avLst/>
              <a:gdLst>
                <a:gd name="T0" fmla="*/ 177 w 273"/>
                <a:gd name="T1" fmla="*/ 12 h 467"/>
                <a:gd name="T2" fmla="*/ 217 w 273"/>
                <a:gd name="T3" fmla="*/ 66 h 467"/>
                <a:gd name="T4" fmla="*/ 242 w 273"/>
                <a:gd name="T5" fmla="*/ 95 h 467"/>
                <a:gd name="T6" fmla="*/ 235 w 273"/>
                <a:gd name="T7" fmla="*/ 140 h 467"/>
                <a:gd name="T8" fmla="*/ 203 w 273"/>
                <a:gd name="T9" fmla="*/ 170 h 467"/>
                <a:gd name="T10" fmla="*/ 177 w 273"/>
                <a:gd name="T11" fmla="*/ 213 h 467"/>
                <a:gd name="T12" fmla="*/ 246 w 273"/>
                <a:gd name="T13" fmla="*/ 261 h 467"/>
                <a:gd name="T14" fmla="*/ 273 w 273"/>
                <a:gd name="T15" fmla="*/ 339 h 467"/>
                <a:gd name="T16" fmla="*/ 269 w 273"/>
                <a:gd name="T17" fmla="*/ 455 h 467"/>
                <a:gd name="T18" fmla="*/ 195 w 273"/>
                <a:gd name="T19" fmla="*/ 467 h 467"/>
                <a:gd name="T20" fmla="*/ 186 w 273"/>
                <a:gd name="T21" fmla="*/ 461 h 467"/>
                <a:gd name="T22" fmla="*/ 188 w 273"/>
                <a:gd name="T23" fmla="*/ 449 h 467"/>
                <a:gd name="T24" fmla="*/ 249 w 273"/>
                <a:gd name="T25" fmla="*/ 446 h 467"/>
                <a:gd name="T26" fmla="*/ 251 w 273"/>
                <a:gd name="T27" fmla="*/ 339 h 467"/>
                <a:gd name="T28" fmla="*/ 226 w 273"/>
                <a:gd name="T29" fmla="*/ 271 h 467"/>
                <a:gd name="T30" fmla="*/ 164 w 273"/>
                <a:gd name="T31" fmla="*/ 232 h 467"/>
                <a:gd name="T32" fmla="*/ 156 w 273"/>
                <a:gd name="T33" fmla="*/ 225 h 467"/>
                <a:gd name="T34" fmla="*/ 156 w 273"/>
                <a:gd name="T35" fmla="*/ 186 h 467"/>
                <a:gd name="T36" fmla="*/ 175 w 273"/>
                <a:gd name="T37" fmla="*/ 170 h 467"/>
                <a:gd name="T38" fmla="*/ 198 w 273"/>
                <a:gd name="T39" fmla="*/ 136 h 467"/>
                <a:gd name="T40" fmla="*/ 207 w 273"/>
                <a:gd name="T41" fmla="*/ 132 h 467"/>
                <a:gd name="T42" fmla="*/ 220 w 273"/>
                <a:gd name="T43" fmla="*/ 122 h 467"/>
                <a:gd name="T44" fmla="*/ 214 w 273"/>
                <a:gd name="T45" fmla="*/ 90 h 467"/>
                <a:gd name="T46" fmla="*/ 201 w 273"/>
                <a:gd name="T47" fmla="*/ 83 h 467"/>
                <a:gd name="T48" fmla="*/ 188 w 273"/>
                <a:gd name="T49" fmla="*/ 55 h 467"/>
                <a:gd name="T50" fmla="*/ 137 w 273"/>
                <a:gd name="T51" fmla="*/ 21 h 467"/>
                <a:gd name="T52" fmla="*/ 83 w 273"/>
                <a:gd name="T53" fmla="*/ 55 h 467"/>
                <a:gd name="T54" fmla="*/ 70 w 273"/>
                <a:gd name="T55" fmla="*/ 83 h 467"/>
                <a:gd name="T56" fmla="*/ 57 w 273"/>
                <a:gd name="T57" fmla="*/ 90 h 467"/>
                <a:gd name="T58" fmla="*/ 52 w 273"/>
                <a:gd name="T59" fmla="*/ 122 h 467"/>
                <a:gd name="T60" fmla="*/ 65 w 273"/>
                <a:gd name="T61" fmla="*/ 132 h 467"/>
                <a:gd name="T62" fmla="*/ 76 w 273"/>
                <a:gd name="T63" fmla="*/ 136 h 467"/>
                <a:gd name="T64" fmla="*/ 98 w 273"/>
                <a:gd name="T65" fmla="*/ 170 h 467"/>
                <a:gd name="T66" fmla="*/ 116 w 273"/>
                <a:gd name="T67" fmla="*/ 186 h 467"/>
                <a:gd name="T68" fmla="*/ 116 w 273"/>
                <a:gd name="T69" fmla="*/ 225 h 467"/>
                <a:gd name="T70" fmla="*/ 108 w 273"/>
                <a:gd name="T71" fmla="*/ 232 h 467"/>
                <a:gd name="T72" fmla="*/ 46 w 273"/>
                <a:gd name="T73" fmla="*/ 271 h 467"/>
                <a:gd name="T74" fmla="*/ 21 w 273"/>
                <a:gd name="T75" fmla="*/ 339 h 467"/>
                <a:gd name="T76" fmla="*/ 22 w 273"/>
                <a:gd name="T77" fmla="*/ 446 h 467"/>
                <a:gd name="T78" fmla="*/ 87 w 273"/>
                <a:gd name="T79" fmla="*/ 449 h 467"/>
                <a:gd name="T80" fmla="*/ 90 w 273"/>
                <a:gd name="T81" fmla="*/ 461 h 467"/>
                <a:gd name="T82" fmla="*/ 81 w 273"/>
                <a:gd name="T83" fmla="*/ 467 h 467"/>
                <a:gd name="T84" fmla="*/ 3 w 273"/>
                <a:gd name="T85" fmla="*/ 455 h 467"/>
                <a:gd name="T86" fmla="*/ 3 w 273"/>
                <a:gd name="T87" fmla="*/ 310 h 467"/>
                <a:gd name="T88" fmla="*/ 46 w 273"/>
                <a:gd name="T89" fmla="*/ 240 h 467"/>
                <a:gd name="T90" fmla="*/ 95 w 273"/>
                <a:gd name="T91" fmla="*/ 196 h 467"/>
                <a:gd name="T92" fmla="*/ 60 w 273"/>
                <a:gd name="T93" fmla="*/ 154 h 467"/>
                <a:gd name="T94" fmla="*/ 30 w 273"/>
                <a:gd name="T95" fmla="*/ 126 h 467"/>
                <a:gd name="T96" fmla="*/ 35 w 273"/>
                <a:gd name="T97" fmla="*/ 82 h 467"/>
                <a:gd name="T98" fmla="*/ 65 w 273"/>
                <a:gd name="T99" fmla="*/ 44 h 467"/>
                <a:gd name="T100" fmla="*/ 115 w 273"/>
                <a:gd name="T101" fmla="*/ 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3" h="467">
                  <a:moveTo>
                    <a:pt x="137" y="0"/>
                  </a:moveTo>
                  <a:lnTo>
                    <a:pt x="157" y="3"/>
                  </a:lnTo>
                  <a:lnTo>
                    <a:pt x="177" y="12"/>
                  </a:lnTo>
                  <a:lnTo>
                    <a:pt x="194" y="25"/>
                  </a:lnTo>
                  <a:lnTo>
                    <a:pt x="207" y="44"/>
                  </a:lnTo>
                  <a:lnTo>
                    <a:pt x="217" y="66"/>
                  </a:lnTo>
                  <a:lnTo>
                    <a:pt x="227" y="71"/>
                  </a:lnTo>
                  <a:lnTo>
                    <a:pt x="236" y="82"/>
                  </a:lnTo>
                  <a:lnTo>
                    <a:pt x="242" y="95"/>
                  </a:lnTo>
                  <a:lnTo>
                    <a:pt x="244" y="109"/>
                  </a:lnTo>
                  <a:lnTo>
                    <a:pt x="242" y="126"/>
                  </a:lnTo>
                  <a:lnTo>
                    <a:pt x="235" y="140"/>
                  </a:lnTo>
                  <a:lnTo>
                    <a:pt x="225" y="149"/>
                  </a:lnTo>
                  <a:lnTo>
                    <a:pt x="212" y="154"/>
                  </a:lnTo>
                  <a:lnTo>
                    <a:pt x="203" y="170"/>
                  </a:lnTo>
                  <a:lnTo>
                    <a:pt x="191" y="184"/>
                  </a:lnTo>
                  <a:lnTo>
                    <a:pt x="177" y="196"/>
                  </a:lnTo>
                  <a:lnTo>
                    <a:pt x="177" y="213"/>
                  </a:lnTo>
                  <a:lnTo>
                    <a:pt x="204" y="225"/>
                  </a:lnTo>
                  <a:lnTo>
                    <a:pt x="226" y="240"/>
                  </a:lnTo>
                  <a:lnTo>
                    <a:pt x="246" y="261"/>
                  </a:lnTo>
                  <a:lnTo>
                    <a:pt x="260" y="284"/>
                  </a:lnTo>
                  <a:lnTo>
                    <a:pt x="269" y="310"/>
                  </a:lnTo>
                  <a:lnTo>
                    <a:pt x="273" y="339"/>
                  </a:lnTo>
                  <a:lnTo>
                    <a:pt x="273" y="339"/>
                  </a:lnTo>
                  <a:lnTo>
                    <a:pt x="273" y="444"/>
                  </a:lnTo>
                  <a:lnTo>
                    <a:pt x="269" y="455"/>
                  </a:lnTo>
                  <a:lnTo>
                    <a:pt x="261" y="465"/>
                  </a:lnTo>
                  <a:lnTo>
                    <a:pt x="249" y="467"/>
                  </a:lnTo>
                  <a:lnTo>
                    <a:pt x="195" y="467"/>
                  </a:lnTo>
                  <a:lnTo>
                    <a:pt x="191" y="467"/>
                  </a:lnTo>
                  <a:lnTo>
                    <a:pt x="188" y="465"/>
                  </a:lnTo>
                  <a:lnTo>
                    <a:pt x="186" y="461"/>
                  </a:lnTo>
                  <a:lnTo>
                    <a:pt x="185" y="457"/>
                  </a:lnTo>
                  <a:lnTo>
                    <a:pt x="186" y="453"/>
                  </a:lnTo>
                  <a:lnTo>
                    <a:pt x="188" y="449"/>
                  </a:lnTo>
                  <a:lnTo>
                    <a:pt x="191" y="446"/>
                  </a:lnTo>
                  <a:lnTo>
                    <a:pt x="195" y="446"/>
                  </a:lnTo>
                  <a:lnTo>
                    <a:pt x="249" y="446"/>
                  </a:lnTo>
                  <a:lnTo>
                    <a:pt x="251" y="445"/>
                  </a:lnTo>
                  <a:lnTo>
                    <a:pt x="251" y="444"/>
                  </a:lnTo>
                  <a:lnTo>
                    <a:pt x="251" y="339"/>
                  </a:lnTo>
                  <a:lnTo>
                    <a:pt x="248" y="314"/>
                  </a:lnTo>
                  <a:lnTo>
                    <a:pt x="239" y="291"/>
                  </a:lnTo>
                  <a:lnTo>
                    <a:pt x="226" y="271"/>
                  </a:lnTo>
                  <a:lnTo>
                    <a:pt x="209" y="253"/>
                  </a:lnTo>
                  <a:lnTo>
                    <a:pt x="188" y="240"/>
                  </a:lnTo>
                  <a:lnTo>
                    <a:pt x="164" y="232"/>
                  </a:lnTo>
                  <a:lnTo>
                    <a:pt x="160" y="230"/>
                  </a:lnTo>
                  <a:lnTo>
                    <a:pt x="157" y="228"/>
                  </a:lnTo>
                  <a:lnTo>
                    <a:pt x="156" y="225"/>
                  </a:lnTo>
                  <a:lnTo>
                    <a:pt x="155" y="222"/>
                  </a:lnTo>
                  <a:lnTo>
                    <a:pt x="155" y="189"/>
                  </a:lnTo>
                  <a:lnTo>
                    <a:pt x="156" y="186"/>
                  </a:lnTo>
                  <a:lnTo>
                    <a:pt x="157" y="182"/>
                  </a:lnTo>
                  <a:lnTo>
                    <a:pt x="161" y="180"/>
                  </a:lnTo>
                  <a:lnTo>
                    <a:pt x="175" y="170"/>
                  </a:lnTo>
                  <a:lnTo>
                    <a:pt x="186" y="156"/>
                  </a:lnTo>
                  <a:lnTo>
                    <a:pt x="195" y="139"/>
                  </a:lnTo>
                  <a:lnTo>
                    <a:pt x="198" y="136"/>
                  </a:lnTo>
                  <a:lnTo>
                    <a:pt x="200" y="134"/>
                  </a:lnTo>
                  <a:lnTo>
                    <a:pt x="203" y="132"/>
                  </a:lnTo>
                  <a:lnTo>
                    <a:pt x="207" y="132"/>
                  </a:lnTo>
                  <a:lnTo>
                    <a:pt x="208" y="132"/>
                  </a:lnTo>
                  <a:lnTo>
                    <a:pt x="214" y="130"/>
                  </a:lnTo>
                  <a:lnTo>
                    <a:pt x="220" y="122"/>
                  </a:lnTo>
                  <a:lnTo>
                    <a:pt x="222" y="109"/>
                  </a:lnTo>
                  <a:lnTo>
                    <a:pt x="220" y="97"/>
                  </a:lnTo>
                  <a:lnTo>
                    <a:pt x="214" y="90"/>
                  </a:lnTo>
                  <a:lnTo>
                    <a:pt x="208" y="86"/>
                  </a:lnTo>
                  <a:lnTo>
                    <a:pt x="205" y="86"/>
                  </a:lnTo>
                  <a:lnTo>
                    <a:pt x="201" y="83"/>
                  </a:lnTo>
                  <a:lnTo>
                    <a:pt x="200" y="81"/>
                  </a:lnTo>
                  <a:lnTo>
                    <a:pt x="199" y="78"/>
                  </a:lnTo>
                  <a:lnTo>
                    <a:pt x="188" y="55"/>
                  </a:lnTo>
                  <a:lnTo>
                    <a:pt x="174" y="36"/>
                  </a:lnTo>
                  <a:lnTo>
                    <a:pt x="156" y="25"/>
                  </a:lnTo>
                  <a:lnTo>
                    <a:pt x="137" y="21"/>
                  </a:lnTo>
                  <a:lnTo>
                    <a:pt x="116" y="25"/>
                  </a:lnTo>
                  <a:lnTo>
                    <a:pt x="98" y="36"/>
                  </a:lnTo>
                  <a:lnTo>
                    <a:pt x="83" y="55"/>
                  </a:lnTo>
                  <a:lnTo>
                    <a:pt x="73" y="78"/>
                  </a:lnTo>
                  <a:lnTo>
                    <a:pt x="72" y="81"/>
                  </a:lnTo>
                  <a:lnTo>
                    <a:pt x="70" y="83"/>
                  </a:lnTo>
                  <a:lnTo>
                    <a:pt x="66" y="86"/>
                  </a:lnTo>
                  <a:lnTo>
                    <a:pt x="64" y="86"/>
                  </a:lnTo>
                  <a:lnTo>
                    <a:pt x="57" y="90"/>
                  </a:lnTo>
                  <a:lnTo>
                    <a:pt x="52" y="97"/>
                  </a:lnTo>
                  <a:lnTo>
                    <a:pt x="50" y="109"/>
                  </a:lnTo>
                  <a:lnTo>
                    <a:pt x="52" y="122"/>
                  </a:lnTo>
                  <a:lnTo>
                    <a:pt x="57" y="130"/>
                  </a:lnTo>
                  <a:lnTo>
                    <a:pt x="64" y="132"/>
                  </a:lnTo>
                  <a:lnTo>
                    <a:pt x="65" y="132"/>
                  </a:lnTo>
                  <a:lnTo>
                    <a:pt x="69" y="132"/>
                  </a:lnTo>
                  <a:lnTo>
                    <a:pt x="72" y="134"/>
                  </a:lnTo>
                  <a:lnTo>
                    <a:pt x="76" y="136"/>
                  </a:lnTo>
                  <a:lnTo>
                    <a:pt x="77" y="139"/>
                  </a:lnTo>
                  <a:lnTo>
                    <a:pt x="86" y="156"/>
                  </a:lnTo>
                  <a:lnTo>
                    <a:pt x="98" y="170"/>
                  </a:lnTo>
                  <a:lnTo>
                    <a:pt x="111" y="180"/>
                  </a:lnTo>
                  <a:lnTo>
                    <a:pt x="115" y="182"/>
                  </a:lnTo>
                  <a:lnTo>
                    <a:pt x="116" y="186"/>
                  </a:lnTo>
                  <a:lnTo>
                    <a:pt x="117" y="189"/>
                  </a:lnTo>
                  <a:lnTo>
                    <a:pt x="117" y="222"/>
                  </a:lnTo>
                  <a:lnTo>
                    <a:pt x="116" y="225"/>
                  </a:lnTo>
                  <a:lnTo>
                    <a:pt x="115" y="228"/>
                  </a:lnTo>
                  <a:lnTo>
                    <a:pt x="112" y="230"/>
                  </a:lnTo>
                  <a:lnTo>
                    <a:pt x="108" y="232"/>
                  </a:lnTo>
                  <a:lnTo>
                    <a:pt x="85" y="240"/>
                  </a:lnTo>
                  <a:lnTo>
                    <a:pt x="63" y="253"/>
                  </a:lnTo>
                  <a:lnTo>
                    <a:pt x="46" y="271"/>
                  </a:lnTo>
                  <a:lnTo>
                    <a:pt x="33" y="291"/>
                  </a:lnTo>
                  <a:lnTo>
                    <a:pt x="24" y="314"/>
                  </a:lnTo>
                  <a:lnTo>
                    <a:pt x="21" y="339"/>
                  </a:lnTo>
                  <a:lnTo>
                    <a:pt x="21" y="444"/>
                  </a:lnTo>
                  <a:lnTo>
                    <a:pt x="21" y="445"/>
                  </a:lnTo>
                  <a:lnTo>
                    <a:pt x="22" y="446"/>
                  </a:lnTo>
                  <a:lnTo>
                    <a:pt x="81" y="446"/>
                  </a:lnTo>
                  <a:lnTo>
                    <a:pt x="85" y="446"/>
                  </a:lnTo>
                  <a:lnTo>
                    <a:pt x="87" y="449"/>
                  </a:lnTo>
                  <a:lnTo>
                    <a:pt x="90" y="453"/>
                  </a:lnTo>
                  <a:lnTo>
                    <a:pt x="91" y="457"/>
                  </a:lnTo>
                  <a:lnTo>
                    <a:pt x="90" y="461"/>
                  </a:lnTo>
                  <a:lnTo>
                    <a:pt x="87" y="465"/>
                  </a:lnTo>
                  <a:lnTo>
                    <a:pt x="85" y="467"/>
                  </a:lnTo>
                  <a:lnTo>
                    <a:pt x="81" y="467"/>
                  </a:lnTo>
                  <a:lnTo>
                    <a:pt x="22" y="467"/>
                  </a:lnTo>
                  <a:lnTo>
                    <a:pt x="11" y="465"/>
                  </a:lnTo>
                  <a:lnTo>
                    <a:pt x="3" y="455"/>
                  </a:lnTo>
                  <a:lnTo>
                    <a:pt x="0" y="444"/>
                  </a:lnTo>
                  <a:lnTo>
                    <a:pt x="0" y="339"/>
                  </a:lnTo>
                  <a:lnTo>
                    <a:pt x="3" y="310"/>
                  </a:lnTo>
                  <a:lnTo>
                    <a:pt x="12" y="284"/>
                  </a:lnTo>
                  <a:lnTo>
                    <a:pt x="26" y="261"/>
                  </a:lnTo>
                  <a:lnTo>
                    <a:pt x="46" y="240"/>
                  </a:lnTo>
                  <a:lnTo>
                    <a:pt x="69" y="225"/>
                  </a:lnTo>
                  <a:lnTo>
                    <a:pt x="95" y="213"/>
                  </a:lnTo>
                  <a:lnTo>
                    <a:pt x="95" y="196"/>
                  </a:lnTo>
                  <a:lnTo>
                    <a:pt x="81" y="184"/>
                  </a:lnTo>
                  <a:lnTo>
                    <a:pt x="69" y="170"/>
                  </a:lnTo>
                  <a:lnTo>
                    <a:pt x="60" y="154"/>
                  </a:lnTo>
                  <a:lnTo>
                    <a:pt x="47" y="149"/>
                  </a:lnTo>
                  <a:lnTo>
                    <a:pt x="37" y="140"/>
                  </a:lnTo>
                  <a:lnTo>
                    <a:pt x="30" y="126"/>
                  </a:lnTo>
                  <a:lnTo>
                    <a:pt x="28" y="109"/>
                  </a:lnTo>
                  <a:lnTo>
                    <a:pt x="30" y="95"/>
                  </a:lnTo>
                  <a:lnTo>
                    <a:pt x="35" y="82"/>
                  </a:lnTo>
                  <a:lnTo>
                    <a:pt x="44" y="71"/>
                  </a:lnTo>
                  <a:lnTo>
                    <a:pt x="55" y="66"/>
                  </a:lnTo>
                  <a:lnTo>
                    <a:pt x="65" y="44"/>
                  </a:lnTo>
                  <a:lnTo>
                    <a:pt x="78" y="25"/>
                  </a:lnTo>
                  <a:lnTo>
                    <a:pt x="95" y="12"/>
                  </a:lnTo>
                  <a:lnTo>
                    <a:pt x="115" y="3"/>
                  </a:lnTo>
                  <a:lnTo>
                    <a:pt x="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8" name="Freeform 43">
              <a:extLst>
                <a:ext uri="{FF2B5EF4-FFF2-40B4-BE49-F238E27FC236}">
                  <a16:creationId xmlns:a16="http://schemas.microsoft.com/office/drawing/2014/main" id="{075FCC9D-2270-4349-8EE7-84411B4DAB9F}"/>
                </a:ext>
              </a:extLst>
            </p:cNvPr>
            <p:cNvSpPr>
              <a:spLocks/>
            </p:cNvSpPr>
            <p:nvPr/>
          </p:nvSpPr>
          <p:spPr bwMode="auto">
            <a:xfrm>
              <a:off x="1884363" y="1731963"/>
              <a:ext cx="161925" cy="347663"/>
            </a:xfrm>
            <a:custGeom>
              <a:avLst/>
              <a:gdLst>
                <a:gd name="T0" fmla="*/ 63 w 102"/>
                <a:gd name="T1" fmla="*/ 0 h 219"/>
                <a:gd name="T2" fmla="*/ 67 w 102"/>
                <a:gd name="T3" fmla="*/ 1 h 219"/>
                <a:gd name="T4" fmla="*/ 70 w 102"/>
                <a:gd name="T5" fmla="*/ 4 h 219"/>
                <a:gd name="T6" fmla="*/ 90 w 102"/>
                <a:gd name="T7" fmla="*/ 26 h 219"/>
                <a:gd name="T8" fmla="*/ 92 w 102"/>
                <a:gd name="T9" fmla="*/ 30 h 219"/>
                <a:gd name="T10" fmla="*/ 93 w 102"/>
                <a:gd name="T11" fmla="*/ 34 h 219"/>
                <a:gd name="T12" fmla="*/ 92 w 102"/>
                <a:gd name="T13" fmla="*/ 38 h 219"/>
                <a:gd name="T14" fmla="*/ 79 w 102"/>
                <a:gd name="T15" fmla="*/ 64 h 219"/>
                <a:gd name="T16" fmla="*/ 102 w 102"/>
                <a:gd name="T17" fmla="*/ 176 h 219"/>
                <a:gd name="T18" fmla="*/ 102 w 102"/>
                <a:gd name="T19" fmla="*/ 180 h 219"/>
                <a:gd name="T20" fmla="*/ 101 w 102"/>
                <a:gd name="T21" fmla="*/ 184 h 219"/>
                <a:gd name="T22" fmla="*/ 97 w 102"/>
                <a:gd name="T23" fmla="*/ 187 h 219"/>
                <a:gd name="T24" fmla="*/ 61 w 102"/>
                <a:gd name="T25" fmla="*/ 215 h 219"/>
                <a:gd name="T26" fmla="*/ 58 w 102"/>
                <a:gd name="T27" fmla="*/ 217 h 219"/>
                <a:gd name="T28" fmla="*/ 57 w 102"/>
                <a:gd name="T29" fmla="*/ 218 h 219"/>
                <a:gd name="T30" fmla="*/ 54 w 102"/>
                <a:gd name="T31" fmla="*/ 219 h 219"/>
                <a:gd name="T32" fmla="*/ 52 w 102"/>
                <a:gd name="T33" fmla="*/ 219 h 219"/>
                <a:gd name="T34" fmla="*/ 50 w 102"/>
                <a:gd name="T35" fmla="*/ 219 h 219"/>
                <a:gd name="T36" fmla="*/ 48 w 102"/>
                <a:gd name="T37" fmla="*/ 219 h 219"/>
                <a:gd name="T38" fmla="*/ 46 w 102"/>
                <a:gd name="T39" fmla="*/ 218 h 219"/>
                <a:gd name="T40" fmla="*/ 44 w 102"/>
                <a:gd name="T41" fmla="*/ 217 h 219"/>
                <a:gd name="T42" fmla="*/ 42 w 102"/>
                <a:gd name="T43" fmla="*/ 215 h 219"/>
                <a:gd name="T44" fmla="*/ 5 w 102"/>
                <a:gd name="T45" fmla="*/ 187 h 219"/>
                <a:gd name="T46" fmla="*/ 1 w 102"/>
                <a:gd name="T47" fmla="*/ 184 h 219"/>
                <a:gd name="T48" fmla="*/ 0 w 102"/>
                <a:gd name="T49" fmla="*/ 180 h 219"/>
                <a:gd name="T50" fmla="*/ 0 w 102"/>
                <a:gd name="T51" fmla="*/ 176 h 219"/>
                <a:gd name="T52" fmla="*/ 23 w 102"/>
                <a:gd name="T53" fmla="*/ 64 h 219"/>
                <a:gd name="T54" fmla="*/ 10 w 102"/>
                <a:gd name="T55" fmla="*/ 38 h 219"/>
                <a:gd name="T56" fmla="*/ 10 w 102"/>
                <a:gd name="T57" fmla="*/ 34 h 219"/>
                <a:gd name="T58" fmla="*/ 10 w 102"/>
                <a:gd name="T59" fmla="*/ 30 h 219"/>
                <a:gd name="T60" fmla="*/ 11 w 102"/>
                <a:gd name="T61" fmla="*/ 27 h 219"/>
                <a:gd name="T62" fmla="*/ 27 w 102"/>
                <a:gd name="T63" fmla="*/ 6 h 219"/>
                <a:gd name="T64" fmla="*/ 30 w 102"/>
                <a:gd name="T65" fmla="*/ 4 h 219"/>
                <a:gd name="T66" fmla="*/ 32 w 102"/>
                <a:gd name="T67" fmla="*/ 3 h 219"/>
                <a:gd name="T68" fmla="*/ 36 w 102"/>
                <a:gd name="T69" fmla="*/ 3 h 219"/>
                <a:gd name="T70" fmla="*/ 39 w 102"/>
                <a:gd name="T71" fmla="*/ 3 h 219"/>
                <a:gd name="T72" fmla="*/ 41 w 102"/>
                <a:gd name="T73" fmla="*/ 5 h 219"/>
                <a:gd name="T74" fmla="*/ 44 w 102"/>
                <a:gd name="T75" fmla="*/ 8 h 219"/>
                <a:gd name="T76" fmla="*/ 45 w 102"/>
                <a:gd name="T77" fmla="*/ 10 h 219"/>
                <a:gd name="T78" fmla="*/ 46 w 102"/>
                <a:gd name="T79" fmla="*/ 13 h 219"/>
                <a:gd name="T80" fmla="*/ 45 w 102"/>
                <a:gd name="T81" fmla="*/ 17 h 219"/>
                <a:gd name="T82" fmla="*/ 44 w 102"/>
                <a:gd name="T83" fmla="*/ 19 h 219"/>
                <a:gd name="T84" fmla="*/ 32 w 102"/>
                <a:gd name="T85" fmla="*/ 35 h 219"/>
                <a:gd name="T86" fmla="*/ 44 w 102"/>
                <a:gd name="T87" fmla="*/ 57 h 219"/>
                <a:gd name="T88" fmla="*/ 45 w 102"/>
                <a:gd name="T89" fmla="*/ 60 h 219"/>
                <a:gd name="T90" fmla="*/ 45 w 102"/>
                <a:gd name="T91" fmla="*/ 64 h 219"/>
                <a:gd name="T92" fmla="*/ 23 w 102"/>
                <a:gd name="T93" fmla="*/ 174 h 219"/>
                <a:gd name="T94" fmla="*/ 52 w 102"/>
                <a:gd name="T95" fmla="*/ 196 h 219"/>
                <a:gd name="T96" fmla="*/ 79 w 102"/>
                <a:gd name="T97" fmla="*/ 174 h 219"/>
                <a:gd name="T98" fmla="*/ 57 w 102"/>
                <a:gd name="T99" fmla="*/ 64 h 219"/>
                <a:gd name="T100" fmla="*/ 57 w 102"/>
                <a:gd name="T101" fmla="*/ 60 h 219"/>
                <a:gd name="T102" fmla="*/ 58 w 102"/>
                <a:gd name="T103" fmla="*/ 57 h 219"/>
                <a:gd name="T104" fmla="*/ 70 w 102"/>
                <a:gd name="T105" fmla="*/ 35 h 219"/>
                <a:gd name="T106" fmla="*/ 54 w 102"/>
                <a:gd name="T107" fmla="*/ 18 h 219"/>
                <a:gd name="T108" fmla="*/ 52 w 102"/>
                <a:gd name="T109" fmla="*/ 14 h 219"/>
                <a:gd name="T110" fmla="*/ 52 w 102"/>
                <a:gd name="T111" fmla="*/ 10 h 219"/>
                <a:gd name="T112" fmla="*/ 53 w 102"/>
                <a:gd name="T113" fmla="*/ 6 h 219"/>
                <a:gd name="T114" fmla="*/ 55 w 102"/>
                <a:gd name="T115" fmla="*/ 3 h 219"/>
                <a:gd name="T116" fmla="*/ 59 w 102"/>
                <a:gd name="T117" fmla="*/ 0 h 219"/>
                <a:gd name="T118" fmla="*/ 63 w 102"/>
                <a:gd name="T11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 h="219">
                  <a:moveTo>
                    <a:pt x="63" y="0"/>
                  </a:moveTo>
                  <a:lnTo>
                    <a:pt x="67" y="1"/>
                  </a:lnTo>
                  <a:lnTo>
                    <a:pt x="70" y="4"/>
                  </a:lnTo>
                  <a:lnTo>
                    <a:pt x="90" y="26"/>
                  </a:lnTo>
                  <a:lnTo>
                    <a:pt x="92" y="30"/>
                  </a:lnTo>
                  <a:lnTo>
                    <a:pt x="93" y="34"/>
                  </a:lnTo>
                  <a:lnTo>
                    <a:pt x="92" y="38"/>
                  </a:lnTo>
                  <a:lnTo>
                    <a:pt x="79" y="64"/>
                  </a:lnTo>
                  <a:lnTo>
                    <a:pt x="102" y="176"/>
                  </a:lnTo>
                  <a:lnTo>
                    <a:pt x="102" y="180"/>
                  </a:lnTo>
                  <a:lnTo>
                    <a:pt x="101" y="184"/>
                  </a:lnTo>
                  <a:lnTo>
                    <a:pt x="97" y="187"/>
                  </a:lnTo>
                  <a:lnTo>
                    <a:pt x="61" y="215"/>
                  </a:lnTo>
                  <a:lnTo>
                    <a:pt x="58" y="217"/>
                  </a:lnTo>
                  <a:lnTo>
                    <a:pt x="57" y="218"/>
                  </a:lnTo>
                  <a:lnTo>
                    <a:pt x="54" y="219"/>
                  </a:lnTo>
                  <a:lnTo>
                    <a:pt x="52" y="219"/>
                  </a:lnTo>
                  <a:lnTo>
                    <a:pt x="50" y="219"/>
                  </a:lnTo>
                  <a:lnTo>
                    <a:pt x="48" y="219"/>
                  </a:lnTo>
                  <a:lnTo>
                    <a:pt x="46" y="218"/>
                  </a:lnTo>
                  <a:lnTo>
                    <a:pt x="44" y="217"/>
                  </a:lnTo>
                  <a:lnTo>
                    <a:pt x="42" y="215"/>
                  </a:lnTo>
                  <a:lnTo>
                    <a:pt x="5" y="187"/>
                  </a:lnTo>
                  <a:lnTo>
                    <a:pt x="1" y="184"/>
                  </a:lnTo>
                  <a:lnTo>
                    <a:pt x="0" y="180"/>
                  </a:lnTo>
                  <a:lnTo>
                    <a:pt x="0" y="176"/>
                  </a:lnTo>
                  <a:lnTo>
                    <a:pt x="23" y="64"/>
                  </a:lnTo>
                  <a:lnTo>
                    <a:pt x="10" y="38"/>
                  </a:lnTo>
                  <a:lnTo>
                    <a:pt x="10" y="34"/>
                  </a:lnTo>
                  <a:lnTo>
                    <a:pt x="10" y="30"/>
                  </a:lnTo>
                  <a:lnTo>
                    <a:pt x="11" y="27"/>
                  </a:lnTo>
                  <a:lnTo>
                    <a:pt x="27" y="6"/>
                  </a:lnTo>
                  <a:lnTo>
                    <a:pt x="30" y="4"/>
                  </a:lnTo>
                  <a:lnTo>
                    <a:pt x="32" y="3"/>
                  </a:lnTo>
                  <a:lnTo>
                    <a:pt x="36" y="3"/>
                  </a:lnTo>
                  <a:lnTo>
                    <a:pt x="39" y="3"/>
                  </a:lnTo>
                  <a:lnTo>
                    <a:pt x="41" y="5"/>
                  </a:lnTo>
                  <a:lnTo>
                    <a:pt x="44" y="8"/>
                  </a:lnTo>
                  <a:lnTo>
                    <a:pt x="45" y="10"/>
                  </a:lnTo>
                  <a:lnTo>
                    <a:pt x="46" y="13"/>
                  </a:lnTo>
                  <a:lnTo>
                    <a:pt x="45" y="17"/>
                  </a:lnTo>
                  <a:lnTo>
                    <a:pt x="44" y="19"/>
                  </a:lnTo>
                  <a:lnTo>
                    <a:pt x="32" y="35"/>
                  </a:lnTo>
                  <a:lnTo>
                    <a:pt x="44" y="57"/>
                  </a:lnTo>
                  <a:lnTo>
                    <a:pt x="45" y="60"/>
                  </a:lnTo>
                  <a:lnTo>
                    <a:pt x="45" y="64"/>
                  </a:lnTo>
                  <a:lnTo>
                    <a:pt x="23" y="174"/>
                  </a:lnTo>
                  <a:lnTo>
                    <a:pt x="52" y="196"/>
                  </a:lnTo>
                  <a:lnTo>
                    <a:pt x="79" y="174"/>
                  </a:lnTo>
                  <a:lnTo>
                    <a:pt x="57" y="64"/>
                  </a:lnTo>
                  <a:lnTo>
                    <a:pt x="57" y="60"/>
                  </a:lnTo>
                  <a:lnTo>
                    <a:pt x="58" y="57"/>
                  </a:lnTo>
                  <a:lnTo>
                    <a:pt x="70" y="35"/>
                  </a:lnTo>
                  <a:lnTo>
                    <a:pt x="54" y="18"/>
                  </a:lnTo>
                  <a:lnTo>
                    <a:pt x="52" y="14"/>
                  </a:lnTo>
                  <a:lnTo>
                    <a:pt x="52" y="10"/>
                  </a:lnTo>
                  <a:lnTo>
                    <a:pt x="53" y="6"/>
                  </a:lnTo>
                  <a:lnTo>
                    <a:pt x="55" y="3"/>
                  </a:lnTo>
                  <a:lnTo>
                    <a:pt x="59" y="0"/>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9" name="Freeform 44">
              <a:extLst>
                <a:ext uri="{FF2B5EF4-FFF2-40B4-BE49-F238E27FC236}">
                  <a16:creationId xmlns:a16="http://schemas.microsoft.com/office/drawing/2014/main" id="{70340B0D-28EB-448D-B9EB-E7F8475494F3}"/>
                </a:ext>
              </a:extLst>
            </p:cNvPr>
            <p:cNvSpPr>
              <a:spLocks/>
            </p:cNvSpPr>
            <p:nvPr/>
          </p:nvSpPr>
          <p:spPr bwMode="auto">
            <a:xfrm>
              <a:off x="1927226" y="1812926"/>
              <a:ext cx="77788" cy="34925"/>
            </a:xfrm>
            <a:custGeom>
              <a:avLst/>
              <a:gdLst>
                <a:gd name="T0" fmla="*/ 10 w 49"/>
                <a:gd name="T1" fmla="*/ 0 h 22"/>
                <a:gd name="T2" fmla="*/ 38 w 49"/>
                <a:gd name="T3" fmla="*/ 0 h 22"/>
                <a:gd name="T4" fmla="*/ 41 w 49"/>
                <a:gd name="T5" fmla="*/ 1 h 22"/>
                <a:gd name="T6" fmla="*/ 45 w 49"/>
                <a:gd name="T7" fmla="*/ 3 h 22"/>
                <a:gd name="T8" fmla="*/ 48 w 49"/>
                <a:gd name="T9" fmla="*/ 6 h 22"/>
                <a:gd name="T10" fmla="*/ 49 w 49"/>
                <a:gd name="T11" fmla="*/ 10 h 22"/>
                <a:gd name="T12" fmla="*/ 48 w 49"/>
                <a:gd name="T13" fmla="*/ 15 h 22"/>
                <a:gd name="T14" fmla="*/ 45 w 49"/>
                <a:gd name="T15" fmla="*/ 18 h 22"/>
                <a:gd name="T16" fmla="*/ 41 w 49"/>
                <a:gd name="T17" fmla="*/ 20 h 22"/>
                <a:gd name="T18" fmla="*/ 38 w 49"/>
                <a:gd name="T19" fmla="*/ 22 h 22"/>
                <a:gd name="T20" fmla="*/ 10 w 49"/>
                <a:gd name="T21" fmla="*/ 22 h 22"/>
                <a:gd name="T22" fmla="*/ 6 w 49"/>
                <a:gd name="T23" fmla="*/ 20 h 22"/>
                <a:gd name="T24" fmla="*/ 3 w 49"/>
                <a:gd name="T25" fmla="*/ 18 h 22"/>
                <a:gd name="T26" fmla="*/ 0 w 49"/>
                <a:gd name="T27" fmla="*/ 15 h 22"/>
                <a:gd name="T28" fmla="*/ 0 w 49"/>
                <a:gd name="T29" fmla="*/ 10 h 22"/>
                <a:gd name="T30" fmla="*/ 0 w 49"/>
                <a:gd name="T31" fmla="*/ 6 h 22"/>
                <a:gd name="T32" fmla="*/ 3 w 49"/>
                <a:gd name="T33" fmla="*/ 3 h 22"/>
                <a:gd name="T34" fmla="*/ 6 w 49"/>
                <a:gd name="T35" fmla="*/ 1 h 22"/>
                <a:gd name="T36" fmla="*/ 10 w 49"/>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22">
                  <a:moveTo>
                    <a:pt x="10" y="0"/>
                  </a:moveTo>
                  <a:lnTo>
                    <a:pt x="38" y="0"/>
                  </a:lnTo>
                  <a:lnTo>
                    <a:pt x="41" y="1"/>
                  </a:lnTo>
                  <a:lnTo>
                    <a:pt x="45" y="3"/>
                  </a:lnTo>
                  <a:lnTo>
                    <a:pt x="48" y="6"/>
                  </a:lnTo>
                  <a:lnTo>
                    <a:pt x="49" y="10"/>
                  </a:lnTo>
                  <a:lnTo>
                    <a:pt x="48" y="15"/>
                  </a:lnTo>
                  <a:lnTo>
                    <a:pt x="45" y="18"/>
                  </a:lnTo>
                  <a:lnTo>
                    <a:pt x="41" y="20"/>
                  </a:lnTo>
                  <a:lnTo>
                    <a:pt x="38" y="22"/>
                  </a:lnTo>
                  <a:lnTo>
                    <a:pt x="10" y="22"/>
                  </a:lnTo>
                  <a:lnTo>
                    <a:pt x="6" y="20"/>
                  </a:lnTo>
                  <a:lnTo>
                    <a:pt x="3" y="18"/>
                  </a:lnTo>
                  <a:lnTo>
                    <a:pt x="0" y="15"/>
                  </a:lnTo>
                  <a:lnTo>
                    <a:pt x="0" y="10"/>
                  </a:lnTo>
                  <a:lnTo>
                    <a:pt x="0" y="6"/>
                  </a:lnTo>
                  <a:lnTo>
                    <a:pt x="3" y="3"/>
                  </a:lnTo>
                  <a:lnTo>
                    <a:pt x="6" y="1"/>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0" name="Freeform 45">
              <a:extLst>
                <a:ext uri="{FF2B5EF4-FFF2-40B4-BE49-F238E27FC236}">
                  <a16:creationId xmlns:a16="http://schemas.microsoft.com/office/drawing/2014/main" id="{15A27EB8-1276-416F-BF8C-7B7BA7936560}"/>
                </a:ext>
              </a:extLst>
            </p:cNvPr>
            <p:cNvSpPr>
              <a:spLocks/>
            </p:cNvSpPr>
            <p:nvPr/>
          </p:nvSpPr>
          <p:spPr bwMode="auto">
            <a:xfrm>
              <a:off x="1870076" y="1685926"/>
              <a:ext cx="177800" cy="73025"/>
            </a:xfrm>
            <a:custGeom>
              <a:avLst/>
              <a:gdLst>
                <a:gd name="T0" fmla="*/ 103 w 112"/>
                <a:gd name="T1" fmla="*/ 0 h 46"/>
                <a:gd name="T2" fmla="*/ 107 w 112"/>
                <a:gd name="T3" fmla="*/ 2 h 46"/>
                <a:gd name="T4" fmla="*/ 110 w 112"/>
                <a:gd name="T5" fmla="*/ 3 h 46"/>
                <a:gd name="T6" fmla="*/ 112 w 112"/>
                <a:gd name="T7" fmla="*/ 6 h 46"/>
                <a:gd name="T8" fmla="*/ 112 w 112"/>
                <a:gd name="T9" fmla="*/ 10 h 46"/>
                <a:gd name="T10" fmla="*/ 112 w 112"/>
                <a:gd name="T11" fmla="*/ 12 h 46"/>
                <a:gd name="T12" fmla="*/ 112 w 112"/>
                <a:gd name="T13" fmla="*/ 16 h 46"/>
                <a:gd name="T14" fmla="*/ 110 w 112"/>
                <a:gd name="T15" fmla="*/ 19 h 46"/>
                <a:gd name="T16" fmla="*/ 107 w 112"/>
                <a:gd name="T17" fmla="*/ 21 h 46"/>
                <a:gd name="T18" fmla="*/ 63 w 112"/>
                <a:gd name="T19" fmla="*/ 45 h 46"/>
                <a:gd name="T20" fmla="*/ 61 w 112"/>
                <a:gd name="T21" fmla="*/ 46 h 46"/>
                <a:gd name="T22" fmla="*/ 58 w 112"/>
                <a:gd name="T23" fmla="*/ 46 h 46"/>
                <a:gd name="T24" fmla="*/ 55 w 112"/>
                <a:gd name="T25" fmla="*/ 46 h 46"/>
                <a:gd name="T26" fmla="*/ 53 w 112"/>
                <a:gd name="T27" fmla="*/ 45 h 46"/>
                <a:gd name="T28" fmla="*/ 40 w 112"/>
                <a:gd name="T29" fmla="*/ 37 h 46"/>
                <a:gd name="T30" fmla="*/ 27 w 112"/>
                <a:gd name="T31" fmla="*/ 32 h 46"/>
                <a:gd name="T32" fmla="*/ 16 w 112"/>
                <a:gd name="T33" fmla="*/ 26 h 46"/>
                <a:gd name="T34" fmla="*/ 10 w 112"/>
                <a:gd name="T35" fmla="*/ 24 h 46"/>
                <a:gd name="T36" fmla="*/ 6 w 112"/>
                <a:gd name="T37" fmla="*/ 22 h 46"/>
                <a:gd name="T38" fmla="*/ 2 w 112"/>
                <a:gd name="T39" fmla="*/ 20 h 46"/>
                <a:gd name="T40" fmla="*/ 1 w 112"/>
                <a:gd name="T41" fmla="*/ 17 h 46"/>
                <a:gd name="T42" fmla="*/ 0 w 112"/>
                <a:gd name="T43" fmla="*/ 12 h 46"/>
                <a:gd name="T44" fmla="*/ 1 w 112"/>
                <a:gd name="T45" fmla="*/ 8 h 46"/>
                <a:gd name="T46" fmla="*/ 3 w 112"/>
                <a:gd name="T47" fmla="*/ 6 h 46"/>
                <a:gd name="T48" fmla="*/ 6 w 112"/>
                <a:gd name="T49" fmla="*/ 3 h 46"/>
                <a:gd name="T50" fmla="*/ 11 w 112"/>
                <a:gd name="T51" fmla="*/ 2 h 46"/>
                <a:gd name="T52" fmla="*/ 13 w 112"/>
                <a:gd name="T53" fmla="*/ 2 h 46"/>
                <a:gd name="T54" fmla="*/ 15 w 112"/>
                <a:gd name="T55" fmla="*/ 3 h 46"/>
                <a:gd name="T56" fmla="*/ 20 w 112"/>
                <a:gd name="T57" fmla="*/ 4 h 46"/>
                <a:gd name="T58" fmla="*/ 28 w 112"/>
                <a:gd name="T59" fmla="*/ 8 h 46"/>
                <a:gd name="T60" fmla="*/ 41 w 112"/>
                <a:gd name="T61" fmla="*/ 13 h 46"/>
                <a:gd name="T62" fmla="*/ 58 w 112"/>
                <a:gd name="T63" fmla="*/ 22 h 46"/>
                <a:gd name="T64" fmla="*/ 97 w 112"/>
                <a:gd name="T65" fmla="*/ 2 h 46"/>
                <a:gd name="T66" fmla="*/ 101 w 112"/>
                <a:gd name="T67" fmla="*/ 0 h 46"/>
                <a:gd name="T68" fmla="*/ 103 w 112"/>
                <a:gd name="T6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46">
                  <a:moveTo>
                    <a:pt x="103" y="0"/>
                  </a:moveTo>
                  <a:lnTo>
                    <a:pt x="107" y="2"/>
                  </a:lnTo>
                  <a:lnTo>
                    <a:pt x="110" y="3"/>
                  </a:lnTo>
                  <a:lnTo>
                    <a:pt x="112" y="6"/>
                  </a:lnTo>
                  <a:lnTo>
                    <a:pt x="112" y="10"/>
                  </a:lnTo>
                  <a:lnTo>
                    <a:pt x="112" y="12"/>
                  </a:lnTo>
                  <a:lnTo>
                    <a:pt x="112" y="16"/>
                  </a:lnTo>
                  <a:lnTo>
                    <a:pt x="110" y="19"/>
                  </a:lnTo>
                  <a:lnTo>
                    <a:pt x="107" y="21"/>
                  </a:lnTo>
                  <a:lnTo>
                    <a:pt x="63" y="45"/>
                  </a:lnTo>
                  <a:lnTo>
                    <a:pt x="61" y="46"/>
                  </a:lnTo>
                  <a:lnTo>
                    <a:pt x="58" y="46"/>
                  </a:lnTo>
                  <a:lnTo>
                    <a:pt x="55" y="46"/>
                  </a:lnTo>
                  <a:lnTo>
                    <a:pt x="53" y="45"/>
                  </a:lnTo>
                  <a:lnTo>
                    <a:pt x="40" y="37"/>
                  </a:lnTo>
                  <a:lnTo>
                    <a:pt x="27" y="32"/>
                  </a:lnTo>
                  <a:lnTo>
                    <a:pt x="16" y="26"/>
                  </a:lnTo>
                  <a:lnTo>
                    <a:pt x="10" y="24"/>
                  </a:lnTo>
                  <a:lnTo>
                    <a:pt x="6" y="22"/>
                  </a:lnTo>
                  <a:lnTo>
                    <a:pt x="2" y="20"/>
                  </a:lnTo>
                  <a:lnTo>
                    <a:pt x="1" y="17"/>
                  </a:lnTo>
                  <a:lnTo>
                    <a:pt x="0" y="12"/>
                  </a:lnTo>
                  <a:lnTo>
                    <a:pt x="1" y="8"/>
                  </a:lnTo>
                  <a:lnTo>
                    <a:pt x="3" y="6"/>
                  </a:lnTo>
                  <a:lnTo>
                    <a:pt x="6" y="3"/>
                  </a:lnTo>
                  <a:lnTo>
                    <a:pt x="11" y="2"/>
                  </a:lnTo>
                  <a:lnTo>
                    <a:pt x="13" y="2"/>
                  </a:lnTo>
                  <a:lnTo>
                    <a:pt x="15" y="3"/>
                  </a:lnTo>
                  <a:lnTo>
                    <a:pt x="20" y="4"/>
                  </a:lnTo>
                  <a:lnTo>
                    <a:pt x="28" y="8"/>
                  </a:lnTo>
                  <a:lnTo>
                    <a:pt x="41" y="13"/>
                  </a:lnTo>
                  <a:lnTo>
                    <a:pt x="58" y="22"/>
                  </a:lnTo>
                  <a:lnTo>
                    <a:pt x="97" y="2"/>
                  </a:lnTo>
                  <a:lnTo>
                    <a:pt x="101" y="0"/>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1" name="Freeform 46">
              <a:extLst>
                <a:ext uri="{FF2B5EF4-FFF2-40B4-BE49-F238E27FC236}">
                  <a16:creationId xmlns:a16="http://schemas.microsoft.com/office/drawing/2014/main" id="{3C0062C2-A37A-4C51-8B9D-E26DD2AE4BCB}"/>
                </a:ext>
              </a:extLst>
            </p:cNvPr>
            <p:cNvSpPr>
              <a:spLocks/>
            </p:cNvSpPr>
            <p:nvPr/>
          </p:nvSpPr>
          <p:spPr bwMode="auto">
            <a:xfrm>
              <a:off x="2100263" y="1331913"/>
              <a:ext cx="293688" cy="650875"/>
            </a:xfrm>
            <a:custGeom>
              <a:avLst/>
              <a:gdLst>
                <a:gd name="T0" fmla="*/ 83 w 185"/>
                <a:gd name="T1" fmla="*/ 3 h 410"/>
                <a:gd name="T2" fmla="*/ 115 w 185"/>
                <a:gd name="T3" fmla="*/ 22 h 410"/>
                <a:gd name="T4" fmla="*/ 136 w 185"/>
                <a:gd name="T5" fmla="*/ 57 h 410"/>
                <a:gd name="T6" fmla="*/ 157 w 185"/>
                <a:gd name="T7" fmla="*/ 79 h 410"/>
                <a:gd name="T8" fmla="*/ 158 w 185"/>
                <a:gd name="T9" fmla="*/ 112 h 410"/>
                <a:gd name="T10" fmla="*/ 143 w 185"/>
                <a:gd name="T11" fmla="*/ 133 h 410"/>
                <a:gd name="T12" fmla="*/ 119 w 185"/>
                <a:gd name="T13" fmla="*/ 157 h 410"/>
                <a:gd name="T14" fmla="*/ 101 w 185"/>
                <a:gd name="T15" fmla="*/ 186 h 410"/>
                <a:gd name="T16" fmla="*/ 145 w 185"/>
                <a:gd name="T17" fmla="*/ 210 h 410"/>
                <a:gd name="T18" fmla="*/ 174 w 185"/>
                <a:gd name="T19" fmla="*/ 248 h 410"/>
                <a:gd name="T20" fmla="*/ 185 w 185"/>
                <a:gd name="T21" fmla="*/ 296 h 410"/>
                <a:gd name="T22" fmla="*/ 185 w 185"/>
                <a:gd name="T23" fmla="*/ 388 h 410"/>
                <a:gd name="T24" fmla="*/ 174 w 185"/>
                <a:gd name="T25" fmla="*/ 408 h 410"/>
                <a:gd name="T26" fmla="*/ 92 w 185"/>
                <a:gd name="T27" fmla="*/ 410 h 410"/>
                <a:gd name="T28" fmla="*/ 84 w 185"/>
                <a:gd name="T29" fmla="*/ 408 h 410"/>
                <a:gd name="T30" fmla="*/ 82 w 185"/>
                <a:gd name="T31" fmla="*/ 400 h 410"/>
                <a:gd name="T32" fmla="*/ 84 w 185"/>
                <a:gd name="T33" fmla="*/ 392 h 410"/>
                <a:gd name="T34" fmla="*/ 92 w 185"/>
                <a:gd name="T35" fmla="*/ 389 h 410"/>
                <a:gd name="T36" fmla="*/ 163 w 185"/>
                <a:gd name="T37" fmla="*/ 388 h 410"/>
                <a:gd name="T38" fmla="*/ 160 w 185"/>
                <a:gd name="T39" fmla="*/ 271 h 410"/>
                <a:gd name="T40" fmla="*/ 134 w 185"/>
                <a:gd name="T41" fmla="*/ 229 h 410"/>
                <a:gd name="T42" fmla="*/ 88 w 185"/>
                <a:gd name="T43" fmla="*/ 205 h 410"/>
                <a:gd name="T44" fmla="*/ 83 w 185"/>
                <a:gd name="T45" fmla="*/ 201 h 410"/>
                <a:gd name="T46" fmla="*/ 80 w 185"/>
                <a:gd name="T47" fmla="*/ 194 h 410"/>
                <a:gd name="T48" fmla="*/ 80 w 185"/>
                <a:gd name="T49" fmla="*/ 162 h 410"/>
                <a:gd name="T50" fmla="*/ 86 w 185"/>
                <a:gd name="T51" fmla="*/ 157 h 410"/>
                <a:gd name="T52" fmla="*/ 108 w 185"/>
                <a:gd name="T53" fmla="*/ 137 h 410"/>
                <a:gd name="T54" fmla="*/ 117 w 185"/>
                <a:gd name="T55" fmla="*/ 120 h 410"/>
                <a:gd name="T56" fmla="*/ 123 w 185"/>
                <a:gd name="T57" fmla="*/ 116 h 410"/>
                <a:gd name="T58" fmla="*/ 128 w 185"/>
                <a:gd name="T59" fmla="*/ 116 h 410"/>
                <a:gd name="T60" fmla="*/ 134 w 185"/>
                <a:gd name="T61" fmla="*/ 112 h 410"/>
                <a:gd name="T62" fmla="*/ 139 w 185"/>
                <a:gd name="T63" fmla="*/ 103 h 410"/>
                <a:gd name="T64" fmla="*/ 139 w 185"/>
                <a:gd name="T65" fmla="*/ 91 h 410"/>
                <a:gd name="T66" fmla="*/ 134 w 185"/>
                <a:gd name="T67" fmla="*/ 81 h 410"/>
                <a:gd name="T68" fmla="*/ 128 w 185"/>
                <a:gd name="T69" fmla="*/ 78 h 410"/>
                <a:gd name="T70" fmla="*/ 122 w 185"/>
                <a:gd name="T71" fmla="*/ 76 h 410"/>
                <a:gd name="T72" fmla="*/ 118 w 185"/>
                <a:gd name="T73" fmla="*/ 69 h 410"/>
                <a:gd name="T74" fmla="*/ 97 w 185"/>
                <a:gd name="T75" fmla="*/ 34 h 410"/>
                <a:gd name="T76" fmla="*/ 65 w 185"/>
                <a:gd name="T77" fmla="*/ 21 h 410"/>
                <a:gd name="T78" fmla="*/ 32 w 185"/>
                <a:gd name="T79" fmla="*/ 34 h 410"/>
                <a:gd name="T80" fmla="*/ 18 w 185"/>
                <a:gd name="T81" fmla="*/ 52 h 410"/>
                <a:gd name="T82" fmla="*/ 12 w 185"/>
                <a:gd name="T83" fmla="*/ 55 h 410"/>
                <a:gd name="T84" fmla="*/ 5 w 185"/>
                <a:gd name="T85" fmla="*/ 53 h 410"/>
                <a:gd name="T86" fmla="*/ 1 w 185"/>
                <a:gd name="T87" fmla="*/ 48 h 410"/>
                <a:gd name="T88" fmla="*/ 1 w 185"/>
                <a:gd name="T89" fmla="*/ 42 h 410"/>
                <a:gd name="T90" fmla="*/ 14 w 185"/>
                <a:gd name="T91" fmla="*/ 22 h 410"/>
                <a:gd name="T92" fmla="*/ 47 w 185"/>
                <a:gd name="T93" fmla="*/ 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5" h="410">
                  <a:moveTo>
                    <a:pt x="65" y="0"/>
                  </a:moveTo>
                  <a:lnTo>
                    <a:pt x="83" y="3"/>
                  </a:lnTo>
                  <a:lnTo>
                    <a:pt x="101" y="9"/>
                  </a:lnTo>
                  <a:lnTo>
                    <a:pt x="115" y="22"/>
                  </a:lnTo>
                  <a:lnTo>
                    <a:pt x="128" y="38"/>
                  </a:lnTo>
                  <a:lnTo>
                    <a:pt x="136" y="57"/>
                  </a:lnTo>
                  <a:lnTo>
                    <a:pt x="149" y="65"/>
                  </a:lnTo>
                  <a:lnTo>
                    <a:pt x="157" y="79"/>
                  </a:lnTo>
                  <a:lnTo>
                    <a:pt x="161" y="96"/>
                  </a:lnTo>
                  <a:lnTo>
                    <a:pt x="158" y="112"/>
                  </a:lnTo>
                  <a:lnTo>
                    <a:pt x="152" y="124"/>
                  </a:lnTo>
                  <a:lnTo>
                    <a:pt x="143" y="133"/>
                  </a:lnTo>
                  <a:lnTo>
                    <a:pt x="132" y="137"/>
                  </a:lnTo>
                  <a:lnTo>
                    <a:pt x="119" y="157"/>
                  </a:lnTo>
                  <a:lnTo>
                    <a:pt x="101" y="173"/>
                  </a:lnTo>
                  <a:lnTo>
                    <a:pt x="101" y="186"/>
                  </a:lnTo>
                  <a:lnTo>
                    <a:pt x="124" y="196"/>
                  </a:lnTo>
                  <a:lnTo>
                    <a:pt x="145" y="210"/>
                  </a:lnTo>
                  <a:lnTo>
                    <a:pt x="162" y="227"/>
                  </a:lnTo>
                  <a:lnTo>
                    <a:pt x="174" y="248"/>
                  </a:lnTo>
                  <a:lnTo>
                    <a:pt x="183" y="271"/>
                  </a:lnTo>
                  <a:lnTo>
                    <a:pt x="185" y="296"/>
                  </a:lnTo>
                  <a:lnTo>
                    <a:pt x="185" y="297"/>
                  </a:lnTo>
                  <a:lnTo>
                    <a:pt x="185" y="388"/>
                  </a:lnTo>
                  <a:lnTo>
                    <a:pt x="182" y="400"/>
                  </a:lnTo>
                  <a:lnTo>
                    <a:pt x="174" y="408"/>
                  </a:lnTo>
                  <a:lnTo>
                    <a:pt x="163" y="410"/>
                  </a:lnTo>
                  <a:lnTo>
                    <a:pt x="92" y="410"/>
                  </a:lnTo>
                  <a:lnTo>
                    <a:pt x="88" y="409"/>
                  </a:lnTo>
                  <a:lnTo>
                    <a:pt x="84" y="408"/>
                  </a:lnTo>
                  <a:lnTo>
                    <a:pt x="82" y="404"/>
                  </a:lnTo>
                  <a:lnTo>
                    <a:pt x="82" y="400"/>
                  </a:lnTo>
                  <a:lnTo>
                    <a:pt x="82" y="396"/>
                  </a:lnTo>
                  <a:lnTo>
                    <a:pt x="84" y="392"/>
                  </a:lnTo>
                  <a:lnTo>
                    <a:pt x="88" y="389"/>
                  </a:lnTo>
                  <a:lnTo>
                    <a:pt x="92" y="389"/>
                  </a:lnTo>
                  <a:lnTo>
                    <a:pt x="163" y="389"/>
                  </a:lnTo>
                  <a:lnTo>
                    <a:pt x="163" y="388"/>
                  </a:lnTo>
                  <a:lnTo>
                    <a:pt x="163" y="296"/>
                  </a:lnTo>
                  <a:lnTo>
                    <a:pt x="160" y="271"/>
                  </a:lnTo>
                  <a:lnTo>
                    <a:pt x="150" y="248"/>
                  </a:lnTo>
                  <a:lnTo>
                    <a:pt x="134" y="229"/>
                  </a:lnTo>
                  <a:lnTo>
                    <a:pt x="113" y="214"/>
                  </a:lnTo>
                  <a:lnTo>
                    <a:pt x="88" y="205"/>
                  </a:lnTo>
                  <a:lnTo>
                    <a:pt x="86" y="203"/>
                  </a:lnTo>
                  <a:lnTo>
                    <a:pt x="83" y="201"/>
                  </a:lnTo>
                  <a:lnTo>
                    <a:pt x="80" y="197"/>
                  </a:lnTo>
                  <a:lnTo>
                    <a:pt x="80" y="194"/>
                  </a:lnTo>
                  <a:lnTo>
                    <a:pt x="80" y="166"/>
                  </a:lnTo>
                  <a:lnTo>
                    <a:pt x="80" y="162"/>
                  </a:lnTo>
                  <a:lnTo>
                    <a:pt x="83" y="160"/>
                  </a:lnTo>
                  <a:lnTo>
                    <a:pt x="86" y="157"/>
                  </a:lnTo>
                  <a:lnTo>
                    <a:pt x="97" y="148"/>
                  </a:lnTo>
                  <a:lnTo>
                    <a:pt x="108" y="137"/>
                  </a:lnTo>
                  <a:lnTo>
                    <a:pt x="115" y="122"/>
                  </a:lnTo>
                  <a:lnTo>
                    <a:pt x="117" y="120"/>
                  </a:lnTo>
                  <a:lnTo>
                    <a:pt x="119" y="117"/>
                  </a:lnTo>
                  <a:lnTo>
                    <a:pt x="123" y="116"/>
                  </a:lnTo>
                  <a:lnTo>
                    <a:pt x="127" y="116"/>
                  </a:lnTo>
                  <a:lnTo>
                    <a:pt x="128" y="116"/>
                  </a:lnTo>
                  <a:lnTo>
                    <a:pt x="131" y="114"/>
                  </a:lnTo>
                  <a:lnTo>
                    <a:pt x="134" y="112"/>
                  </a:lnTo>
                  <a:lnTo>
                    <a:pt x="136" y="108"/>
                  </a:lnTo>
                  <a:lnTo>
                    <a:pt x="139" y="103"/>
                  </a:lnTo>
                  <a:lnTo>
                    <a:pt x="139" y="96"/>
                  </a:lnTo>
                  <a:lnTo>
                    <a:pt x="139" y="91"/>
                  </a:lnTo>
                  <a:lnTo>
                    <a:pt x="136" y="86"/>
                  </a:lnTo>
                  <a:lnTo>
                    <a:pt x="134" y="81"/>
                  </a:lnTo>
                  <a:lnTo>
                    <a:pt x="131" y="78"/>
                  </a:lnTo>
                  <a:lnTo>
                    <a:pt x="128" y="78"/>
                  </a:lnTo>
                  <a:lnTo>
                    <a:pt x="124" y="77"/>
                  </a:lnTo>
                  <a:lnTo>
                    <a:pt x="122" y="76"/>
                  </a:lnTo>
                  <a:lnTo>
                    <a:pt x="119" y="73"/>
                  </a:lnTo>
                  <a:lnTo>
                    <a:pt x="118" y="69"/>
                  </a:lnTo>
                  <a:lnTo>
                    <a:pt x="110" y="50"/>
                  </a:lnTo>
                  <a:lnTo>
                    <a:pt x="97" y="34"/>
                  </a:lnTo>
                  <a:lnTo>
                    <a:pt x="82" y="25"/>
                  </a:lnTo>
                  <a:lnTo>
                    <a:pt x="65" y="21"/>
                  </a:lnTo>
                  <a:lnTo>
                    <a:pt x="48" y="25"/>
                  </a:lnTo>
                  <a:lnTo>
                    <a:pt x="32" y="34"/>
                  </a:lnTo>
                  <a:lnTo>
                    <a:pt x="21" y="50"/>
                  </a:lnTo>
                  <a:lnTo>
                    <a:pt x="18" y="52"/>
                  </a:lnTo>
                  <a:lnTo>
                    <a:pt x="15" y="53"/>
                  </a:lnTo>
                  <a:lnTo>
                    <a:pt x="12" y="55"/>
                  </a:lnTo>
                  <a:lnTo>
                    <a:pt x="9" y="55"/>
                  </a:lnTo>
                  <a:lnTo>
                    <a:pt x="5" y="53"/>
                  </a:lnTo>
                  <a:lnTo>
                    <a:pt x="3" y="51"/>
                  </a:lnTo>
                  <a:lnTo>
                    <a:pt x="1" y="48"/>
                  </a:lnTo>
                  <a:lnTo>
                    <a:pt x="0" y="44"/>
                  </a:lnTo>
                  <a:lnTo>
                    <a:pt x="1" y="42"/>
                  </a:lnTo>
                  <a:lnTo>
                    <a:pt x="3" y="38"/>
                  </a:lnTo>
                  <a:lnTo>
                    <a:pt x="14" y="22"/>
                  </a:lnTo>
                  <a:lnTo>
                    <a:pt x="30" y="9"/>
                  </a:lnTo>
                  <a:lnTo>
                    <a:pt x="47" y="3"/>
                  </a:ln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2" name="Freeform 47">
              <a:extLst>
                <a:ext uri="{FF2B5EF4-FFF2-40B4-BE49-F238E27FC236}">
                  <a16:creationId xmlns:a16="http://schemas.microsoft.com/office/drawing/2014/main" id="{25432903-1375-4995-A859-BED3F555166B}"/>
                </a:ext>
              </a:extLst>
            </p:cNvPr>
            <p:cNvSpPr>
              <a:spLocks/>
            </p:cNvSpPr>
            <p:nvPr/>
          </p:nvSpPr>
          <p:spPr bwMode="auto">
            <a:xfrm>
              <a:off x="1539876" y="1331913"/>
              <a:ext cx="292100" cy="650875"/>
            </a:xfrm>
            <a:custGeom>
              <a:avLst/>
              <a:gdLst>
                <a:gd name="T0" fmla="*/ 139 w 184"/>
                <a:gd name="T1" fmla="*/ 3 h 410"/>
                <a:gd name="T2" fmla="*/ 171 w 184"/>
                <a:gd name="T3" fmla="*/ 22 h 410"/>
                <a:gd name="T4" fmla="*/ 184 w 184"/>
                <a:gd name="T5" fmla="*/ 42 h 410"/>
                <a:gd name="T6" fmla="*/ 184 w 184"/>
                <a:gd name="T7" fmla="*/ 48 h 410"/>
                <a:gd name="T8" fmla="*/ 179 w 184"/>
                <a:gd name="T9" fmla="*/ 53 h 410"/>
                <a:gd name="T10" fmla="*/ 173 w 184"/>
                <a:gd name="T11" fmla="*/ 55 h 410"/>
                <a:gd name="T12" fmla="*/ 167 w 184"/>
                <a:gd name="T13" fmla="*/ 52 h 410"/>
                <a:gd name="T14" fmla="*/ 152 w 184"/>
                <a:gd name="T15" fmla="*/ 34 h 410"/>
                <a:gd name="T16" fmla="*/ 121 w 184"/>
                <a:gd name="T17" fmla="*/ 21 h 410"/>
                <a:gd name="T18" fmla="*/ 88 w 184"/>
                <a:gd name="T19" fmla="*/ 34 h 410"/>
                <a:gd name="T20" fmla="*/ 67 w 184"/>
                <a:gd name="T21" fmla="*/ 69 h 410"/>
                <a:gd name="T22" fmla="*/ 64 w 184"/>
                <a:gd name="T23" fmla="*/ 76 h 410"/>
                <a:gd name="T24" fmla="*/ 57 w 184"/>
                <a:gd name="T25" fmla="*/ 78 h 410"/>
                <a:gd name="T26" fmla="*/ 51 w 184"/>
                <a:gd name="T27" fmla="*/ 81 h 410"/>
                <a:gd name="T28" fmla="*/ 47 w 184"/>
                <a:gd name="T29" fmla="*/ 91 h 410"/>
                <a:gd name="T30" fmla="*/ 47 w 184"/>
                <a:gd name="T31" fmla="*/ 103 h 410"/>
                <a:gd name="T32" fmla="*/ 51 w 184"/>
                <a:gd name="T33" fmla="*/ 112 h 410"/>
                <a:gd name="T34" fmla="*/ 57 w 184"/>
                <a:gd name="T35" fmla="*/ 116 h 410"/>
                <a:gd name="T36" fmla="*/ 62 w 184"/>
                <a:gd name="T37" fmla="*/ 116 h 410"/>
                <a:gd name="T38" fmla="*/ 69 w 184"/>
                <a:gd name="T39" fmla="*/ 120 h 410"/>
                <a:gd name="T40" fmla="*/ 78 w 184"/>
                <a:gd name="T41" fmla="*/ 137 h 410"/>
                <a:gd name="T42" fmla="*/ 99 w 184"/>
                <a:gd name="T43" fmla="*/ 157 h 410"/>
                <a:gd name="T44" fmla="*/ 104 w 184"/>
                <a:gd name="T45" fmla="*/ 162 h 410"/>
                <a:gd name="T46" fmla="*/ 105 w 184"/>
                <a:gd name="T47" fmla="*/ 194 h 410"/>
                <a:gd name="T48" fmla="*/ 102 w 184"/>
                <a:gd name="T49" fmla="*/ 201 h 410"/>
                <a:gd name="T50" fmla="*/ 96 w 184"/>
                <a:gd name="T51" fmla="*/ 205 h 410"/>
                <a:gd name="T52" fmla="*/ 51 w 184"/>
                <a:gd name="T53" fmla="*/ 229 h 410"/>
                <a:gd name="T54" fmla="*/ 25 w 184"/>
                <a:gd name="T55" fmla="*/ 271 h 410"/>
                <a:gd name="T56" fmla="*/ 22 w 184"/>
                <a:gd name="T57" fmla="*/ 388 h 410"/>
                <a:gd name="T58" fmla="*/ 93 w 184"/>
                <a:gd name="T59" fmla="*/ 389 h 410"/>
                <a:gd name="T60" fmla="*/ 101 w 184"/>
                <a:gd name="T61" fmla="*/ 392 h 410"/>
                <a:gd name="T62" fmla="*/ 104 w 184"/>
                <a:gd name="T63" fmla="*/ 400 h 410"/>
                <a:gd name="T64" fmla="*/ 101 w 184"/>
                <a:gd name="T65" fmla="*/ 408 h 410"/>
                <a:gd name="T66" fmla="*/ 93 w 184"/>
                <a:gd name="T67" fmla="*/ 410 h 410"/>
                <a:gd name="T68" fmla="*/ 10 w 184"/>
                <a:gd name="T69" fmla="*/ 408 h 410"/>
                <a:gd name="T70" fmla="*/ 0 w 184"/>
                <a:gd name="T71" fmla="*/ 388 h 410"/>
                <a:gd name="T72" fmla="*/ 0 w 184"/>
                <a:gd name="T73" fmla="*/ 296 h 410"/>
                <a:gd name="T74" fmla="*/ 3 w 184"/>
                <a:gd name="T75" fmla="*/ 271 h 410"/>
                <a:gd name="T76" fmla="*/ 23 w 184"/>
                <a:gd name="T77" fmla="*/ 227 h 410"/>
                <a:gd name="T78" fmla="*/ 60 w 184"/>
                <a:gd name="T79" fmla="*/ 196 h 410"/>
                <a:gd name="T80" fmla="*/ 83 w 184"/>
                <a:gd name="T81" fmla="*/ 173 h 410"/>
                <a:gd name="T82" fmla="*/ 53 w 184"/>
                <a:gd name="T83" fmla="*/ 137 h 410"/>
                <a:gd name="T84" fmla="*/ 32 w 184"/>
                <a:gd name="T85" fmla="*/ 124 h 410"/>
                <a:gd name="T86" fmla="*/ 25 w 184"/>
                <a:gd name="T87" fmla="*/ 96 h 410"/>
                <a:gd name="T88" fmla="*/ 36 w 184"/>
                <a:gd name="T89" fmla="*/ 65 h 410"/>
                <a:gd name="T90" fmla="*/ 57 w 184"/>
                <a:gd name="T91" fmla="*/ 38 h 410"/>
                <a:gd name="T92" fmla="*/ 84 w 184"/>
                <a:gd name="T93" fmla="*/ 9 h 410"/>
                <a:gd name="T94" fmla="*/ 121 w 184"/>
                <a:gd name="T95"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4" h="410">
                  <a:moveTo>
                    <a:pt x="121" y="0"/>
                  </a:moveTo>
                  <a:lnTo>
                    <a:pt x="139" y="3"/>
                  </a:lnTo>
                  <a:lnTo>
                    <a:pt x="156" y="9"/>
                  </a:lnTo>
                  <a:lnTo>
                    <a:pt x="171" y="22"/>
                  </a:lnTo>
                  <a:lnTo>
                    <a:pt x="183" y="38"/>
                  </a:lnTo>
                  <a:lnTo>
                    <a:pt x="184" y="42"/>
                  </a:lnTo>
                  <a:lnTo>
                    <a:pt x="184" y="44"/>
                  </a:lnTo>
                  <a:lnTo>
                    <a:pt x="184" y="48"/>
                  </a:lnTo>
                  <a:lnTo>
                    <a:pt x="182" y="51"/>
                  </a:lnTo>
                  <a:lnTo>
                    <a:pt x="179" y="53"/>
                  </a:lnTo>
                  <a:lnTo>
                    <a:pt x="176" y="55"/>
                  </a:lnTo>
                  <a:lnTo>
                    <a:pt x="173" y="55"/>
                  </a:lnTo>
                  <a:lnTo>
                    <a:pt x="170" y="53"/>
                  </a:lnTo>
                  <a:lnTo>
                    <a:pt x="167" y="52"/>
                  </a:lnTo>
                  <a:lnTo>
                    <a:pt x="165" y="50"/>
                  </a:lnTo>
                  <a:lnTo>
                    <a:pt x="152" y="34"/>
                  </a:lnTo>
                  <a:lnTo>
                    <a:pt x="138" y="25"/>
                  </a:lnTo>
                  <a:lnTo>
                    <a:pt x="121" y="21"/>
                  </a:lnTo>
                  <a:lnTo>
                    <a:pt x="102" y="25"/>
                  </a:lnTo>
                  <a:lnTo>
                    <a:pt x="88" y="34"/>
                  </a:lnTo>
                  <a:lnTo>
                    <a:pt x="75" y="50"/>
                  </a:lnTo>
                  <a:lnTo>
                    <a:pt x="67" y="69"/>
                  </a:lnTo>
                  <a:lnTo>
                    <a:pt x="66" y="73"/>
                  </a:lnTo>
                  <a:lnTo>
                    <a:pt x="64" y="76"/>
                  </a:lnTo>
                  <a:lnTo>
                    <a:pt x="61" y="77"/>
                  </a:lnTo>
                  <a:lnTo>
                    <a:pt x="57" y="78"/>
                  </a:lnTo>
                  <a:lnTo>
                    <a:pt x="54" y="78"/>
                  </a:lnTo>
                  <a:lnTo>
                    <a:pt x="51" y="81"/>
                  </a:lnTo>
                  <a:lnTo>
                    <a:pt x="49" y="86"/>
                  </a:lnTo>
                  <a:lnTo>
                    <a:pt x="47" y="91"/>
                  </a:lnTo>
                  <a:lnTo>
                    <a:pt x="47" y="96"/>
                  </a:lnTo>
                  <a:lnTo>
                    <a:pt x="47" y="103"/>
                  </a:lnTo>
                  <a:lnTo>
                    <a:pt x="49" y="108"/>
                  </a:lnTo>
                  <a:lnTo>
                    <a:pt x="51" y="112"/>
                  </a:lnTo>
                  <a:lnTo>
                    <a:pt x="54" y="114"/>
                  </a:lnTo>
                  <a:lnTo>
                    <a:pt x="57" y="116"/>
                  </a:lnTo>
                  <a:lnTo>
                    <a:pt x="58" y="116"/>
                  </a:lnTo>
                  <a:lnTo>
                    <a:pt x="62" y="116"/>
                  </a:lnTo>
                  <a:lnTo>
                    <a:pt x="65" y="117"/>
                  </a:lnTo>
                  <a:lnTo>
                    <a:pt x="69" y="120"/>
                  </a:lnTo>
                  <a:lnTo>
                    <a:pt x="70" y="122"/>
                  </a:lnTo>
                  <a:lnTo>
                    <a:pt x="78" y="137"/>
                  </a:lnTo>
                  <a:lnTo>
                    <a:pt x="87" y="148"/>
                  </a:lnTo>
                  <a:lnTo>
                    <a:pt x="99" y="157"/>
                  </a:lnTo>
                  <a:lnTo>
                    <a:pt x="102" y="160"/>
                  </a:lnTo>
                  <a:lnTo>
                    <a:pt x="104" y="162"/>
                  </a:lnTo>
                  <a:lnTo>
                    <a:pt x="105" y="166"/>
                  </a:lnTo>
                  <a:lnTo>
                    <a:pt x="105" y="194"/>
                  </a:lnTo>
                  <a:lnTo>
                    <a:pt x="104" y="197"/>
                  </a:lnTo>
                  <a:lnTo>
                    <a:pt x="102" y="201"/>
                  </a:lnTo>
                  <a:lnTo>
                    <a:pt x="100" y="203"/>
                  </a:lnTo>
                  <a:lnTo>
                    <a:pt x="96" y="205"/>
                  </a:lnTo>
                  <a:lnTo>
                    <a:pt x="71" y="214"/>
                  </a:lnTo>
                  <a:lnTo>
                    <a:pt x="51" y="229"/>
                  </a:lnTo>
                  <a:lnTo>
                    <a:pt x="35" y="248"/>
                  </a:lnTo>
                  <a:lnTo>
                    <a:pt x="25" y="271"/>
                  </a:lnTo>
                  <a:lnTo>
                    <a:pt x="22" y="296"/>
                  </a:lnTo>
                  <a:lnTo>
                    <a:pt x="22" y="388"/>
                  </a:lnTo>
                  <a:lnTo>
                    <a:pt x="22" y="389"/>
                  </a:lnTo>
                  <a:lnTo>
                    <a:pt x="93" y="389"/>
                  </a:lnTo>
                  <a:lnTo>
                    <a:pt x="97" y="389"/>
                  </a:lnTo>
                  <a:lnTo>
                    <a:pt x="101" y="392"/>
                  </a:lnTo>
                  <a:lnTo>
                    <a:pt x="104" y="396"/>
                  </a:lnTo>
                  <a:lnTo>
                    <a:pt x="104" y="400"/>
                  </a:lnTo>
                  <a:lnTo>
                    <a:pt x="104" y="404"/>
                  </a:lnTo>
                  <a:lnTo>
                    <a:pt x="101" y="408"/>
                  </a:lnTo>
                  <a:lnTo>
                    <a:pt x="97" y="409"/>
                  </a:lnTo>
                  <a:lnTo>
                    <a:pt x="93" y="410"/>
                  </a:lnTo>
                  <a:lnTo>
                    <a:pt x="22" y="410"/>
                  </a:lnTo>
                  <a:lnTo>
                    <a:pt x="10" y="408"/>
                  </a:lnTo>
                  <a:lnTo>
                    <a:pt x="3" y="400"/>
                  </a:lnTo>
                  <a:lnTo>
                    <a:pt x="0" y="388"/>
                  </a:lnTo>
                  <a:lnTo>
                    <a:pt x="0" y="297"/>
                  </a:lnTo>
                  <a:lnTo>
                    <a:pt x="0" y="296"/>
                  </a:lnTo>
                  <a:lnTo>
                    <a:pt x="0" y="296"/>
                  </a:lnTo>
                  <a:lnTo>
                    <a:pt x="3" y="271"/>
                  </a:lnTo>
                  <a:lnTo>
                    <a:pt x="10" y="248"/>
                  </a:lnTo>
                  <a:lnTo>
                    <a:pt x="23" y="227"/>
                  </a:lnTo>
                  <a:lnTo>
                    <a:pt x="40" y="210"/>
                  </a:lnTo>
                  <a:lnTo>
                    <a:pt x="60" y="196"/>
                  </a:lnTo>
                  <a:lnTo>
                    <a:pt x="83" y="186"/>
                  </a:lnTo>
                  <a:lnTo>
                    <a:pt x="83" y="173"/>
                  </a:lnTo>
                  <a:lnTo>
                    <a:pt x="66" y="157"/>
                  </a:lnTo>
                  <a:lnTo>
                    <a:pt x="53" y="137"/>
                  </a:lnTo>
                  <a:lnTo>
                    <a:pt x="41" y="133"/>
                  </a:lnTo>
                  <a:lnTo>
                    <a:pt x="32" y="124"/>
                  </a:lnTo>
                  <a:lnTo>
                    <a:pt x="27" y="112"/>
                  </a:lnTo>
                  <a:lnTo>
                    <a:pt x="25" y="96"/>
                  </a:lnTo>
                  <a:lnTo>
                    <a:pt x="29" y="79"/>
                  </a:lnTo>
                  <a:lnTo>
                    <a:pt x="36" y="65"/>
                  </a:lnTo>
                  <a:lnTo>
                    <a:pt x="48" y="57"/>
                  </a:lnTo>
                  <a:lnTo>
                    <a:pt x="57" y="38"/>
                  </a:lnTo>
                  <a:lnTo>
                    <a:pt x="70" y="22"/>
                  </a:lnTo>
                  <a:lnTo>
                    <a:pt x="84" y="9"/>
                  </a:lnTo>
                  <a:lnTo>
                    <a:pt x="101" y="3"/>
                  </a:lnTo>
                  <a:lnTo>
                    <a:pt x="1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73" name="Tekstvak 72">
            <a:extLst>
              <a:ext uri="{FF2B5EF4-FFF2-40B4-BE49-F238E27FC236}">
                <a16:creationId xmlns:a16="http://schemas.microsoft.com/office/drawing/2014/main" id="{2EE7A3E5-BC8E-41A5-AAEA-CB3BF7E6CCD6}"/>
              </a:ext>
            </a:extLst>
          </p:cNvPr>
          <p:cNvSpPr txBox="1"/>
          <p:nvPr/>
        </p:nvSpPr>
        <p:spPr>
          <a:xfrm>
            <a:off x="1184829" y="5729233"/>
            <a:ext cx="1133301" cy="237532"/>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4A4A49"/>
                </a:solidFill>
                <a:effectLst/>
                <a:uLnTx/>
                <a:uFillTx/>
                <a:latin typeface="Arial" panose="020B0604020202020204"/>
                <a:ea typeface="+mn-ea"/>
                <a:cs typeface="+mn-cs"/>
              </a:rPr>
              <a:t>Consultants</a:t>
            </a:r>
          </a:p>
        </p:txBody>
      </p:sp>
      <p:sp>
        <p:nvSpPr>
          <p:cNvPr id="74" name="Tekstvak 73">
            <a:extLst>
              <a:ext uri="{FF2B5EF4-FFF2-40B4-BE49-F238E27FC236}">
                <a16:creationId xmlns:a16="http://schemas.microsoft.com/office/drawing/2014/main" id="{633EB0AC-BBE7-402D-A2DF-A45085C4288D}"/>
              </a:ext>
            </a:extLst>
          </p:cNvPr>
          <p:cNvSpPr txBox="1"/>
          <p:nvPr/>
        </p:nvSpPr>
        <p:spPr>
          <a:xfrm>
            <a:off x="1096928" y="4850762"/>
            <a:ext cx="1359521" cy="421101"/>
          </a:xfrm>
          <a:prstGeom prst="rect">
            <a:avLst/>
          </a:prstGeom>
          <a:noFill/>
        </p:spPr>
        <p:txBody>
          <a:bodyPr wrap="square" lIns="0" tIns="0" rIns="0" bIns="0" numCol="2" spcCol="9144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4A4A49"/>
                </a:solidFill>
                <a:effectLst/>
                <a:uLnTx/>
                <a:uFillTx/>
                <a:latin typeface="Arial" panose="020B0604020202020204"/>
                <a:ea typeface="+mn-ea"/>
                <a:cs typeface="+mn-cs"/>
              </a:rPr>
              <a:t>Research Analysts</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900" b="1" i="0" u="none" strike="noStrike" kern="1200" cap="none" spc="0" normalizeH="0" baseline="0" noProof="0" dirty="0">
              <a:ln>
                <a:noFill/>
              </a:ln>
              <a:solidFill>
                <a:srgbClr val="4A4A49"/>
              </a:solidFill>
              <a:effectLst/>
              <a:uLnTx/>
              <a:uFillTx/>
              <a:latin typeface="Arial" panose="020B0604020202020204"/>
              <a:ea typeface="+mn-ea"/>
              <a:cs typeface="+mn-cs"/>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4A4A49"/>
                </a:solidFill>
                <a:effectLst/>
                <a:uLnTx/>
                <a:uFillTx/>
                <a:latin typeface="Arial" panose="020B0604020202020204"/>
                <a:ea typeface="+mn-ea"/>
                <a:cs typeface="+mn-cs"/>
              </a:rPr>
              <a:t>Project managers</a:t>
            </a:r>
          </a:p>
        </p:txBody>
      </p:sp>
      <p:cxnSp>
        <p:nvCxnSpPr>
          <p:cNvPr id="75" name="Rechte verbindingslijn 74">
            <a:extLst>
              <a:ext uri="{FF2B5EF4-FFF2-40B4-BE49-F238E27FC236}">
                <a16:creationId xmlns:a16="http://schemas.microsoft.com/office/drawing/2014/main" id="{0B67B8B8-7B59-4441-AC46-A82A2BE87045}"/>
              </a:ext>
            </a:extLst>
          </p:cNvPr>
          <p:cNvCxnSpPr/>
          <p:nvPr/>
        </p:nvCxnSpPr>
        <p:spPr>
          <a:xfrm>
            <a:off x="566400" y="4015788"/>
            <a:ext cx="238228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76" name="Groep 75">
            <a:extLst>
              <a:ext uri="{FF2B5EF4-FFF2-40B4-BE49-F238E27FC236}">
                <a16:creationId xmlns:a16="http://schemas.microsoft.com/office/drawing/2014/main" id="{9DCCEF16-F461-48A5-8122-E1B2A5F53C9B}"/>
              </a:ext>
            </a:extLst>
          </p:cNvPr>
          <p:cNvGrpSpPr/>
          <p:nvPr/>
        </p:nvGrpSpPr>
        <p:grpSpPr>
          <a:xfrm>
            <a:off x="1821858" y="3103139"/>
            <a:ext cx="1210437" cy="444231"/>
            <a:chOff x="5857771" y="3581166"/>
            <a:chExt cx="1888273" cy="692997"/>
          </a:xfrm>
          <a:solidFill>
            <a:schemeClr val="accent2"/>
          </a:solidFill>
        </p:grpSpPr>
        <p:sp>
          <p:nvSpPr>
            <p:cNvPr id="77" name="Vrije vorm: vorm 76">
              <a:extLst>
                <a:ext uri="{FF2B5EF4-FFF2-40B4-BE49-F238E27FC236}">
                  <a16:creationId xmlns:a16="http://schemas.microsoft.com/office/drawing/2014/main" id="{05673EC6-67E3-4284-8ECF-D8ABA23D666B}"/>
                </a:ext>
              </a:extLst>
            </p:cNvPr>
            <p:cNvSpPr>
              <a:spLocks/>
            </p:cNvSpPr>
            <p:nvPr/>
          </p:nvSpPr>
          <p:spPr bwMode="auto">
            <a:xfrm>
              <a:off x="6036582" y="3581166"/>
              <a:ext cx="1623652" cy="692997"/>
            </a:xfrm>
            <a:custGeom>
              <a:avLst/>
              <a:gdLst>
                <a:gd name="connsiteX0" fmla="*/ 566343 w 1623652"/>
                <a:gd name="connsiteY0" fmla="*/ 0 h 692997"/>
                <a:gd name="connsiteX1" fmla="*/ 568962 w 1623652"/>
                <a:gd name="connsiteY1" fmla="*/ 0 h 692997"/>
                <a:gd name="connsiteX2" fmla="*/ 568962 w 1623652"/>
                <a:gd name="connsiteY2" fmla="*/ 58905 h 692997"/>
                <a:gd name="connsiteX3" fmla="*/ 573999 w 1623652"/>
                <a:gd name="connsiteY3" fmla="*/ 67429 h 692997"/>
                <a:gd name="connsiteX4" fmla="*/ 573999 w 1623652"/>
                <a:gd name="connsiteY4" fmla="*/ 127165 h 692997"/>
                <a:gd name="connsiteX5" fmla="*/ 603817 w 1623652"/>
                <a:gd name="connsiteY5" fmla="*/ 134857 h 692997"/>
                <a:gd name="connsiteX6" fmla="*/ 581655 w 1623652"/>
                <a:gd name="connsiteY6" fmla="*/ 140817 h 692997"/>
                <a:gd name="connsiteX7" fmla="*/ 581655 w 1623652"/>
                <a:gd name="connsiteY7" fmla="*/ 147678 h 692997"/>
                <a:gd name="connsiteX8" fmla="*/ 611675 w 1623652"/>
                <a:gd name="connsiteY8" fmla="*/ 156202 h 692997"/>
                <a:gd name="connsiteX9" fmla="*/ 592736 w 1623652"/>
                <a:gd name="connsiteY9" fmla="*/ 161330 h 692997"/>
                <a:gd name="connsiteX10" fmla="*/ 592736 w 1623652"/>
                <a:gd name="connsiteY10" fmla="*/ 168121 h 692997"/>
                <a:gd name="connsiteX11" fmla="*/ 617517 w 1623652"/>
                <a:gd name="connsiteY11" fmla="*/ 177546 h 692997"/>
                <a:gd name="connsiteX12" fmla="*/ 578230 w 1623652"/>
                <a:gd name="connsiteY12" fmla="*/ 244905 h 692997"/>
                <a:gd name="connsiteX13" fmla="*/ 588505 w 1623652"/>
                <a:gd name="connsiteY13" fmla="*/ 634993 h 692997"/>
                <a:gd name="connsiteX14" fmla="*/ 600594 w 1623652"/>
                <a:gd name="connsiteY14" fmla="*/ 634993 h 692997"/>
                <a:gd name="connsiteX15" fmla="*/ 600594 w 1623652"/>
                <a:gd name="connsiteY15" fmla="*/ 627301 h 692997"/>
                <a:gd name="connsiteX16" fmla="*/ 617517 w 1623652"/>
                <a:gd name="connsiteY16" fmla="*/ 627301 h 692997"/>
                <a:gd name="connsiteX17" fmla="*/ 621748 w 1623652"/>
                <a:gd name="connsiteY17" fmla="*/ 623005 h 692997"/>
                <a:gd name="connsiteX18" fmla="*/ 626987 w 1623652"/>
                <a:gd name="connsiteY18" fmla="*/ 628964 h 692997"/>
                <a:gd name="connsiteX19" fmla="*/ 637262 w 1623652"/>
                <a:gd name="connsiteY19" fmla="*/ 628964 h 692997"/>
                <a:gd name="connsiteX20" fmla="*/ 651768 w 1623652"/>
                <a:gd name="connsiteY20" fmla="*/ 617045 h 692997"/>
                <a:gd name="connsiteX21" fmla="*/ 681586 w 1623652"/>
                <a:gd name="connsiteY21" fmla="*/ 617045 h 692997"/>
                <a:gd name="connsiteX22" fmla="*/ 691861 w 1623652"/>
                <a:gd name="connsiteY22" fmla="*/ 627301 h 692997"/>
                <a:gd name="connsiteX23" fmla="*/ 724097 w 1623652"/>
                <a:gd name="connsiteY23" fmla="*/ 627301 h 692997"/>
                <a:gd name="connsiteX24" fmla="*/ 724097 w 1623652"/>
                <a:gd name="connsiteY24" fmla="*/ 617045 h 692997"/>
                <a:gd name="connsiteX25" fmla="*/ 730141 w 1623652"/>
                <a:gd name="connsiteY25" fmla="*/ 611085 h 692997"/>
                <a:gd name="connsiteX26" fmla="*/ 754117 w 1623652"/>
                <a:gd name="connsiteY26" fmla="*/ 611085 h 692997"/>
                <a:gd name="connsiteX27" fmla="*/ 754117 w 1623652"/>
                <a:gd name="connsiteY27" fmla="*/ 586345 h 692997"/>
                <a:gd name="connsiteX28" fmla="*/ 780510 w 1623652"/>
                <a:gd name="connsiteY28" fmla="*/ 586345 h 692997"/>
                <a:gd name="connsiteX29" fmla="*/ 780510 w 1623652"/>
                <a:gd name="connsiteY29" fmla="*/ 564100 h 692997"/>
                <a:gd name="connsiteX30" fmla="*/ 793203 w 1623652"/>
                <a:gd name="connsiteY30" fmla="*/ 564100 h 692997"/>
                <a:gd name="connsiteX31" fmla="*/ 793203 w 1623652"/>
                <a:gd name="connsiteY31" fmla="*/ 554744 h 692997"/>
                <a:gd name="connsiteX32" fmla="*/ 829871 w 1623652"/>
                <a:gd name="connsiteY32" fmla="*/ 554744 h 692997"/>
                <a:gd name="connsiteX33" fmla="*/ 829871 w 1623652"/>
                <a:gd name="connsiteY33" fmla="*/ 615312 h 692997"/>
                <a:gd name="connsiteX34" fmla="*/ 836721 w 1623652"/>
                <a:gd name="connsiteY34" fmla="*/ 615312 h 692997"/>
                <a:gd name="connsiteX35" fmla="*/ 836721 w 1623652"/>
                <a:gd name="connsiteY35" fmla="*/ 602561 h 692997"/>
                <a:gd name="connsiteX36" fmla="*/ 862308 w 1623652"/>
                <a:gd name="connsiteY36" fmla="*/ 602561 h 692997"/>
                <a:gd name="connsiteX37" fmla="*/ 862308 w 1623652"/>
                <a:gd name="connsiteY37" fmla="*/ 578653 h 692997"/>
                <a:gd name="connsiteX38" fmla="*/ 898976 w 1623652"/>
                <a:gd name="connsiteY38" fmla="*/ 578653 h 692997"/>
                <a:gd name="connsiteX39" fmla="*/ 898976 w 1623652"/>
                <a:gd name="connsiteY39" fmla="*/ 587177 h 692997"/>
                <a:gd name="connsiteX40" fmla="*/ 917713 w 1623652"/>
                <a:gd name="connsiteY40" fmla="*/ 587177 h 692997"/>
                <a:gd name="connsiteX41" fmla="*/ 917713 w 1623652"/>
                <a:gd name="connsiteY41" fmla="*/ 615312 h 692997"/>
                <a:gd name="connsiteX42" fmla="*/ 945920 w 1623652"/>
                <a:gd name="connsiteY42" fmla="*/ 615312 h 692997"/>
                <a:gd name="connsiteX43" fmla="*/ 949345 w 1623652"/>
                <a:gd name="connsiteY43" fmla="*/ 618777 h 692997"/>
                <a:gd name="connsiteX44" fmla="*/ 949345 w 1623652"/>
                <a:gd name="connsiteY44" fmla="*/ 623005 h 692997"/>
                <a:gd name="connsiteX45" fmla="*/ 953576 w 1623652"/>
                <a:gd name="connsiteY45" fmla="*/ 623005 h 692997"/>
                <a:gd name="connsiteX46" fmla="*/ 953576 w 1623652"/>
                <a:gd name="connsiteY46" fmla="*/ 617045 h 692997"/>
                <a:gd name="connsiteX47" fmla="*/ 959620 w 1623652"/>
                <a:gd name="connsiteY47" fmla="*/ 617045 h 692997"/>
                <a:gd name="connsiteX48" fmla="*/ 959620 w 1623652"/>
                <a:gd name="connsiteY48" fmla="*/ 620440 h 692997"/>
                <a:gd name="connsiteX49" fmla="*/ 961232 w 1623652"/>
                <a:gd name="connsiteY49" fmla="*/ 620440 h 692997"/>
                <a:gd name="connsiteX50" fmla="*/ 961232 w 1623652"/>
                <a:gd name="connsiteY50" fmla="*/ 623005 h 692997"/>
                <a:gd name="connsiteX51" fmla="*/ 967276 w 1623652"/>
                <a:gd name="connsiteY51" fmla="*/ 623005 h 692997"/>
                <a:gd name="connsiteX52" fmla="*/ 967276 w 1623652"/>
                <a:gd name="connsiteY52" fmla="*/ 624737 h 692997"/>
                <a:gd name="connsiteX53" fmla="*/ 982588 w 1623652"/>
                <a:gd name="connsiteY53" fmla="*/ 624737 h 692997"/>
                <a:gd name="connsiteX54" fmla="*/ 982588 w 1623652"/>
                <a:gd name="connsiteY54" fmla="*/ 630697 h 692997"/>
                <a:gd name="connsiteX55" fmla="*/ 999713 w 1623652"/>
                <a:gd name="connsiteY55" fmla="*/ 630697 h 692997"/>
                <a:gd name="connsiteX56" fmla="*/ 999713 w 1623652"/>
                <a:gd name="connsiteY56" fmla="*/ 588008 h 692997"/>
                <a:gd name="connsiteX57" fmla="*/ 1015025 w 1623652"/>
                <a:gd name="connsiteY57" fmla="*/ 588008 h 692997"/>
                <a:gd name="connsiteX58" fmla="*/ 1015025 w 1623652"/>
                <a:gd name="connsiteY58" fmla="*/ 586345 h 692997"/>
                <a:gd name="connsiteX59" fmla="*/ 1016838 w 1623652"/>
                <a:gd name="connsiteY59" fmla="*/ 586345 h 692997"/>
                <a:gd name="connsiteX60" fmla="*/ 1016838 w 1623652"/>
                <a:gd name="connsiteY60" fmla="*/ 576089 h 692997"/>
                <a:gd name="connsiteX61" fmla="*/ 1042426 w 1623652"/>
                <a:gd name="connsiteY61" fmla="*/ 576089 h 692997"/>
                <a:gd name="connsiteX62" fmla="*/ 1042426 w 1623652"/>
                <a:gd name="connsiteY62" fmla="*/ 580316 h 692997"/>
                <a:gd name="connsiteX63" fmla="*/ 1046657 w 1623652"/>
                <a:gd name="connsiteY63" fmla="*/ 580316 h 692997"/>
                <a:gd name="connsiteX64" fmla="*/ 1046657 w 1623652"/>
                <a:gd name="connsiteY64" fmla="*/ 582880 h 692997"/>
                <a:gd name="connsiteX65" fmla="*/ 1050888 w 1623652"/>
                <a:gd name="connsiteY65" fmla="*/ 582880 h 692997"/>
                <a:gd name="connsiteX66" fmla="*/ 1050888 w 1623652"/>
                <a:gd name="connsiteY66" fmla="*/ 605125 h 692997"/>
                <a:gd name="connsiteX67" fmla="*/ 1047463 w 1623652"/>
                <a:gd name="connsiteY67" fmla="*/ 605125 h 692997"/>
                <a:gd name="connsiteX68" fmla="*/ 1047463 w 1623652"/>
                <a:gd name="connsiteY68" fmla="*/ 606788 h 692997"/>
                <a:gd name="connsiteX69" fmla="*/ 1064588 w 1623652"/>
                <a:gd name="connsiteY69" fmla="*/ 606788 h 692997"/>
                <a:gd name="connsiteX70" fmla="*/ 1064588 w 1623652"/>
                <a:gd name="connsiteY70" fmla="*/ 577752 h 692997"/>
                <a:gd name="connsiteX71" fmla="*/ 1073856 w 1623652"/>
                <a:gd name="connsiteY71" fmla="*/ 577752 h 692997"/>
                <a:gd name="connsiteX72" fmla="*/ 1073856 w 1623652"/>
                <a:gd name="connsiteY72" fmla="*/ 573524 h 692997"/>
                <a:gd name="connsiteX73" fmla="*/ 1106293 w 1623652"/>
                <a:gd name="connsiteY73" fmla="*/ 573524 h 692997"/>
                <a:gd name="connsiteX74" fmla="*/ 1106293 w 1623652"/>
                <a:gd name="connsiteY74" fmla="*/ 577752 h 692997"/>
                <a:gd name="connsiteX75" fmla="*/ 1110524 w 1623652"/>
                <a:gd name="connsiteY75" fmla="*/ 577752 h 692997"/>
                <a:gd name="connsiteX76" fmla="*/ 1110524 w 1623652"/>
                <a:gd name="connsiteY76" fmla="*/ 628964 h 692997"/>
                <a:gd name="connsiteX77" fmla="*/ 1235035 w 1623652"/>
                <a:gd name="connsiteY77" fmla="*/ 628964 h 692997"/>
                <a:gd name="connsiteX78" fmla="*/ 1235035 w 1623652"/>
                <a:gd name="connsiteY78" fmla="*/ 583781 h 692997"/>
                <a:gd name="connsiteX79" fmla="*/ 1240273 w 1623652"/>
                <a:gd name="connsiteY79" fmla="*/ 583781 h 692997"/>
                <a:gd name="connsiteX80" fmla="*/ 1240273 w 1623652"/>
                <a:gd name="connsiteY80" fmla="*/ 570960 h 692997"/>
                <a:gd name="connsiteX81" fmla="*/ 1281172 w 1623652"/>
                <a:gd name="connsiteY81" fmla="*/ 570960 h 692997"/>
                <a:gd name="connsiteX82" fmla="*/ 1281172 w 1623652"/>
                <a:gd name="connsiteY82" fmla="*/ 625569 h 692997"/>
                <a:gd name="connsiteX83" fmla="*/ 1308371 w 1623652"/>
                <a:gd name="connsiteY83" fmla="*/ 625569 h 692997"/>
                <a:gd name="connsiteX84" fmla="*/ 1308371 w 1623652"/>
                <a:gd name="connsiteY84" fmla="*/ 628133 h 692997"/>
                <a:gd name="connsiteX85" fmla="*/ 1375865 w 1623652"/>
                <a:gd name="connsiteY85" fmla="*/ 628133 h 692997"/>
                <a:gd name="connsiteX86" fmla="*/ 1375865 w 1623652"/>
                <a:gd name="connsiteY86" fmla="*/ 563268 h 692997"/>
                <a:gd name="connsiteX87" fmla="*/ 1385334 w 1623652"/>
                <a:gd name="connsiteY87" fmla="*/ 553913 h 692997"/>
                <a:gd name="connsiteX88" fmla="*/ 1396415 w 1623652"/>
                <a:gd name="connsiteY88" fmla="*/ 558140 h 692997"/>
                <a:gd name="connsiteX89" fmla="*/ 1400646 w 1623652"/>
                <a:gd name="connsiteY89" fmla="*/ 558140 h 692997"/>
                <a:gd name="connsiteX90" fmla="*/ 1400646 w 1623652"/>
                <a:gd name="connsiteY90" fmla="*/ 554744 h 692997"/>
                <a:gd name="connsiteX91" fmla="*/ 1408302 w 1623652"/>
                <a:gd name="connsiteY91" fmla="*/ 554744 h 692997"/>
                <a:gd name="connsiteX92" fmla="*/ 1408302 w 1623652"/>
                <a:gd name="connsiteY92" fmla="*/ 570129 h 692997"/>
                <a:gd name="connsiteX93" fmla="*/ 1411727 w 1623652"/>
                <a:gd name="connsiteY93" fmla="*/ 570129 h 692997"/>
                <a:gd name="connsiteX94" fmla="*/ 1411727 w 1623652"/>
                <a:gd name="connsiteY94" fmla="*/ 623836 h 692997"/>
                <a:gd name="connsiteX95" fmla="*/ 1422808 w 1623652"/>
                <a:gd name="connsiteY95" fmla="*/ 623836 h 692997"/>
                <a:gd name="connsiteX96" fmla="*/ 1422808 w 1623652"/>
                <a:gd name="connsiteY96" fmla="*/ 545319 h 692997"/>
                <a:gd name="connsiteX97" fmla="*/ 1441545 w 1623652"/>
                <a:gd name="connsiteY97" fmla="*/ 545319 h 692997"/>
                <a:gd name="connsiteX98" fmla="*/ 1441545 w 1623652"/>
                <a:gd name="connsiteY98" fmla="*/ 220165 h 692997"/>
                <a:gd name="connsiteX99" fmla="*/ 1451014 w 1623652"/>
                <a:gd name="connsiteY99" fmla="*/ 220165 h 692997"/>
                <a:gd name="connsiteX100" fmla="*/ 1451014 w 1623652"/>
                <a:gd name="connsiteY100" fmla="*/ 238114 h 692997"/>
                <a:gd name="connsiteX101" fmla="*/ 1465319 w 1623652"/>
                <a:gd name="connsiteY101" fmla="*/ 238114 h 692997"/>
                <a:gd name="connsiteX102" fmla="*/ 1465319 w 1623652"/>
                <a:gd name="connsiteY102" fmla="*/ 621341 h 692997"/>
                <a:gd name="connsiteX103" fmla="*/ 1499570 w 1623652"/>
                <a:gd name="connsiteY103" fmla="*/ 621341 h 692997"/>
                <a:gd name="connsiteX104" fmla="*/ 1499570 w 1623652"/>
                <a:gd name="connsiteY104" fmla="*/ 549616 h 692997"/>
                <a:gd name="connsiteX105" fmla="*/ 1508032 w 1623652"/>
                <a:gd name="connsiteY105" fmla="*/ 543656 h 692997"/>
                <a:gd name="connsiteX106" fmla="*/ 1540469 w 1623652"/>
                <a:gd name="connsiteY106" fmla="*/ 543656 h 692997"/>
                <a:gd name="connsiteX107" fmla="*/ 1540469 w 1623652"/>
                <a:gd name="connsiteY107" fmla="*/ 623836 h 692997"/>
                <a:gd name="connsiteX108" fmla="*/ 1623652 w 1623652"/>
                <a:gd name="connsiteY108" fmla="*/ 623836 h 692997"/>
                <a:gd name="connsiteX109" fmla="*/ 1623652 w 1623652"/>
                <a:gd name="connsiteY109" fmla="*/ 692997 h 692997"/>
                <a:gd name="connsiteX110" fmla="*/ 0 w 1623652"/>
                <a:gd name="connsiteY110" fmla="*/ 692997 h 692997"/>
                <a:gd name="connsiteX111" fmla="*/ 0 w 1623652"/>
                <a:gd name="connsiteY111" fmla="*/ 639221 h 692997"/>
                <a:gd name="connsiteX112" fmla="*/ 150904 w 1623652"/>
                <a:gd name="connsiteY112" fmla="*/ 639221 h 692997"/>
                <a:gd name="connsiteX113" fmla="*/ 150904 w 1623652"/>
                <a:gd name="connsiteY113" fmla="*/ 622173 h 692997"/>
                <a:gd name="connsiteX114" fmla="*/ 157754 w 1623652"/>
                <a:gd name="connsiteY114" fmla="*/ 622173 h 692997"/>
                <a:gd name="connsiteX115" fmla="*/ 157754 w 1623652"/>
                <a:gd name="connsiteY115" fmla="*/ 595700 h 692997"/>
                <a:gd name="connsiteX116" fmla="*/ 175685 w 1623652"/>
                <a:gd name="connsiteY116" fmla="*/ 590572 h 692997"/>
                <a:gd name="connsiteX117" fmla="*/ 179110 w 1623652"/>
                <a:gd name="connsiteY117" fmla="*/ 590572 h 692997"/>
                <a:gd name="connsiteX118" fmla="*/ 179110 w 1623652"/>
                <a:gd name="connsiteY118" fmla="*/ 582880 h 692997"/>
                <a:gd name="connsiteX119" fmla="*/ 186766 w 1623652"/>
                <a:gd name="connsiteY119" fmla="*/ 582880 h 692997"/>
                <a:gd name="connsiteX120" fmla="*/ 186766 w 1623652"/>
                <a:gd name="connsiteY120" fmla="*/ 505264 h 692997"/>
                <a:gd name="connsiteX121" fmla="*/ 202078 w 1623652"/>
                <a:gd name="connsiteY121" fmla="*/ 503532 h 692997"/>
                <a:gd name="connsiteX122" fmla="*/ 202078 w 1623652"/>
                <a:gd name="connsiteY122" fmla="*/ 493275 h 692997"/>
                <a:gd name="connsiteX123" fmla="*/ 219204 w 1623652"/>
                <a:gd name="connsiteY123" fmla="*/ 489880 h 692997"/>
                <a:gd name="connsiteX124" fmla="*/ 347140 w 1623652"/>
                <a:gd name="connsiteY124" fmla="*/ 489880 h 692997"/>
                <a:gd name="connsiteX125" fmla="*/ 347140 w 1623652"/>
                <a:gd name="connsiteY125" fmla="*/ 499235 h 692997"/>
                <a:gd name="connsiteX126" fmla="*/ 360840 w 1623652"/>
                <a:gd name="connsiteY126" fmla="*/ 499235 h 692997"/>
                <a:gd name="connsiteX127" fmla="*/ 360840 w 1623652"/>
                <a:gd name="connsiteY127" fmla="*/ 594869 h 692997"/>
                <a:gd name="connsiteX128" fmla="*/ 371921 w 1623652"/>
                <a:gd name="connsiteY128" fmla="*/ 594869 h 692997"/>
                <a:gd name="connsiteX129" fmla="*/ 371921 w 1623652"/>
                <a:gd name="connsiteY129" fmla="*/ 588909 h 692997"/>
                <a:gd name="connsiteX130" fmla="*/ 389046 w 1623652"/>
                <a:gd name="connsiteY130" fmla="*/ 588909 h 692997"/>
                <a:gd name="connsiteX131" fmla="*/ 389046 w 1623652"/>
                <a:gd name="connsiteY131" fmla="*/ 593968 h 692997"/>
                <a:gd name="connsiteX132" fmla="*/ 464800 w 1623652"/>
                <a:gd name="connsiteY132" fmla="*/ 593968 h 692997"/>
                <a:gd name="connsiteX133" fmla="*/ 464800 w 1623652"/>
                <a:gd name="connsiteY133" fmla="*/ 586345 h 692997"/>
                <a:gd name="connsiteX134" fmla="*/ 495626 w 1623652"/>
                <a:gd name="connsiteY134" fmla="*/ 586345 h 692997"/>
                <a:gd name="connsiteX135" fmla="*/ 495626 w 1623652"/>
                <a:gd name="connsiteY135" fmla="*/ 595700 h 692997"/>
                <a:gd name="connsiteX136" fmla="*/ 514363 w 1623652"/>
                <a:gd name="connsiteY136" fmla="*/ 595700 h 692997"/>
                <a:gd name="connsiteX137" fmla="*/ 528869 w 1623652"/>
                <a:gd name="connsiteY137" fmla="*/ 611917 h 692997"/>
                <a:gd name="connsiteX138" fmla="*/ 528869 w 1623652"/>
                <a:gd name="connsiteY138" fmla="*/ 634993 h 692997"/>
                <a:gd name="connsiteX139" fmla="*/ 539144 w 1623652"/>
                <a:gd name="connsiteY139" fmla="*/ 634993 h 692997"/>
                <a:gd name="connsiteX140" fmla="*/ 554456 w 1623652"/>
                <a:gd name="connsiteY140" fmla="*/ 244074 h 692997"/>
                <a:gd name="connsiteX141" fmla="*/ 516982 w 1623652"/>
                <a:gd name="connsiteY141" fmla="*/ 174081 h 692997"/>
                <a:gd name="connsiteX142" fmla="*/ 540756 w 1623652"/>
                <a:gd name="connsiteY142" fmla="*/ 167290 h 692997"/>
                <a:gd name="connsiteX143" fmla="*/ 540756 w 1623652"/>
                <a:gd name="connsiteY143" fmla="*/ 160429 h 692997"/>
                <a:gd name="connsiteX144" fmla="*/ 523631 w 1623652"/>
                <a:gd name="connsiteY144" fmla="*/ 154469 h 692997"/>
                <a:gd name="connsiteX145" fmla="*/ 532294 w 1623652"/>
                <a:gd name="connsiteY145" fmla="*/ 148509 h 692997"/>
                <a:gd name="connsiteX146" fmla="*/ 534913 w 1623652"/>
                <a:gd name="connsiteY146" fmla="*/ 135689 h 692997"/>
                <a:gd name="connsiteX147" fmla="*/ 530481 w 1623652"/>
                <a:gd name="connsiteY147" fmla="*/ 132293 h 692997"/>
                <a:gd name="connsiteX148" fmla="*/ 559493 w 1623652"/>
                <a:gd name="connsiteY148" fmla="*/ 127165 h 692997"/>
                <a:gd name="connsiteX149" fmla="*/ 561306 w 1623652"/>
                <a:gd name="connsiteY149" fmla="*/ 67429 h 692997"/>
                <a:gd name="connsiteX150" fmla="*/ 566343 w 1623652"/>
                <a:gd name="connsiteY150" fmla="*/ 58004 h 69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1623652" h="692997">
                  <a:moveTo>
                    <a:pt x="566343" y="0"/>
                  </a:moveTo>
                  <a:lnTo>
                    <a:pt x="568962" y="0"/>
                  </a:lnTo>
                  <a:lnTo>
                    <a:pt x="568962" y="58905"/>
                  </a:lnTo>
                  <a:cubicBezTo>
                    <a:pt x="570574" y="61746"/>
                    <a:pt x="572387" y="64587"/>
                    <a:pt x="573999" y="67429"/>
                  </a:cubicBezTo>
                  <a:lnTo>
                    <a:pt x="573999" y="127165"/>
                  </a:lnTo>
                  <a:cubicBezTo>
                    <a:pt x="573999" y="127165"/>
                    <a:pt x="605630" y="128898"/>
                    <a:pt x="603817" y="134857"/>
                  </a:cubicBezTo>
                  <a:cubicBezTo>
                    <a:pt x="603011" y="140817"/>
                    <a:pt x="581655" y="140817"/>
                    <a:pt x="581655" y="140817"/>
                  </a:cubicBezTo>
                  <a:lnTo>
                    <a:pt x="581655" y="147678"/>
                  </a:lnTo>
                  <a:cubicBezTo>
                    <a:pt x="581655" y="147678"/>
                    <a:pt x="612481" y="147678"/>
                    <a:pt x="611675" y="156202"/>
                  </a:cubicBezTo>
                  <a:cubicBezTo>
                    <a:pt x="611675" y="156202"/>
                    <a:pt x="613286" y="160429"/>
                    <a:pt x="592736" y="161330"/>
                  </a:cubicBezTo>
                  <a:lnTo>
                    <a:pt x="592736" y="168121"/>
                  </a:lnTo>
                  <a:cubicBezTo>
                    <a:pt x="592736" y="168121"/>
                    <a:pt x="613286" y="168953"/>
                    <a:pt x="617517" y="177546"/>
                  </a:cubicBezTo>
                  <a:lnTo>
                    <a:pt x="578230" y="244905"/>
                  </a:lnTo>
                  <a:cubicBezTo>
                    <a:pt x="581655" y="374912"/>
                    <a:pt x="585080" y="504987"/>
                    <a:pt x="588505" y="634993"/>
                  </a:cubicBezTo>
                  <a:lnTo>
                    <a:pt x="600594" y="634993"/>
                  </a:lnTo>
                  <a:lnTo>
                    <a:pt x="600594" y="627301"/>
                  </a:lnTo>
                  <a:lnTo>
                    <a:pt x="617517" y="627301"/>
                  </a:lnTo>
                  <a:cubicBezTo>
                    <a:pt x="618928" y="625846"/>
                    <a:pt x="620338" y="624460"/>
                    <a:pt x="621748" y="623005"/>
                  </a:cubicBezTo>
                  <a:cubicBezTo>
                    <a:pt x="623562" y="625014"/>
                    <a:pt x="625173" y="626955"/>
                    <a:pt x="626987" y="628964"/>
                  </a:cubicBezTo>
                  <a:lnTo>
                    <a:pt x="637262" y="628964"/>
                  </a:lnTo>
                  <a:cubicBezTo>
                    <a:pt x="637262" y="628964"/>
                    <a:pt x="639680" y="617045"/>
                    <a:pt x="651768" y="617045"/>
                  </a:cubicBezTo>
                  <a:lnTo>
                    <a:pt x="681586" y="617045"/>
                  </a:lnTo>
                  <a:cubicBezTo>
                    <a:pt x="681586" y="617045"/>
                    <a:pt x="690048" y="619609"/>
                    <a:pt x="691861" y="627301"/>
                  </a:cubicBezTo>
                  <a:lnTo>
                    <a:pt x="724097" y="627301"/>
                  </a:lnTo>
                  <a:lnTo>
                    <a:pt x="724097" y="617045"/>
                  </a:lnTo>
                  <a:cubicBezTo>
                    <a:pt x="726112" y="615035"/>
                    <a:pt x="728127" y="613095"/>
                    <a:pt x="730141" y="611085"/>
                  </a:cubicBezTo>
                  <a:lnTo>
                    <a:pt x="754117" y="611085"/>
                  </a:lnTo>
                  <a:lnTo>
                    <a:pt x="754117" y="586345"/>
                  </a:lnTo>
                  <a:lnTo>
                    <a:pt x="780510" y="586345"/>
                  </a:lnTo>
                  <a:lnTo>
                    <a:pt x="780510" y="564100"/>
                  </a:lnTo>
                  <a:lnTo>
                    <a:pt x="793203" y="564100"/>
                  </a:lnTo>
                  <a:lnTo>
                    <a:pt x="793203" y="554744"/>
                  </a:lnTo>
                  <a:lnTo>
                    <a:pt x="829871" y="554744"/>
                  </a:lnTo>
                  <a:lnTo>
                    <a:pt x="829871" y="615312"/>
                  </a:lnTo>
                  <a:lnTo>
                    <a:pt x="836721" y="615312"/>
                  </a:lnTo>
                  <a:lnTo>
                    <a:pt x="836721" y="602561"/>
                  </a:lnTo>
                  <a:lnTo>
                    <a:pt x="862308" y="602561"/>
                  </a:lnTo>
                  <a:lnTo>
                    <a:pt x="862308" y="578653"/>
                  </a:lnTo>
                  <a:lnTo>
                    <a:pt x="898976" y="578653"/>
                  </a:lnTo>
                  <a:lnTo>
                    <a:pt x="898976" y="587177"/>
                  </a:lnTo>
                  <a:lnTo>
                    <a:pt x="917713" y="587177"/>
                  </a:lnTo>
                  <a:lnTo>
                    <a:pt x="917713" y="615312"/>
                  </a:lnTo>
                  <a:lnTo>
                    <a:pt x="945920" y="615312"/>
                  </a:lnTo>
                  <a:cubicBezTo>
                    <a:pt x="947129" y="616490"/>
                    <a:pt x="948136" y="617599"/>
                    <a:pt x="949345" y="618777"/>
                  </a:cubicBezTo>
                  <a:lnTo>
                    <a:pt x="949345" y="623005"/>
                  </a:lnTo>
                  <a:lnTo>
                    <a:pt x="953576" y="623005"/>
                  </a:lnTo>
                  <a:lnTo>
                    <a:pt x="953576" y="617045"/>
                  </a:lnTo>
                  <a:lnTo>
                    <a:pt x="959620" y="617045"/>
                  </a:lnTo>
                  <a:lnTo>
                    <a:pt x="959620" y="620440"/>
                  </a:lnTo>
                  <a:lnTo>
                    <a:pt x="961232" y="620440"/>
                  </a:lnTo>
                  <a:lnTo>
                    <a:pt x="961232" y="623005"/>
                  </a:lnTo>
                  <a:lnTo>
                    <a:pt x="967276" y="623005"/>
                  </a:lnTo>
                  <a:lnTo>
                    <a:pt x="967276" y="624737"/>
                  </a:lnTo>
                  <a:lnTo>
                    <a:pt x="982588" y="624737"/>
                  </a:lnTo>
                  <a:lnTo>
                    <a:pt x="982588" y="630697"/>
                  </a:lnTo>
                  <a:lnTo>
                    <a:pt x="999713" y="630697"/>
                  </a:lnTo>
                  <a:lnTo>
                    <a:pt x="999713" y="588008"/>
                  </a:lnTo>
                  <a:lnTo>
                    <a:pt x="1015025" y="588008"/>
                  </a:lnTo>
                  <a:lnTo>
                    <a:pt x="1015025" y="586345"/>
                  </a:lnTo>
                  <a:lnTo>
                    <a:pt x="1016838" y="586345"/>
                  </a:lnTo>
                  <a:lnTo>
                    <a:pt x="1016838" y="576089"/>
                  </a:lnTo>
                  <a:lnTo>
                    <a:pt x="1042426" y="576089"/>
                  </a:lnTo>
                  <a:lnTo>
                    <a:pt x="1042426" y="580316"/>
                  </a:lnTo>
                  <a:lnTo>
                    <a:pt x="1046657" y="580316"/>
                  </a:lnTo>
                  <a:lnTo>
                    <a:pt x="1046657" y="582880"/>
                  </a:lnTo>
                  <a:lnTo>
                    <a:pt x="1050888" y="582880"/>
                  </a:lnTo>
                  <a:lnTo>
                    <a:pt x="1050888" y="605125"/>
                  </a:lnTo>
                  <a:lnTo>
                    <a:pt x="1047463" y="605125"/>
                  </a:lnTo>
                  <a:lnTo>
                    <a:pt x="1047463" y="606788"/>
                  </a:lnTo>
                  <a:lnTo>
                    <a:pt x="1064588" y="606788"/>
                  </a:lnTo>
                  <a:lnTo>
                    <a:pt x="1064588" y="577752"/>
                  </a:lnTo>
                  <a:lnTo>
                    <a:pt x="1073856" y="577752"/>
                  </a:lnTo>
                  <a:lnTo>
                    <a:pt x="1073856" y="573524"/>
                  </a:lnTo>
                  <a:lnTo>
                    <a:pt x="1106293" y="573524"/>
                  </a:lnTo>
                  <a:lnTo>
                    <a:pt x="1106293" y="577752"/>
                  </a:lnTo>
                  <a:lnTo>
                    <a:pt x="1110524" y="577752"/>
                  </a:lnTo>
                  <a:lnTo>
                    <a:pt x="1110524" y="628964"/>
                  </a:lnTo>
                  <a:lnTo>
                    <a:pt x="1235035" y="628964"/>
                  </a:lnTo>
                  <a:lnTo>
                    <a:pt x="1235035" y="583781"/>
                  </a:lnTo>
                  <a:lnTo>
                    <a:pt x="1240273" y="583781"/>
                  </a:lnTo>
                  <a:lnTo>
                    <a:pt x="1240273" y="570960"/>
                  </a:lnTo>
                  <a:lnTo>
                    <a:pt x="1281172" y="570960"/>
                  </a:lnTo>
                  <a:lnTo>
                    <a:pt x="1281172" y="625569"/>
                  </a:lnTo>
                  <a:lnTo>
                    <a:pt x="1308371" y="625569"/>
                  </a:lnTo>
                  <a:lnTo>
                    <a:pt x="1308371" y="628133"/>
                  </a:lnTo>
                  <a:lnTo>
                    <a:pt x="1375865" y="628133"/>
                  </a:lnTo>
                  <a:lnTo>
                    <a:pt x="1375865" y="563268"/>
                  </a:lnTo>
                  <a:cubicBezTo>
                    <a:pt x="1375865" y="563268"/>
                    <a:pt x="1378484" y="553913"/>
                    <a:pt x="1385334" y="553913"/>
                  </a:cubicBezTo>
                  <a:cubicBezTo>
                    <a:pt x="1391983" y="553913"/>
                    <a:pt x="1396415" y="558140"/>
                    <a:pt x="1396415" y="558140"/>
                  </a:cubicBezTo>
                  <a:lnTo>
                    <a:pt x="1400646" y="558140"/>
                  </a:lnTo>
                  <a:lnTo>
                    <a:pt x="1400646" y="554744"/>
                  </a:lnTo>
                  <a:lnTo>
                    <a:pt x="1408302" y="554744"/>
                  </a:lnTo>
                  <a:lnTo>
                    <a:pt x="1408302" y="570129"/>
                  </a:lnTo>
                  <a:lnTo>
                    <a:pt x="1411727" y="570129"/>
                  </a:lnTo>
                  <a:lnTo>
                    <a:pt x="1411727" y="623836"/>
                  </a:lnTo>
                  <a:lnTo>
                    <a:pt x="1422808" y="623836"/>
                  </a:lnTo>
                  <a:lnTo>
                    <a:pt x="1422808" y="545319"/>
                  </a:lnTo>
                  <a:lnTo>
                    <a:pt x="1441545" y="545319"/>
                  </a:lnTo>
                  <a:lnTo>
                    <a:pt x="1441545" y="220165"/>
                  </a:lnTo>
                  <a:lnTo>
                    <a:pt x="1451014" y="220165"/>
                  </a:lnTo>
                  <a:lnTo>
                    <a:pt x="1451014" y="238114"/>
                  </a:lnTo>
                  <a:lnTo>
                    <a:pt x="1465319" y="238114"/>
                  </a:lnTo>
                  <a:lnTo>
                    <a:pt x="1465319" y="621341"/>
                  </a:lnTo>
                  <a:lnTo>
                    <a:pt x="1499570" y="621341"/>
                  </a:lnTo>
                  <a:lnTo>
                    <a:pt x="1499570" y="549616"/>
                  </a:lnTo>
                  <a:cubicBezTo>
                    <a:pt x="1502390" y="547606"/>
                    <a:pt x="1505211" y="545666"/>
                    <a:pt x="1508032" y="543656"/>
                  </a:cubicBezTo>
                  <a:lnTo>
                    <a:pt x="1540469" y="543656"/>
                  </a:lnTo>
                  <a:lnTo>
                    <a:pt x="1540469" y="623836"/>
                  </a:lnTo>
                  <a:lnTo>
                    <a:pt x="1623652" y="623836"/>
                  </a:lnTo>
                  <a:lnTo>
                    <a:pt x="1623652" y="692997"/>
                  </a:lnTo>
                  <a:lnTo>
                    <a:pt x="0" y="692997"/>
                  </a:lnTo>
                  <a:lnTo>
                    <a:pt x="0" y="639221"/>
                  </a:lnTo>
                  <a:lnTo>
                    <a:pt x="150904" y="639221"/>
                  </a:lnTo>
                  <a:lnTo>
                    <a:pt x="150904" y="622173"/>
                  </a:lnTo>
                  <a:lnTo>
                    <a:pt x="157754" y="622173"/>
                  </a:lnTo>
                  <a:lnTo>
                    <a:pt x="157754" y="595700"/>
                  </a:lnTo>
                  <a:lnTo>
                    <a:pt x="175685" y="590572"/>
                  </a:lnTo>
                  <a:lnTo>
                    <a:pt x="179110" y="590572"/>
                  </a:lnTo>
                  <a:lnTo>
                    <a:pt x="179110" y="582880"/>
                  </a:lnTo>
                  <a:lnTo>
                    <a:pt x="186766" y="582880"/>
                  </a:lnTo>
                  <a:lnTo>
                    <a:pt x="186766" y="505264"/>
                  </a:lnTo>
                  <a:lnTo>
                    <a:pt x="202078" y="503532"/>
                  </a:lnTo>
                  <a:lnTo>
                    <a:pt x="202078" y="493275"/>
                  </a:lnTo>
                  <a:lnTo>
                    <a:pt x="219204" y="489880"/>
                  </a:lnTo>
                  <a:lnTo>
                    <a:pt x="347140" y="489880"/>
                  </a:lnTo>
                  <a:lnTo>
                    <a:pt x="347140" y="499235"/>
                  </a:lnTo>
                  <a:lnTo>
                    <a:pt x="360840" y="499235"/>
                  </a:lnTo>
                  <a:lnTo>
                    <a:pt x="360840" y="594869"/>
                  </a:lnTo>
                  <a:lnTo>
                    <a:pt x="371921" y="594869"/>
                  </a:lnTo>
                  <a:lnTo>
                    <a:pt x="371921" y="588909"/>
                  </a:lnTo>
                  <a:lnTo>
                    <a:pt x="389046" y="588909"/>
                  </a:lnTo>
                  <a:lnTo>
                    <a:pt x="389046" y="593968"/>
                  </a:lnTo>
                  <a:lnTo>
                    <a:pt x="464800" y="593968"/>
                  </a:lnTo>
                  <a:lnTo>
                    <a:pt x="464800" y="586345"/>
                  </a:lnTo>
                  <a:lnTo>
                    <a:pt x="495626" y="586345"/>
                  </a:lnTo>
                  <a:lnTo>
                    <a:pt x="495626" y="595700"/>
                  </a:lnTo>
                  <a:lnTo>
                    <a:pt x="514363" y="595700"/>
                  </a:lnTo>
                  <a:lnTo>
                    <a:pt x="528869" y="611917"/>
                  </a:lnTo>
                  <a:lnTo>
                    <a:pt x="528869" y="634993"/>
                  </a:lnTo>
                  <a:lnTo>
                    <a:pt x="539144" y="634993"/>
                  </a:lnTo>
                  <a:cubicBezTo>
                    <a:pt x="544181" y="504710"/>
                    <a:pt x="549419" y="374357"/>
                    <a:pt x="554456" y="244074"/>
                  </a:cubicBezTo>
                  <a:lnTo>
                    <a:pt x="516982" y="174081"/>
                  </a:lnTo>
                  <a:cubicBezTo>
                    <a:pt x="516982" y="174081"/>
                    <a:pt x="525444" y="167290"/>
                    <a:pt x="540756" y="167290"/>
                  </a:cubicBezTo>
                  <a:lnTo>
                    <a:pt x="540756" y="160429"/>
                  </a:lnTo>
                  <a:cubicBezTo>
                    <a:pt x="540756" y="160429"/>
                    <a:pt x="523631" y="157865"/>
                    <a:pt x="523631" y="154469"/>
                  </a:cubicBezTo>
                  <a:cubicBezTo>
                    <a:pt x="523631" y="150173"/>
                    <a:pt x="532294" y="148509"/>
                    <a:pt x="532294" y="148509"/>
                  </a:cubicBezTo>
                  <a:cubicBezTo>
                    <a:pt x="533100" y="144213"/>
                    <a:pt x="534107" y="139986"/>
                    <a:pt x="534913" y="135689"/>
                  </a:cubicBezTo>
                  <a:cubicBezTo>
                    <a:pt x="534913" y="135689"/>
                    <a:pt x="530481" y="134857"/>
                    <a:pt x="530481" y="132293"/>
                  </a:cubicBezTo>
                  <a:cubicBezTo>
                    <a:pt x="530481" y="128898"/>
                    <a:pt x="559493" y="127165"/>
                    <a:pt x="559493" y="127165"/>
                  </a:cubicBezTo>
                  <a:cubicBezTo>
                    <a:pt x="560097" y="107276"/>
                    <a:pt x="560702" y="87318"/>
                    <a:pt x="561306" y="67429"/>
                  </a:cubicBezTo>
                  <a:cubicBezTo>
                    <a:pt x="562918" y="64310"/>
                    <a:pt x="564731" y="61122"/>
                    <a:pt x="566343" y="580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8" name="Freeform 724">
              <a:extLst>
                <a:ext uri="{FF2B5EF4-FFF2-40B4-BE49-F238E27FC236}">
                  <a16:creationId xmlns:a16="http://schemas.microsoft.com/office/drawing/2014/main" id="{B8ECF249-81D8-48FC-ABBE-F5421EC9B058}"/>
                </a:ext>
              </a:extLst>
            </p:cNvPr>
            <p:cNvSpPr>
              <a:spLocks/>
            </p:cNvSpPr>
            <p:nvPr/>
          </p:nvSpPr>
          <p:spPr bwMode="auto">
            <a:xfrm>
              <a:off x="5857771" y="4126943"/>
              <a:ext cx="390100" cy="147218"/>
            </a:xfrm>
            <a:custGeom>
              <a:avLst/>
              <a:gdLst>
                <a:gd name="T0" fmla="*/ 462 w 462"/>
                <a:gd name="T1" fmla="*/ 157 h 186"/>
                <a:gd name="T2" fmla="*/ 462 w 462"/>
                <a:gd name="T3" fmla="*/ 186 h 186"/>
                <a:gd name="T4" fmla="*/ 0 w 462"/>
                <a:gd name="T5" fmla="*/ 186 h 186"/>
                <a:gd name="T6" fmla="*/ 0 w 462"/>
                <a:gd name="T7" fmla="*/ 157 h 186"/>
                <a:gd name="T8" fmla="*/ 57 w 462"/>
                <a:gd name="T9" fmla="*/ 157 h 186"/>
                <a:gd name="T10" fmla="*/ 57 w 462"/>
                <a:gd name="T11" fmla="*/ 154 h 186"/>
                <a:gd name="T12" fmla="*/ 61 w 462"/>
                <a:gd name="T13" fmla="*/ 154 h 186"/>
                <a:gd name="T14" fmla="*/ 61 w 462"/>
                <a:gd name="T15" fmla="*/ 139 h 186"/>
                <a:gd name="T16" fmla="*/ 63 w 462"/>
                <a:gd name="T17" fmla="*/ 139 h 186"/>
                <a:gd name="T18" fmla="*/ 63 w 462"/>
                <a:gd name="T19" fmla="*/ 113 h 186"/>
                <a:gd name="T20" fmla="*/ 61 w 462"/>
                <a:gd name="T21" fmla="*/ 113 h 186"/>
                <a:gd name="T22" fmla="*/ 61 w 462"/>
                <a:gd name="T23" fmla="*/ 108 h 186"/>
                <a:gd name="T24" fmla="*/ 64 w 462"/>
                <a:gd name="T25" fmla="*/ 108 h 186"/>
                <a:gd name="T26" fmla="*/ 64 w 462"/>
                <a:gd name="T27" fmla="*/ 101 h 186"/>
                <a:gd name="T28" fmla="*/ 65 w 462"/>
                <a:gd name="T29" fmla="*/ 101 h 186"/>
                <a:gd name="T30" fmla="*/ 65 w 462"/>
                <a:gd name="T31" fmla="*/ 57 h 186"/>
                <a:gd name="T32" fmla="*/ 59 w 462"/>
                <a:gd name="T33" fmla="*/ 50 h 186"/>
                <a:gd name="T34" fmla="*/ 70 w 462"/>
                <a:gd name="T35" fmla="*/ 50 h 186"/>
                <a:gd name="T36" fmla="*/ 70 w 462"/>
                <a:gd name="T37" fmla="*/ 44 h 186"/>
                <a:gd name="T38" fmla="*/ 63 w 462"/>
                <a:gd name="T39" fmla="*/ 41 h 186"/>
                <a:gd name="T40" fmla="*/ 63 w 462"/>
                <a:gd name="T41" fmla="*/ 41 h 186"/>
                <a:gd name="T42" fmla="*/ 70 w 462"/>
                <a:gd name="T43" fmla="*/ 41 h 186"/>
                <a:gd name="T44" fmla="*/ 152 w 462"/>
                <a:gd name="T45" fmla="*/ 0 h 186"/>
                <a:gd name="T46" fmla="*/ 229 w 462"/>
                <a:gd name="T47" fmla="*/ 0 h 186"/>
                <a:gd name="T48" fmla="*/ 234 w 462"/>
                <a:gd name="T49" fmla="*/ 0 h 186"/>
                <a:gd name="T50" fmla="*/ 311 w 462"/>
                <a:gd name="T51" fmla="*/ 0 h 186"/>
                <a:gd name="T52" fmla="*/ 393 w 462"/>
                <a:gd name="T53" fmla="*/ 41 h 186"/>
                <a:gd name="T54" fmla="*/ 399 w 462"/>
                <a:gd name="T55" fmla="*/ 41 h 186"/>
                <a:gd name="T56" fmla="*/ 399 w 462"/>
                <a:gd name="T57" fmla="*/ 41 h 186"/>
                <a:gd name="T58" fmla="*/ 393 w 462"/>
                <a:gd name="T59" fmla="*/ 44 h 186"/>
                <a:gd name="T60" fmla="*/ 393 w 462"/>
                <a:gd name="T61" fmla="*/ 50 h 186"/>
                <a:gd name="T62" fmla="*/ 404 w 462"/>
                <a:gd name="T63" fmla="*/ 50 h 186"/>
                <a:gd name="T64" fmla="*/ 398 w 462"/>
                <a:gd name="T65" fmla="*/ 57 h 186"/>
                <a:gd name="T66" fmla="*/ 398 w 462"/>
                <a:gd name="T67" fmla="*/ 101 h 186"/>
                <a:gd name="T68" fmla="*/ 399 w 462"/>
                <a:gd name="T69" fmla="*/ 101 h 186"/>
                <a:gd name="T70" fmla="*/ 399 w 462"/>
                <a:gd name="T71" fmla="*/ 108 h 186"/>
                <a:gd name="T72" fmla="*/ 401 w 462"/>
                <a:gd name="T73" fmla="*/ 108 h 186"/>
                <a:gd name="T74" fmla="*/ 401 w 462"/>
                <a:gd name="T75" fmla="*/ 113 h 186"/>
                <a:gd name="T76" fmla="*/ 400 w 462"/>
                <a:gd name="T77" fmla="*/ 113 h 186"/>
                <a:gd name="T78" fmla="*/ 400 w 462"/>
                <a:gd name="T79" fmla="*/ 139 h 186"/>
                <a:gd name="T80" fmla="*/ 402 w 462"/>
                <a:gd name="T81" fmla="*/ 139 h 186"/>
                <a:gd name="T82" fmla="*/ 402 w 462"/>
                <a:gd name="T83" fmla="*/ 154 h 186"/>
                <a:gd name="T84" fmla="*/ 406 w 462"/>
                <a:gd name="T85" fmla="*/ 154 h 186"/>
                <a:gd name="T86" fmla="*/ 406 w 462"/>
                <a:gd name="T87" fmla="*/ 157 h 186"/>
                <a:gd name="T88" fmla="*/ 462 w 462"/>
                <a:gd name="T89" fmla="*/ 15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2" h="186">
                  <a:moveTo>
                    <a:pt x="462" y="157"/>
                  </a:moveTo>
                  <a:cubicBezTo>
                    <a:pt x="462" y="186"/>
                    <a:pt x="462" y="186"/>
                    <a:pt x="462" y="186"/>
                  </a:cubicBezTo>
                  <a:cubicBezTo>
                    <a:pt x="0" y="186"/>
                    <a:pt x="0" y="186"/>
                    <a:pt x="0" y="186"/>
                  </a:cubicBezTo>
                  <a:cubicBezTo>
                    <a:pt x="0" y="157"/>
                    <a:pt x="0" y="157"/>
                    <a:pt x="0" y="157"/>
                  </a:cubicBezTo>
                  <a:cubicBezTo>
                    <a:pt x="57" y="157"/>
                    <a:pt x="57" y="157"/>
                    <a:pt x="57" y="157"/>
                  </a:cubicBezTo>
                  <a:cubicBezTo>
                    <a:pt x="57" y="154"/>
                    <a:pt x="57" y="154"/>
                    <a:pt x="57" y="154"/>
                  </a:cubicBezTo>
                  <a:cubicBezTo>
                    <a:pt x="61" y="154"/>
                    <a:pt x="61" y="154"/>
                    <a:pt x="61" y="154"/>
                  </a:cubicBezTo>
                  <a:cubicBezTo>
                    <a:pt x="61" y="139"/>
                    <a:pt x="61" y="139"/>
                    <a:pt x="61" y="139"/>
                  </a:cubicBezTo>
                  <a:cubicBezTo>
                    <a:pt x="63" y="139"/>
                    <a:pt x="63" y="139"/>
                    <a:pt x="63" y="139"/>
                  </a:cubicBezTo>
                  <a:cubicBezTo>
                    <a:pt x="63" y="113"/>
                    <a:pt x="63" y="113"/>
                    <a:pt x="63" y="113"/>
                  </a:cubicBezTo>
                  <a:cubicBezTo>
                    <a:pt x="61" y="113"/>
                    <a:pt x="61" y="113"/>
                    <a:pt x="61" y="113"/>
                  </a:cubicBezTo>
                  <a:cubicBezTo>
                    <a:pt x="61" y="108"/>
                    <a:pt x="61" y="108"/>
                    <a:pt x="61" y="108"/>
                  </a:cubicBezTo>
                  <a:cubicBezTo>
                    <a:pt x="64" y="108"/>
                    <a:pt x="64" y="108"/>
                    <a:pt x="64" y="108"/>
                  </a:cubicBezTo>
                  <a:cubicBezTo>
                    <a:pt x="64" y="101"/>
                    <a:pt x="64" y="101"/>
                    <a:pt x="64" y="101"/>
                  </a:cubicBezTo>
                  <a:cubicBezTo>
                    <a:pt x="65" y="101"/>
                    <a:pt x="65" y="101"/>
                    <a:pt x="65" y="101"/>
                  </a:cubicBezTo>
                  <a:cubicBezTo>
                    <a:pt x="65" y="57"/>
                    <a:pt x="65" y="57"/>
                    <a:pt x="65" y="57"/>
                  </a:cubicBezTo>
                  <a:cubicBezTo>
                    <a:pt x="59" y="50"/>
                    <a:pt x="59" y="50"/>
                    <a:pt x="59" y="50"/>
                  </a:cubicBezTo>
                  <a:cubicBezTo>
                    <a:pt x="70" y="50"/>
                    <a:pt x="70" y="50"/>
                    <a:pt x="70" y="50"/>
                  </a:cubicBezTo>
                  <a:cubicBezTo>
                    <a:pt x="70" y="44"/>
                    <a:pt x="70" y="44"/>
                    <a:pt x="70" y="44"/>
                  </a:cubicBezTo>
                  <a:cubicBezTo>
                    <a:pt x="63" y="41"/>
                    <a:pt x="63" y="41"/>
                    <a:pt x="63" y="41"/>
                  </a:cubicBezTo>
                  <a:cubicBezTo>
                    <a:pt x="63" y="41"/>
                    <a:pt x="63" y="41"/>
                    <a:pt x="63" y="41"/>
                  </a:cubicBezTo>
                  <a:cubicBezTo>
                    <a:pt x="70" y="41"/>
                    <a:pt x="70" y="41"/>
                    <a:pt x="70" y="41"/>
                  </a:cubicBezTo>
                  <a:cubicBezTo>
                    <a:pt x="70" y="41"/>
                    <a:pt x="95" y="5"/>
                    <a:pt x="152" y="0"/>
                  </a:cubicBezTo>
                  <a:cubicBezTo>
                    <a:pt x="229" y="0"/>
                    <a:pt x="229" y="0"/>
                    <a:pt x="229" y="0"/>
                  </a:cubicBezTo>
                  <a:cubicBezTo>
                    <a:pt x="234" y="0"/>
                    <a:pt x="234" y="0"/>
                    <a:pt x="234" y="0"/>
                  </a:cubicBezTo>
                  <a:cubicBezTo>
                    <a:pt x="311" y="0"/>
                    <a:pt x="311" y="0"/>
                    <a:pt x="311" y="0"/>
                  </a:cubicBezTo>
                  <a:cubicBezTo>
                    <a:pt x="368" y="5"/>
                    <a:pt x="393" y="41"/>
                    <a:pt x="393" y="41"/>
                  </a:cubicBezTo>
                  <a:cubicBezTo>
                    <a:pt x="399" y="41"/>
                    <a:pt x="399" y="41"/>
                    <a:pt x="399" y="41"/>
                  </a:cubicBezTo>
                  <a:cubicBezTo>
                    <a:pt x="399" y="41"/>
                    <a:pt x="399" y="41"/>
                    <a:pt x="399" y="41"/>
                  </a:cubicBezTo>
                  <a:cubicBezTo>
                    <a:pt x="393" y="44"/>
                    <a:pt x="393" y="44"/>
                    <a:pt x="393" y="44"/>
                  </a:cubicBezTo>
                  <a:cubicBezTo>
                    <a:pt x="393" y="50"/>
                    <a:pt x="393" y="50"/>
                    <a:pt x="393" y="50"/>
                  </a:cubicBezTo>
                  <a:cubicBezTo>
                    <a:pt x="404" y="50"/>
                    <a:pt x="404" y="50"/>
                    <a:pt x="404" y="50"/>
                  </a:cubicBezTo>
                  <a:cubicBezTo>
                    <a:pt x="398" y="57"/>
                    <a:pt x="398" y="57"/>
                    <a:pt x="398" y="57"/>
                  </a:cubicBezTo>
                  <a:cubicBezTo>
                    <a:pt x="398" y="101"/>
                    <a:pt x="398" y="101"/>
                    <a:pt x="398" y="101"/>
                  </a:cubicBezTo>
                  <a:cubicBezTo>
                    <a:pt x="399" y="101"/>
                    <a:pt x="399" y="101"/>
                    <a:pt x="399" y="101"/>
                  </a:cubicBezTo>
                  <a:cubicBezTo>
                    <a:pt x="399" y="108"/>
                    <a:pt x="399" y="108"/>
                    <a:pt x="399" y="108"/>
                  </a:cubicBezTo>
                  <a:cubicBezTo>
                    <a:pt x="401" y="108"/>
                    <a:pt x="401" y="108"/>
                    <a:pt x="401" y="108"/>
                  </a:cubicBezTo>
                  <a:cubicBezTo>
                    <a:pt x="401" y="113"/>
                    <a:pt x="401" y="113"/>
                    <a:pt x="401" y="113"/>
                  </a:cubicBezTo>
                  <a:cubicBezTo>
                    <a:pt x="400" y="113"/>
                    <a:pt x="400" y="113"/>
                    <a:pt x="400" y="113"/>
                  </a:cubicBezTo>
                  <a:cubicBezTo>
                    <a:pt x="400" y="139"/>
                    <a:pt x="400" y="139"/>
                    <a:pt x="400" y="139"/>
                  </a:cubicBezTo>
                  <a:cubicBezTo>
                    <a:pt x="402" y="139"/>
                    <a:pt x="402" y="139"/>
                    <a:pt x="402" y="139"/>
                  </a:cubicBezTo>
                  <a:cubicBezTo>
                    <a:pt x="402" y="154"/>
                    <a:pt x="402" y="154"/>
                    <a:pt x="402" y="154"/>
                  </a:cubicBezTo>
                  <a:cubicBezTo>
                    <a:pt x="406" y="154"/>
                    <a:pt x="406" y="154"/>
                    <a:pt x="406" y="154"/>
                  </a:cubicBezTo>
                  <a:cubicBezTo>
                    <a:pt x="406" y="157"/>
                    <a:pt x="406" y="157"/>
                    <a:pt x="406" y="157"/>
                  </a:cubicBezTo>
                  <a:lnTo>
                    <a:pt x="462" y="1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79" name="Groep 78">
              <a:extLst>
                <a:ext uri="{FF2B5EF4-FFF2-40B4-BE49-F238E27FC236}">
                  <a16:creationId xmlns:a16="http://schemas.microsoft.com/office/drawing/2014/main" id="{B4B63706-2523-4078-B2B1-7E58393E6315}"/>
                </a:ext>
              </a:extLst>
            </p:cNvPr>
            <p:cNvGrpSpPr/>
            <p:nvPr/>
          </p:nvGrpSpPr>
          <p:grpSpPr>
            <a:xfrm>
              <a:off x="6472164" y="3952946"/>
              <a:ext cx="1273880" cy="301936"/>
              <a:chOff x="5924004" y="4630644"/>
              <a:chExt cx="2033097" cy="481886"/>
            </a:xfrm>
            <a:grpFill/>
          </p:grpSpPr>
          <p:sp>
            <p:nvSpPr>
              <p:cNvPr id="80" name="Rectangle 703">
                <a:extLst>
                  <a:ext uri="{FF2B5EF4-FFF2-40B4-BE49-F238E27FC236}">
                    <a16:creationId xmlns:a16="http://schemas.microsoft.com/office/drawing/2014/main" id="{27031AD7-0215-4A6B-96E9-6AEBBBE189BA}"/>
                  </a:ext>
                </a:extLst>
              </p:cNvPr>
              <p:cNvSpPr>
                <a:spLocks noChangeArrowheads="1"/>
              </p:cNvSpPr>
              <p:nvPr/>
            </p:nvSpPr>
            <p:spPr bwMode="auto">
              <a:xfrm>
                <a:off x="6864824" y="5062046"/>
                <a:ext cx="27537" cy="504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1" name="Rectangle 704">
                <a:extLst>
                  <a:ext uri="{FF2B5EF4-FFF2-40B4-BE49-F238E27FC236}">
                    <a16:creationId xmlns:a16="http://schemas.microsoft.com/office/drawing/2014/main" id="{E999DE07-7F12-421A-9ADE-1C3380897F6E}"/>
                  </a:ext>
                </a:extLst>
              </p:cNvPr>
              <p:cNvSpPr>
                <a:spLocks noChangeArrowheads="1"/>
              </p:cNvSpPr>
              <p:nvPr/>
            </p:nvSpPr>
            <p:spPr bwMode="auto">
              <a:xfrm>
                <a:off x="7085115" y="5066636"/>
                <a:ext cx="13769" cy="458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2" name="Rectangle 705">
                <a:extLst>
                  <a:ext uri="{FF2B5EF4-FFF2-40B4-BE49-F238E27FC236}">
                    <a16:creationId xmlns:a16="http://schemas.microsoft.com/office/drawing/2014/main" id="{348DD0A7-2F98-4666-866A-46075F64698A}"/>
                  </a:ext>
                </a:extLst>
              </p:cNvPr>
              <p:cNvSpPr>
                <a:spLocks noChangeArrowheads="1"/>
              </p:cNvSpPr>
              <p:nvPr/>
            </p:nvSpPr>
            <p:spPr bwMode="auto">
              <a:xfrm>
                <a:off x="7305405" y="5071224"/>
                <a:ext cx="13769" cy="413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3" name="Freeform 708">
                <a:extLst>
                  <a:ext uri="{FF2B5EF4-FFF2-40B4-BE49-F238E27FC236}">
                    <a16:creationId xmlns:a16="http://schemas.microsoft.com/office/drawing/2014/main" id="{954E0048-C42C-459B-9E16-FC812977ECFB}"/>
                  </a:ext>
                </a:extLst>
              </p:cNvPr>
              <p:cNvSpPr>
                <a:spLocks/>
              </p:cNvSpPr>
              <p:nvPr/>
            </p:nvSpPr>
            <p:spPr bwMode="auto">
              <a:xfrm>
                <a:off x="5924004" y="4630644"/>
                <a:ext cx="945411" cy="371741"/>
              </a:xfrm>
              <a:custGeom>
                <a:avLst/>
                <a:gdLst>
                  <a:gd name="T0" fmla="*/ 1111 w 1111"/>
                  <a:gd name="T1" fmla="*/ 4 h 435"/>
                  <a:gd name="T2" fmla="*/ 557 w 1111"/>
                  <a:gd name="T3" fmla="*/ 223 h 435"/>
                  <a:gd name="T4" fmla="*/ 279 w 1111"/>
                  <a:gd name="T5" fmla="*/ 332 h 435"/>
                  <a:gd name="T6" fmla="*/ 140 w 1111"/>
                  <a:gd name="T7" fmla="*/ 385 h 435"/>
                  <a:gd name="T8" fmla="*/ 70 w 1111"/>
                  <a:gd name="T9" fmla="*/ 411 h 435"/>
                  <a:gd name="T10" fmla="*/ 35 w 1111"/>
                  <a:gd name="T11" fmla="*/ 423 h 435"/>
                  <a:gd name="T12" fmla="*/ 0 w 1111"/>
                  <a:gd name="T13" fmla="*/ 435 h 435"/>
                  <a:gd name="T14" fmla="*/ 35 w 1111"/>
                  <a:gd name="T15" fmla="*/ 423 h 435"/>
                  <a:gd name="T16" fmla="*/ 70 w 1111"/>
                  <a:gd name="T17" fmla="*/ 411 h 435"/>
                  <a:gd name="T18" fmla="*/ 140 w 1111"/>
                  <a:gd name="T19" fmla="*/ 384 h 435"/>
                  <a:gd name="T20" fmla="*/ 279 w 1111"/>
                  <a:gd name="T21" fmla="*/ 331 h 435"/>
                  <a:gd name="T22" fmla="*/ 556 w 1111"/>
                  <a:gd name="T23" fmla="*/ 221 h 435"/>
                  <a:gd name="T24" fmla="*/ 1109 w 1111"/>
                  <a:gd name="T25" fmla="*/ 0 h 435"/>
                  <a:gd name="T26" fmla="*/ 1111 w 1111"/>
                  <a:gd name="T27" fmla="*/ 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1" h="435">
                    <a:moveTo>
                      <a:pt x="1111" y="4"/>
                    </a:moveTo>
                    <a:cubicBezTo>
                      <a:pt x="926" y="77"/>
                      <a:pt x="742" y="151"/>
                      <a:pt x="557" y="223"/>
                    </a:cubicBezTo>
                    <a:cubicBezTo>
                      <a:pt x="464" y="260"/>
                      <a:pt x="372" y="296"/>
                      <a:pt x="279" y="332"/>
                    </a:cubicBezTo>
                    <a:cubicBezTo>
                      <a:pt x="233" y="350"/>
                      <a:pt x="186" y="367"/>
                      <a:pt x="140" y="385"/>
                    </a:cubicBezTo>
                    <a:cubicBezTo>
                      <a:pt x="117" y="394"/>
                      <a:pt x="93" y="402"/>
                      <a:pt x="70" y="411"/>
                    </a:cubicBezTo>
                    <a:cubicBezTo>
                      <a:pt x="58" y="415"/>
                      <a:pt x="47" y="419"/>
                      <a:pt x="35" y="423"/>
                    </a:cubicBezTo>
                    <a:cubicBezTo>
                      <a:pt x="23" y="427"/>
                      <a:pt x="11" y="432"/>
                      <a:pt x="0" y="435"/>
                    </a:cubicBezTo>
                    <a:cubicBezTo>
                      <a:pt x="11" y="431"/>
                      <a:pt x="23" y="427"/>
                      <a:pt x="35" y="423"/>
                    </a:cubicBezTo>
                    <a:cubicBezTo>
                      <a:pt x="47" y="419"/>
                      <a:pt x="58" y="415"/>
                      <a:pt x="70" y="411"/>
                    </a:cubicBezTo>
                    <a:cubicBezTo>
                      <a:pt x="93" y="402"/>
                      <a:pt x="116" y="393"/>
                      <a:pt x="140" y="384"/>
                    </a:cubicBezTo>
                    <a:cubicBezTo>
                      <a:pt x="186" y="367"/>
                      <a:pt x="232" y="349"/>
                      <a:pt x="279" y="331"/>
                    </a:cubicBezTo>
                    <a:cubicBezTo>
                      <a:pt x="371" y="295"/>
                      <a:pt x="464" y="258"/>
                      <a:pt x="556" y="221"/>
                    </a:cubicBezTo>
                    <a:cubicBezTo>
                      <a:pt x="741" y="148"/>
                      <a:pt x="925" y="74"/>
                      <a:pt x="1109" y="0"/>
                    </a:cubicBezTo>
                    <a:lnTo>
                      <a:pt x="111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4" name="Freeform 709">
                <a:extLst>
                  <a:ext uri="{FF2B5EF4-FFF2-40B4-BE49-F238E27FC236}">
                    <a16:creationId xmlns:a16="http://schemas.microsoft.com/office/drawing/2014/main" id="{79D07950-1C0F-4C9C-AD8C-94D521C82865}"/>
                  </a:ext>
                </a:extLst>
              </p:cNvPr>
              <p:cNvSpPr>
                <a:spLocks/>
              </p:cNvSpPr>
              <p:nvPr/>
            </p:nvSpPr>
            <p:spPr bwMode="auto">
              <a:xfrm>
                <a:off x="5924004" y="4653593"/>
                <a:ext cx="940825" cy="371741"/>
              </a:xfrm>
              <a:custGeom>
                <a:avLst/>
                <a:gdLst>
                  <a:gd name="T0" fmla="*/ 0 w 1102"/>
                  <a:gd name="T1" fmla="*/ 438 h 439"/>
                  <a:gd name="T2" fmla="*/ 277 w 1102"/>
                  <a:gd name="T3" fmla="*/ 330 h 439"/>
                  <a:gd name="T4" fmla="*/ 552 w 1102"/>
                  <a:gd name="T5" fmla="*/ 222 h 439"/>
                  <a:gd name="T6" fmla="*/ 828 w 1102"/>
                  <a:gd name="T7" fmla="*/ 113 h 439"/>
                  <a:gd name="T8" fmla="*/ 966 w 1102"/>
                  <a:gd name="T9" fmla="*/ 58 h 439"/>
                  <a:gd name="T10" fmla="*/ 1034 w 1102"/>
                  <a:gd name="T11" fmla="*/ 30 h 439"/>
                  <a:gd name="T12" fmla="*/ 1068 w 1102"/>
                  <a:gd name="T13" fmla="*/ 16 h 439"/>
                  <a:gd name="T14" fmla="*/ 1085 w 1102"/>
                  <a:gd name="T15" fmla="*/ 8 h 439"/>
                  <a:gd name="T16" fmla="*/ 1094 w 1102"/>
                  <a:gd name="T17" fmla="*/ 4 h 439"/>
                  <a:gd name="T18" fmla="*/ 1102 w 1102"/>
                  <a:gd name="T19" fmla="*/ 0 h 439"/>
                  <a:gd name="T20" fmla="*/ 1102 w 1102"/>
                  <a:gd name="T21" fmla="*/ 0 h 439"/>
                  <a:gd name="T22" fmla="*/ 1094 w 1102"/>
                  <a:gd name="T23" fmla="*/ 5 h 439"/>
                  <a:gd name="T24" fmla="*/ 1086 w 1102"/>
                  <a:gd name="T25" fmla="*/ 9 h 439"/>
                  <a:gd name="T26" fmla="*/ 1069 w 1102"/>
                  <a:gd name="T27" fmla="*/ 17 h 439"/>
                  <a:gd name="T28" fmla="*/ 1035 w 1102"/>
                  <a:gd name="T29" fmla="*/ 32 h 439"/>
                  <a:gd name="T30" fmla="*/ 967 w 1102"/>
                  <a:gd name="T31" fmla="*/ 61 h 439"/>
                  <a:gd name="T32" fmla="*/ 830 w 1102"/>
                  <a:gd name="T33" fmla="*/ 117 h 439"/>
                  <a:gd name="T34" fmla="*/ 554 w 1102"/>
                  <a:gd name="T35" fmla="*/ 225 h 439"/>
                  <a:gd name="T36" fmla="*/ 277 w 1102"/>
                  <a:gd name="T37" fmla="*/ 332 h 439"/>
                  <a:gd name="T38" fmla="*/ 1 w 1102"/>
                  <a:gd name="T39" fmla="*/ 439 h 439"/>
                  <a:gd name="T40" fmla="*/ 0 w 1102"/>
                  <a:gd name="T41" fmla="*/ 43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2" h="439">
                    <a:moveTo>
                      <a:pt x="0" y="438"/>
                    </a:moveTo>
                    <a:cubicBezTo>
                      <a:pt x="277" y="330"/>
                      <a:pt x="277" y="330"/>
                      <a:pt x="277" y="330"/>
                    </a:cubicBezTo>
                    <a:cubicBezTo>
                      <a:pt x="369" y="294"/>
                      <a:pt x="461" y="258"/>
                      <a:pt x="552" y="222"/>
                    </a:cubicBezTo>
                    <a:cubicBezTo>
                      <a:pt x="828" y="113"/>
                      <a:pt x="828" y="113"/>
                      <a:pt x="828" y="113"/>
                    </a:cubicBezTo>
                    <a:cubicBezTo>
                      <a:pt x="874" y="94"/>
                      <a:pt x="920" y="76"/>
                      <a:pt x="966" y="58"/>
                    </a:cubicBezTo>
                    <a:cubicBezTo>
                      <a:pt x="988" y="49"/>
                      <a:pt x="1011" y="39"/>
                      <a:pt x="1034" y="30"/>
                    </a:cubicBezTo>
                    <a:cubicBezTo>
                      <a:pt x="1046" y="25"/>
                      <a:pt x="1057" y="20"/>
                      <a:pt x="1068" y="16"/>
                    </a:cubicBezTo>
                    <a:cubicBezTo>
                      <a:pt x="1074" y="13"/>
                      <a:pt x="1080" y="11"/>
                      <a:pt x="1085" y="8"/>
                    </a:cubicBezTo>
                    <a:cubicBezTo>
                      <a:pt x="1088" y="7"/>
                      <a:pt x="1091" y="6"/>
                      <a:pt x="1094" y="4"/>
                    </a:cubicBezTo>
                    <a:cubicBezTo>
                      <a:pt x="1096" y="3"/>
                      <a:pt x="1099" y="1"/>
                      <a:pt x="1102" y="0"/>
                    </a:cubicBezTo>
                    <a:cubicBezTo>
                      <a:pt x="1102" y="0"/>
                      <a:pt x="1102" y="0"/>
                      <a:pt x="1102" y="0"/>
                    </a:cubicBezTo>
                    <a:cubicBezTo>
                      <a:pt x="1099" y="2"/>
                      <a:pt x="1097" y="3"/>
                      <a:pt x="1094" y="5"/>
                    </a:cubicBezTo>
                    <a:cubicBezTo>
                      <a:pt x="1091" y="6"/>
                      <a:pt x="1088" y="8"/>
                      <a:pt x="1086" y="9"/>
                    </a:cubicBezTo>
                    <a:cubicBezTo>
                      <a:pt x="1080" y="12"/>
                      <a:pt x="1074" y="14"/>
                      <a:pt x="1069" y="17"/>
                    </a:cubicBezTo>
                    <a:cubicBezTo>
                      <a:pt x="1058" y="22"/>
                      <a:pt x="1046" y="27"/>
                      <a:pt x="1035" y="32"/>
                    </a:cubicBezTo>
                    <a:cubicBezTo>
                      <a:pt x="1012" y="42"/>
                      <a:pt x="990" y="51"/>
                      <a:pt x="967" y="61"/>
                    </a:cubicBezTo>
                    <a:cubicBezTo>
                      <a:pt x="921" y="80"/>
                      <a:pt x="875" y="98"/>
                      <a:pt x="830" y="117"/>
                    </a:cubicBezTo>
                    <a:cubicBezTo>
                      <a:pt x="738" y="154"/>
                      <a:pt x="646" y="189"/>
                      <a:pt x="554" y="225"/>
                    </a:cubicBezTo>
                    <a:cubicBezTo>
                      <a:pt x="462" y="261"/>
                      <a:pt x="370" y="297"/>
                      <a:pt x="277" y="332"/>
                    </a:cubicBezTo>
                    <a:cubicBezTo>
                      <a:pt x="1" y="439"/>
                      <a:pt x="1" y="439"/>
                      <a:pt x="1" y="439"/>
                    </a:cubicBezTo>
                    <a:lnTo>
                      <a:pt x="0" y="4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5" name="Freeform 710">
                <a:extLst>
                  <a:ext uri="{FF2B5EF4-FFF2-40B4-BE49-F238E27FC236}">
                    <a16:creationId xmlns:a16="http://schemas.microsoft.com/office/drawing/2014/main" id="{C7251142-D180-429B-8AF5-0F9553F14783}"/>
                  </a:ext>
                </a:extLst>
              </p:cNvPr>
              <p:cNvSpPr>
                <a:spLocks/>
              </p:cNvSpPr>
              <p:nvPr/>
            </p:nvSpPr>
            <p:spPr bwMode="auto">
              <a:xfrm>
                <a:off x="6075451" y="4722431"/>
                <a:ext cx="793964" cy="312078"/>
              </a:xfrm>
              <a:custGeom>
                <a:avLst/>
                <a:gdLst>
                  <a:gd name="T0" fmla="*/ 933 w 933"/>
                  <a:gd name="T1" fmla="*/ 4 h 365"/>
                  <a:gd name="T2" fmla="*/ 467 w 933"/>
                  <a:gd name="T3" fmla="*/ 187 h 365"/>
                  <a:gd name="T4" fmla="*/ 234 w 933"/>
                  <a:gd name="T5" fmla="*/ 277 h 365"/>
                  <a:gd name="T6" fmla="*/ 117 w 933"/>
                  <a:gd name="T7" fmla="*/ 322 h 365"/>
                  <a:gd name="T8" fmla="*/ 0 w 933"/>
                  <a:gd name="T9" fmla="*/ 365 h 365"/>
                  <a:gd name="T10" fmla="*/ 117 w 933"/>
                  <a:gd name="T11" fmla="*/ 321 h 365"/>
                  <a:gd name="T12" fmla="*/ 234 w 933"/>
                  <a:gd name="T13" fmla="*/ 276 h 365"/>
                  <a:gd name="T14" fmla="*/ 467 w 933"/>
                  <a:gd name="T15" fmla="*/ 185 h 365"/>
                  <a:gd name="T16" fmla="*/ 931 w 933"/>
                  <a:gd name="T17" fmla="*/ 0 h 365"/>
                  <a:gd name="T18" fmla="*/ 933 w 933"/>
                  <a:gd name="T19" fmla="*/ 4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3" h="365">
                    <a:moveTo>
                      <a:pt x="933" y="4"/>
                    </a:moveTo>
                    <a:cubicBezTo>
                      <a:pt x="778" y="65"/>
                      <a:pt x="623" y="126"/>
                      <a:pt x="467" y="187"/>
                    </a:cubicBezTo>
                    <a:cubicBezTo>
                      <a:pt x="390" y="217"/>
                      <a:pt x="312" y="247"/>
                      <a:pt x="234" y="277"/>
                    </a:cubicBezTo>
                    <a:cubicBezTo>
                      <a:pt x="195" y="292"/>
                      <a:pt x="156" y="307"/>
                      <a:pt x="117" y="322"/>
                    </a:cubicBezTo>
                    <a:cubicBezTo>
                      <a:pt x="78" y="337"/>
                      <a:pt x="39" y="351"/>
                      <a:pt x="0" y="365"/>
                    </a:cubicBezTo>
                    <a:cubicBezTo>
                      <a:pt x="39" y="351"/>
                      <a:pt x="78" y="336"/>
                      <a:pt x="117" y="321"/>
                    </a:cubicBezTo>
                    <a:cubicBezTo>
                      <a:pt x="156" y="307"/>
                      <a:pt x="195" y="291"/>
                      <a:pt x="234" y="276"/>
                    </a:cubicBezTo>
                    <a:cubicBezTo>
                      <a:pt x="312" y="246"/>
                      <a:pt x="389" y="216"/>
                      <a:pt x="467" y="185"/>
                    </a:cubicBezTo>
                    <a:cubicBezTo>
                      <a:pt x="622" y="124"/>
                      <a:pt x="776" y="62"/>
                      <a:pt x="931" y="0"/>
                    </a:cubicBezTo>
                    <a:lnTo>
                      <a:pt x="93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6" name="Freeform 711">
                <a:extLst>
                  <a:ext uri="{FF2B5EF4-FFF2-40B4-BE49-F238E27FC236}">
                    <a16:creationId xmlns:a16="http://schemas.microsoft.com/office/drawing/2014/main" id="{F374FFCE-9F2A-4F40-957A-C54237E08F1C}"/>
                  </a:ext>
                </a:extLst>
              </p:cNvPr>
              <p:cNvSpPr>
                <a:spLocks/>
              </p:cNvSpPr>
              <p:nvPr/>
            </p:nvSpPr>
            <p:spPr bwMode="auto">
              <a:xfrm>
                <a:off x="6121346" y="4745380"/>
                <a:ext cx="748071" cy="289132"/>
              </a:xfrm>
              <a:custGeom>
                <a:avLst/>
                <a:gdLst>
                  <a:gd name="T0" fmla="*/ 881 w 881"/>
                  <a:gd name="T1" fmla="*/ 4 h 340"/>
                  <a:gd name="T2" fmla="*/ 442 w 881"/>
                  <a:gd name="T3" fmla="*/ 176 h 340"/>
                  <a:gd name="T4" fmla="*/ 222 w 881"/>
                  <a:gd name="T5" fmla="*/ 261 h 340"/>
                  <a:gd name="T6" fmla="*/ 111 w 881"/>
                  <a:gd name="T7" fmla="*/ 302 h 340"/>
                  <a:gd name="T8" fmla="*/ 56 w 881"/>
                  <a:gd name="T9" fmla="*/ 322 h 340"/>
                  <a:gd name="T10" fmla="*/ 28 w 881"/>
                  <a:gd name="T11" fmla="*/ 332 h 340"/>
                  <a:gd name="T12" fmla="*/ 0 w 881"/>
                  <a:gd name="T13" fmla="*/ 340 h 340"/>
                  <a:gd name="T14" fmla="*/ 28 w 881"/>
                  <a:gd name="T15" fmla="*/ 331 h 340"/>
                  <a:gd name="T16" fmla="*/ 56 w 881"/>
                  <a:gd name="T17" fmla="*/ 322 h 340"/>
                  <a:gd name="T18" fmla="*/ 111 w 881"/>
                  <a:gd name="T19" fmla="*/ 301 h 340"/>
                  <a:gd name="T20" fmla="*/ 221 w 881"/>
                  <a:gd name="T21" fmla="*/ 260 h 340"/>
                  <a:gd name="T22" fmla="*/ 441 w 881"/>
                  <a:gd name="T23" fmla="*/ 174 h 340"/>
                  <a:gd name="T24" fmla="*/ 879 w 881"/>
                  <a:gd name="T25" fmla="*/ 0 h 340"/>
                  <a:gd name="T26" fmla="*/ 881 w 881"/>
                  <a:gd name="T27" fmla="*/ 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1" h="340">
                    <a:moveTo>
                      <a:pt x="881" y="4"/>
                    </a:moveTo>
                    <a:cubicBezTo>
                      <a:pt x="735" y="62"/>
                      <a:pt x="588" y="120"/>
                      <a:pt x="442" y="176"/>
                    </a:cubicBezTo>
                    <a:cubicBezTo>
                      <a:pt x="369" y="205"/>
                      <a:pt x="295" y="233"/>
                      <a:pt x="222" y="261"/>
                    </a:cubicBezTo>
                    <a:cubicBezTo>
                      <a:pt x="185" y="275"/>
                      <a:pt x="148" y="288"/>
                      <a:pt x="111" y="302"/>
                    </a:cubicBezTo>
                    <a:cubicBezTo>
                      <a:pt x="93" y="309"/>
                      <a:pt x="74" y="315"/>
                      <a:pt x="56" y="322"/>
                    </a:cubicBezTo>
                    <a:cubicBezTo>
                      <a:pt x="47" y="325"/>
                      <a:pt x="37" y="328"/>
                      <a:pt x="28" y="332"/>
                    </a:cubicBezTo>
                    <a:cubicBezTo>
                      <a:pt x="19" y="335"/>
                      <a:pt x="9" y="338"/>
                      <a:pt x="0" y="340"/>
                    </a:cubicBezTo>
                    <a:cubicBezTo>
                      <a:pt x="9" y="338"/>
                      <a:pt x="19" y="335"/>
                      <a:pt x="28" y="331"/>
                    </a:cubicBezTo>
                    <a:cubicBezTo>
                      <a:pt x="37" y="328"/>
                      <a:pt x="47" y="325"/>
                      <a:pt x="56" y="322"/>
                    </a:cubicBezTo>
                    <a:cubicBezTo>
                      <a:pt x="74" y="315"/>
                      <a:pt x="93" y="308"/>
                      <a:pt x="111" y="301"/>
                    </a:cubicBezTo>
                    <a:cubicBezTo>
                      <a:pt x="148" y="288"/>
                      <a:pt x="185" y="274"/>
                      <a:pt x="221" y="260"/>
                    </a:cubicBezTo>
                    <a:cubicBezTo>
                      <a:pt x="295" y="232"/>
                      <a:pt x="368" y="203"/>
                      <a:pt x="441" y="174"/>
                    </a:cubicBezTo>
                    <a:cubicBezTo>
                      <a:pt x="587" y="117"/>
                      <a:pt x="733" y="59"/>
                      <a:pt x="879" y="0"/>
                    </a:cubicBezTo>
                    <a:lnTo>
                      <a:pt x="88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7" name="Freeform 712">
                <a:extLst>
                  <a:ext uri="{FF2B5EF4-FFF2-40B4-BE49-F238E27FC236}">
                    <a16:creationId xmlns:a16="http://schemas.microsoft.com/office/drawing/2014/main" id="{D6F7D42D-D6F6-4D0C-8985-716D11A1535D}"/>
                  </a:ext>
                </a:extLst>
              </p:cNvPr>
              <p:cNvSpPr>
                <a:spLocks/>
              </p:cNvSpPr>
              <p:nvPr/>
            </p:nvSpPr>
            <p:spPr bwMode="auto">
              <a:xfrm>
                <a:off x="6337047" y="4823398"/>
                <a:ext cx="532369" cy="201933"/>
              </a:xfrm>
              <a:custGeom>
                <a:avLst/>
                <a:gdLst>
                  <a:gd name="T0" fmla="*/ 624 w 624"/>
                  <a:gd name="T1" fmla="*/ 4 h 236"/>
                  <a:gd name="T2" fmla="*/ 469 w 624"/>
                  <a:gd name="T3" fmla="*/ 65 h 236"/>
                  <a:gd name="T4" fmla="*/ 314 w 624"/>
                  <a:gd name="T5" fmla="*/ 125 h 236"/>
                  <a:gd name="T6" fmla="*/ 158 w 624"/>
                  <a:gd name="T7" fmla="*/ 184 h 236"/>
                  <a:gd name="T8" fmla="*/ 79 w 624"/>
                  <a:gd name="T9" fmla="*/ 212 h 236"/>
                  <a:gd name="T10" fmla="*/ 40 w 624"/>
                  <a:gd name="T11" fmla="*/ 225 h 236"/>
                  <a:gd name="T12" fmla="*/ 0 w 624"/>
                  <a:gd name="T13" fmla="*/ 236 h 236"/>
                  <a:gd name="T14" fmla="*/ 40 w 624"/>
                  <a:gd name="T15" fmla="*/ 225 h 236"/>
                  <a:gd name="T16" fmla="*/ 79 w 624"/>
                  <a:gd name="T17" fmla="*/ 211 h 236"/>
                  <a:gd name="T18" fmla="*/ 157 w 624"/>
                  <a:gd name="T19" fmla="*/ 183 h 236"/>
                  <a:gd name="T20" fmla="*/ 313 w 624"/>
                  <a:gd name="T21" fmla="*/ 123 h 236"/>
                  <a:gd name="T22" fmla="*/ 468 w 624"/>
                  <a:gd name="T23" fmla="*/ 62 h 236"/>
                  <a:gd name="T24" fmla="*/ 622 w 624"/>
                  <a:gd name="T25" fmla="*/ 0 h 236"/>
                  <a:gd name="T26" fmla="*/ 624 w 624"/>
                  <a:gd name="T27" fmla="*/ 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4" h="236">
                    <a:moveTo>
                      <a:pt x="624" y="4"/>
                    </a:moveTo>
                    <a:cubicBezTo>
                      <a:pt x="572" y="24"/>
                      <a:pt x="521" y="45"/>
                      <a:pt x="469" y="65"/>
                    </a:cubicBezTo>
                    <a:cubicBezTo>
                      <a:pt x="417" y="85"/>
                      <a:pt x="366" y="106"/>
                      <a:pt x="314" y="125"/>
                    </a:cubicBezTo>
                    <a:cubicBezTo>
                      <a:pt x="262" y="145"/>
                      <a:pt x="210" y="165"/>
                      <a:pt x="158" y="184"/>
                    </a:cubicBezTo>
                    <a:cubicBezTo>
                      <a:pt x="132" y="194"/>
                      <a:pt x="106" y="203"/>
                      <a:pt x="79" y="212"/>
                    </a:cubicBezTo>
                    <a:cubicBezTo>
                      <a:pt x="66" y="216"/>
                      <a:pt x="53" y="221"/>
                      <a:pt x="40" y="225"/>
                    </a:cubicBezTo>
                    <a:cubicBezTo>
                      <a:pt x="27" y="229"/>
                      <a:pt x="13" y="233"/>
                      <a:pt x="0" y="236"/>
                    </a:cubicBezTo>
                    <a:cubicBezTo>
                      <a:pt x="13" y="233"/>
                      <a:pt x="26" y="229"/>
                      <a:pt x="40" y="225"/>
                    </a:cubicBezTo>
                    <a:cubicBezTo>
                      <a:pt x="53" y="221"/>
                      <a:pt x="66" y="216"/>
                      <a:pt x="79" y="211"/>
                    </a:cubicBezTo>
                    <a:cubicBezTo>
                      <a:pt x="105" y="202"/>
                      <a:pt x="131" y="193"/>
                      <a:pt x="157" y="183"/>
                    </a:cubicBezTo>
                    <a:cubicBezTo>
                      <a:pt x="209" y="164"/>
                      <a:pt x="261" y="144"/>
                      <a:pt x="313" y="123"/>
                    </a:cubicBezTo>
                    <a:cubicBezTo>
                      <a:pt x="365" y="103"/>
                      <a:pt x="416" y="83"/>
                      <a:pt x="468" y="62"/>
                    </a:cubicBezTo>
                    <a:cubicBezTo>
                      <a:pt x="519" y="41"/>
                      <a:pt x="571" y="21"/>
                      <a:pt x="622" y="0"/>
                    </a:cubicBezTo>
                    <a:lnTo>
                      <a:pt x="62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8" name="Freeform 713">
                <a:extLst>
                  <a:ext uri="{FF2B5EF4-FFF2-40B4-BE49-F238E27FC236}">
                    <a16:creationId xmlns:a16="http://schemas.microsoft.com/office/drawing/2014/main" id="{DEBF0FCF-965D-4793-9162-C7F04371DD5D}"/>
                  </a:ext>
                </a:extLst>
              </p:cNvPr>
              <p:cNvSpPr>
                <a:spLocks/>
              </p:cNvSpPr>
              <p:nvPr/>
            </p:nvSpPr>
            <p:spPr bwMode="auto">
              <a:xfrm>
                <a:off x="6355406" y="4837167"/>
                <a:ext cx="523189" cy="197345"/>
              </a:xfrm>
              <a:custGeom>
                <a:avLst/>
                <a:gdLst>
                  <a:gd name="T0" fmla="*/ 612 w 612"/>
                  <a:gd name="T1" fmla="*/ 4 h 233"/>
                  <a:gd name="T2" fmla="*/ 307 w 612"/>
                  <a:gd name="T3" fmla="*/ 120 h 233"/>
                  <a:gd name="T4" fmla="*/ 154 w 612"/>
                  <a:gd name="T5" fmla="*/ 177 h 233"/>
                  <a:gd name="T6" fmla="*/ 77 w 612"/>
                  <a:gd name="T7" fmla="*/ 205 h 233"/>
                  <a:gd name="T8" fmla="*/ 0 w 612"/>
                  <a:gd name="T9" fmla="*/ 233 h 233"/>
                  <a:gd name="T10" fmla="*/ 77 w 612"/>
                  <a:gd name="T11" fmla="*/ 205 h 233"/>
                  <a:gd name="T12" fmla="*/ 153 w 612"/>
                  <a:gd name="T13" fmla="*/ 176 h 233"/>
                  <a:gd name="T14" fmla="*/ 306 w 612"/>
                  <a:gd name="T15" fmla="*/ 118 h 233"/>
                  <a:gd name="T16" fmla="*/ 610 w 612"/>
                  <a:gd name="T17" fmla="*/ 0 h 233"/>
                  <a:gd name="T18" fmla="*/ 612 w 612"/>
                  <a:gd name="T19" fmla="*/ 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2" h="233">
                    <a:moveTo>
                      <a:pt x="612" y="4"/>
                    </a:moveTo>
                    <a:cubicBezTo>
                      <a:pt x="307" y="120"/>
                      <a:pt x="307" y="120"/>
                      <a:pt x="307" y="120"/>
                    </a:cubicBezTo>
                    <a:cubicBezTo>
                      <a:pt x="154" y="177"/>
                      <a:pt x="154" y="177"/>
                      <a:pt x="154" y="177"/>
                    </a:cubicBezTo>
                    <a:cubicBezTo>
                      <a:pt x="77" y="205"/>
                      <a:pt x="77" y="205"/>
                      <a:pt x="77" y="205"/>
                    </a:cubicBezTo>
                    <a:cubicBezTo>
                      <a:pt x="52" y="215"/>
                      <a:pt x="26" y="224"/>
                      <a:pt x="0" y="233"/>
                    </a:cubicBezTo>
                    <a:cubicBezTo>
                      <a:pt x="26" y="224"/>
                      <a:pt x="51" y="214"/>
                      <a:pt x="77" y="205"/>
                    </a:cubicBezTo>
                    <a:cubicBezTo>
                      <a:pt x="153" y="176"/>
                      <a:pt x="153" y="176"/>
                      <a:pt x="153" y="176"/>
                    </a:cubicBezTo>
                    <a:cubicBezTo>
                      <a:pt x="306" y="118"/>
                      <a:pt x="306" y="118"/>
                      <a:pt x="306" y="118"/>
                    </a:cubicBezTo>
                    <a:cubicBezTo>
                      <a:pt x="610" y="0"/>
                      <a:pt x="610" y="0"/>
                      <a:pt x="610" y="0"/>
                    </a:cubicBezTo>
                    <a:lnTo>
                      <a:pt x="61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9" name="Freeform 714">
                <a:extLst>
                  <a:ext uri="{FF2B5EF4-FFF2-40B4-BE49-F238E27FC236}">
                    <a16:creationId xmlns:a16="http://schemas.microsoft.com/office/drawing/2014/main" id="{83D106CD-81BA-4B57-877B-AF866295D5F2}"/>
                  </a:ext>
                </a:extLst>
              </p:cNvPr>
              <p:cNvSpPr>
                <a:spLocks/>
              </p:cNvSpPr>
              <p:nvPr/>
            </p:nvSpPr>
            <p:spPr bwMode="auto">
              <a:xfrm>
                <a:off x="6580283" y="4928954"/>
                <a:ext cx="289132" cy="105558"/>
              </a:xfrm>
              <a:custGeom>
                <a:avLst/>
                <a:gdLst>
                  <a:gd name="T0" fmla="*/ 342 w 342"/>
                  <a:gd name="T1" fmla="*/ 4 h 123"/>
                  <a:gd name="T2" fmla="*/ 171 w 342"/>
                  <a:gd name="T3" fmla="*/ 63 h 123"/>
                  <a:gd name="T4" fmla="*/ 86 w 342"/>
                  <a:gd name="T5" fmla="*/ 92 h 123"/>
                  <a:gd name="T6" fmla="*/ 43 w 342"/>
                  <a:gd name="T7" fmla="*/ 107 h 123"/>
                  <a:gd name="T8" fmla="*/ 0 w 342"/>
                  <a:gd name="T9" fmla="*/ 123 h 123"/>
                  <a:gd name="T10" fmla="*/ 43 w 342"/>
                  <a:gd name="T11" fmla="*/ 107 h 123"/>
                  <a:gd name="T12" fmla="*/ 85 w 342"/>
                  <a:gd name="T13" fmla="*/ 91 h 123"/>
                  <a:gd name="T14" fmla="*/ 170 w 342"/>
                  <a:gd name="T15" fmla="*/ 61 h 123"/>
                  <a:gd name="T16" fmla="*/ 340 w 342"/>
                  <a:gd name="T17" fmla="*/ 0 h 123"/>
                  <a:gd name="T18" fmla="*/ 342 w 342"/>
                  <a:gd name="T19" fmla="*/ 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2" h="123">
                    <a:moveTo>
                      <a:pt x="342" y="4"/>
                    </a:moveTo>
                    <a:cubicBezTo>
                      <a:pt x="171" y="63"/>
                      <a:pt x="171" y="63"/>
                      <a:pt x="171" y="63"/>
                    </a:cubicBezTo>
                    <a:cubicBezTo>
                      <a:pt x="86" y="92"/>
                      <a:pt x="86" y="92"/>
                      <a:pt x="86" y="92"/>
                    </a:cubicBezTo>
                    <a:cubicBezTo>
                      <a:pt x="43" y="107"/>
                      <a:pt x="43" y="107"/>
                      <a:pt x="43" y="107"/>
                    </a:cubicBezTo>
                    <a:cubicBezTo>
                      <a:pt x="29" y="112"/>
                      <a:pt x="15" y="117"/>
                      <a:pt x="0" y="123"/>
                    </a:cubicBezTo>
                    <a:cubicBezTo>
                      <a:pt x="14" y="117"/>
                      <a:pt x="29" y="112"/>
                      <a:pt x="43" y="107"/>
                    </a:cubicBezTo>
                    <a:cubicBezTo>
                      <a:pt x="85" y="91"/>
                      <a:pt x="85" y="91"/>
                      <a:pt x="85" y="91"/>
                    </a:cubicBezTo>
                    <a:cubicBezTo>
                      <a:pt x="170" y="61"/>
                      <a:pt x="170" y="61"/>
                      <a:pt x="170" y="61"/>
                    </a:cubicBezTo>
                    <a:cubicBezTo>
                      <a:pt x="340" y="0"/>
                      <a:pt x="340" y="0"/>
                      <a:pt x="340" y="0"/>
                    </a:cubicBezTo>
                    <a:lnTo>
                      <a:pt x="34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0" name="Freeform 715">
                <a:extLst>
                  <a:ext uri="{FF2B5EF4-FFF2-40B4-BE49-F238E27FC236}">
                    <a16:creationId xmlns:a16="http://schemas.microsoft.com/office/drawing/2014/main" id="{AE87D0F4-5830-45D0-988D-0256C367B19B}"/>
                  </a:ext>
                </a:extLst>
              </p:cNvPr>
              <p:cNvSpPr>
                <a:spLocks/>
              </p:cNvSpPr>
              <p:nvPr/>
            </p:nvSpPr>
            <p:spPr bwMode="auto">
              <a:xfrm>
                <a:off x="6552746" y="4933542"/>
                <a:ext cx="316669" cy="133093"/>
              </a:xfrm>
              <a:custGeom>
                <a:avLst/>
                <a:gdLst>
                  <a:gd name="T0" fmla="*/ 373 w 373"/>
                  <a:gd name="T1" fmla="*/ 4 h 155"/>
                  <a:gd name="T2" fmla="*/ 186 w 373"/>
                  <a:gd name="T3" fmla="*/ 78 h 155"/>
                  <a:gd name="T4" fmla="*/ 93 w 373"/>
                  <a:gd name="T5" fmla="*/ 115 h 155"/>
                  <a:gd name="T6" fmla="*/ 46 w 373"/>
                  <a:gd name="T7" fmla="*/ 135 h 155"/>
                  <a:gd name="T8" fmla="*/ 23 w 373"/>
                  <a:gd name="T9" fmla="*/ 145 h 155"/>
                  <a:gd name="T10" fmla="*/ 0 w 373"/>
                  <a:gd name="T11" fmla="*/ 155 h 155"/>
                  <a:gd name="T12" fmla="*/ 23 w 373"/>
                  <a:gd name="T13" fmla="*/ 144 h 155"/>
                  <a:gd name="T14" fmla="*/ 46 w 373"/>
                  <a:gd name="T15" fmla="*/ 134 h 155"/>
                  <a:gd name="T16" fmla="*/ 92 w 373"/>
                  <a:gd name="T17" fmla="*/ 114 h 155"/>
                  <a:gd name="T18" fmla="*/ 185 w 373"/>
                  <a:gd name="T19" fmla="*/ 76 h 155"/>
                  <a:gd name="T20" fmla="*/ 371 w 373"/>
                  <a:gd name="T21" fmla="*/ 0 h 155"/>
                  <a:gd name="T22" fmla="*/ 373 w 373"/>
                  <a:gd name="T23" fmla="*/ 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3" h="155">
                    <a:moveTo>
                      <a:pt x="373" y="4"/>
                    </a:moveTo>
                    <a:cubicBezTo>
                      <a:pt x="310" y="28"/>
                      <a:pt x="248" y="53"/>
                      <a:pt x="186" y="78"/>
                    </a:cubicBezTo>
                    <a:cubicBezTo>
                      <a:pt x="155" y="90"/>
                      <a:pt x="124" y="103"/>
                      <a:pt x="93" y="115"/>
                    </a:cubicBezTo>
                    <a:cubicBezTo>
                      <a:pt x="77" y="122"/>
                      <a:pt x="62" y="128"/>
                      <a:pt x="46" y="135"/>
                    </a:cubicBezTo>
                    <a:cubicBezTo>
                      <a:pt x="39" y="138"/>
                      <a:pt x="31" y="141"/>
                      <a:pt x="23" y="145"/>
                    </a:cubicBezTo>
                    <a:cubicBezTo>
                      <a:pt x="16" y="148"/>
                      <a:pt x="8" y="151"/>
                      <a:pt x="0" y="155"/>
                    </a:cubicBezTo>
                    <a:cubicBezTo>
                      <a:pt x="8" y="151"/>
                      <a:pt x="16" y="148"/>
                      <a:pt x="23" y="144"/>
                    </a:cubicBezTo>
                    <a:cubicBezTo>
                      <a:pt x="31" y="141"/>
                      <a:pt x="38" y="138"/>
                      <a:pt x="46" y="134"/>
                    </a:cubicBezTo>
                    <a:cubicBezTo>
                      <a:pt x="61" y="128"/>
                      <a:pt x="77" y="121"/>
                      <a:pt x="92" y="114"/>
                    </a:cubicBezTo>
                    <a:cubicBezTo>
                      <a:pt x="123" y="101"/>
                      <a:pt x="154" y="88"/>
                      <a:pt x="185" y="76"/>
                    </a:cubicBezTo>
                    <a:cubicBezTo>
                      <a:pt x="247" y="50"/>
                      <a:pt x="309" y="25"/>
                      <a:pt x="371" y="0"/>
                    </a:cubicBezTo>
                    <a:lnTo>
                      <a:pt x="37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1" name="Freeform 716">
                <a:extLst>
                  <a:ext uri="{FF2B5EF4-FFF2-40B4-BE49-F238E27FC236}">
                    <a16:creationId xmlns:a16="http://schemas.microsoft.com/office/drawing/2014/main" id="{78046471-187A-492A-BA46-2D083455E199}"/>
                  </a:ext>
                </a:extLst>
              </p:cNvPr>
              <p:cNvSpPr>
                <a:spLocks/>
              </p:cNvSpPr>
              <p:nvPr/>
            </p:nvSpPr>
            <p:spPr bwMode="auto">
              <a:xfrm>
                <a:off x="6878595" y="4928954"/>
                <a:ext cx="220291" cy="96378"/>
              </a:xfrm>
              <a:custGeom>
                <a:avLst/>
                <a:gdLst>
                  <a:gd name="T0" fmla="*/ 2 w 259"/>
                  <a:gd name="T1" fmla="*/ 0 h 114"/>
                  <a:gd name="T2" fmla="*/ 65 w 259"/>
                  <a:gd name="T3" fmla="*/ 31 h 114"/>
                  <a:gd name="T4" fmla="*/ 129 w 259"/>
                  <a:gd name="T5" fmla="*/ 61 h 114"/>
                  <a:gd name="T6" fmla="*/ 193 w 259"/>
                  <a:gd name="T7" fmla="*/ 89 h 114"/>
                  <a:gd name="T8" fmla="*/ 226 w 259"/>
                  <a:gd name="T9" fmla="*/ 102 h 114"/>
                  <a:gd name="T10" fmla="*/ 259 w 259"/>
                  <a:gd name="T11" fmla="*/ 114 h 114"/>
                  <a:gd name="T12" fmla="*/ 225 w 259"/>
                  <a:gd name="T13" fmla="*/ 103 h 114"/>
                  <a:gd name="T14" fmla="*/ 193 w 259"/>
                  <a:gd name="T15" fmla="*/ 90 h 114"/>
                  <a:gd name="T16" fmla="*/ 128 w 259"/>
                  <a:gd name="T17" fmla="*/ 63 h 114"/>
                  <a:gd name="T18" fmla="*/ 64 w 259"/>
                  <a:gd name="T19" fmla="*/ 34 h 114"/>
                  <a:gd name="T20" fmla="*/ 0 w 259"/>
                  <a:gd name="T21" fmla="*/ 4 h 114"/>
                  <a:gd name="T22" fmla="*/ 2 w 259"/>
                  <a:gd name="T2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114">
                    <a:moveTo>
                      <a:pt x="2" y="0"/>
                    </a:moveTo>
                    <a:cubicBezTo>
                      <a:pt x="23" y="11"/>
                      <a:pt x="44" y="21"/>
                      <a:pt x="65" y="31"/>
                    </a:cubicBezTo>
                    <a:cubicBezTo>
                      <a:pt x="87" y="41"/>
                      <a:pt x="108" y="51"/>
                      <a:pt x="129" y="61"/>
                    </a:cubicBezTo>
                    <a:cubicBezTo>
                      <a:pt x="150" y="70"/>
                      <a:pt x="172" y="80"/>
                      <a:pt x="193" y="89"/>
                    </a:cubicBezTo>
                    <a:cubicBezTo>
                      <a:pt x="204" y="94"/>
                      <a:pt x="215" y="98"/>
                      <a:pt x="226" y="102"/>
                    </a:cubicBezTo>
                    <a:cubicBezTo>
                      <a:pt x="236" y="107"/>
                      <a:pt x="247" y="111"/>
                      <a:pt x="259" y="114"/>
                    </a:cubicBezTo>
                    <a:cubicBezTo>
                      <a:pt x="247" y="111"/>
                      <a:pt x="236" y="107"/>
                      <a:pt x="225" y="103"/>
                    </a:cubicBezTo>
                    <a:cubicBezTo>
                      <a:pt x="214" y="99"/>
                      <a:pt x="204" y="94"/>
                      <a:pt x="193" y="90"/>
                    </a:cubicBezTo>
                    <a:cubicBezTo>
                      <a:pt x="171" y="81"/>
                      <a:pt x="150" y="72"/>
                      <a:pt x="128" y="63"/>
                    </a:cubicBezTo>
                    <a:cubicBezTo>
                      <a:pt x="107" y="53"/>
                      <a:pt x="85" y="44"/>
                      <a:pt x="64" y="34"/>
                    </a:cubicBezTo>
                    <a:cubicBezTo>
                      <a:pt x="43" y="24"/>
                      <a:pt x="21" y="14"/>
                      <a:pt x="0" y="4"/>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2" name="Freeform 717">
                <a:extLst>
                  <a:ext uri="{FF2B5EF4-FFF2-40B4-BE49-F238E27FC236}">
                    <a16:creationId xmlns:a16="http://schemas.microsoft.com/office/drawing/2014/main" id="{A0F1220A-FB8B-44C0-9879-E997BC30EAED}"/>
                  </a:ext>
                </a:extLst>
              </p:cNvPr>
              <p:cNvSpPr>
                <a:spLocks/>
              </p:cNvSpPr>
              <p:nvPr/>
            </p:nvSpPr>
            <p:spPr bwMode="auto">
              <a:xfrm>
                <a:off x="6869415" y="4818810"/>
                <a:ext cx="472708" cy="206523"/>
              </a:xfrm>
              <a:custGeom>
                <a:avLst/>
                <a:gdLst>
                  <a:gd name="T0" fmla="*/ 2 w 556"/>
                  <a:gd name="T1" fmla="*/ 0 h 241"/>
                  <a:gd name="T2" fmla="*/ 278 w 556"/>
                  <a:gd name="T3" fmla="*/ 123 h 241"/>
                  <a:gd name="T4" fmla="*/ 416 w 556"/>
                  <a:gd name="T5" fmla="*/ 183 h 241"/>
                  <a:gd name="T6" fmla="*/ 486 w 556"/>
                  <a:gd name="T7" fmla="*/ 213 h 241"/>
                  <a:gd name="T8" fmla="*/ 521 w 556"/>
                  <a:gd name="T9" fmla="*/ 228 h 241"/>
                  <a:gd name="T10" fmla="*/ 556 w 556"/>
                  <a:gd name="T11" fmla="*/ 241 h 241"/>
                  <a:gd name="T12" fmla="*/ 521 w 556"/>
                  <a:gd name="T13" fmla="*/ 228 h 241"/>
                  <a:gd name="T14" fmla="*/ 486 w 556"/>
                  <a:gd name="T15" fmla="*/ 214 h 241"/>
                  <a:gd name="T16" fmla="*/ 416 w 556"/>
                  <a:gd name="T17" fmla="*/ 184 h 241"/>
                  <a:gd name="T18" fmla="*/ 277 w 556"/>
                  <a:gd name="T19" fmla="*/ 125 h 241"/>
                  <a:gd name="T20" fmla="*/ 0 w 556"/>
                  <a:gd name="T21" fmla="*/ 4 h 241"/>
                  <a:gd name="T22" fmla="*/ 2 w 556"/>
                  <a:gd name="T23"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6" h="241">
                    <a:moveTo>
                      <a:pt x="2" y="0"/>
                    </a:moveTo>
                    <a:cubicBezTo>
                      <a:pt x="94" y="41"/>
                      <a:pt x="186" y="82"/>
                      <a:pt x="278" y="123"/>
                    </a:cubicBezTo>
                    <a:cubicBezTo>
                      <a:pt x="324" y="143"/>
                      <a:pt x="370" y="163"/>
                      <a:pt x="416" y="183"/>
                    </a:cubicBezTo>
                    <a:cubicBezTo>
                      <a:pt x="440" y="193"/>
                      <a:pt x="463" y="203"/>
                      <a:pt x="486" y="213"/>
                    </a:cubicBezTo>
                    <a:cubicBezTo>
                      <a:pt x="497" y="218"/>
                      <a:pt x="509" y="223"/>
                      <a:pt x="521" y="228"/>
                    </a:cubicBezTo>
                    <a:cubicBezTo>
                      <a:pt x="532" y="232"/>
                      <a:pt x="544" y="237"/>
                      <a:pt x="556" y="241"/>
                    </a:cubicBezTo>
                    <a:cubicBezTo>
                      <a:pt x="544" y="237"/>
                      <a:pt x="532" y="233"/>
                      <a:pt x="521" y="228"/>
                    </a:cubicBezTo>
                    <a:cubicBezTo>
                      <a:pt x="509" y="223"/>
                      <a:pt x="497" y="218"/>
                      <a:pt x="486" y="214"/>
                    </a:cubicBezTo>
                    <a:cubicBezTo>
                      <a:pt x="462" y="204"/>
                      <a:pt x="439" y="194"/>
                      <a:pt x="416" y="184"/>
                    </a:cubicBezTo>
                    <a:cubicBezTo>
                      <a:pt x="370" y="165"/>
                      <a:pt x="323" y="145"/>
                      <a:pt x="277" y="125"/>
                    </a:cubicBezTo>
                    <a:cubicBezTo>
                      <a:pt x="185" y="85"/>
                      <a:pt x="92" y="45"/>
                      <a:pt x="0" y="4"/>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3" name="Freeform 718">
                <a:extLst>
                  <a:ext uri="{FF2B5EF4-FFF2-40B4-BE49-F238E27FC236}">
                    <a16:creationId xmlns:a16="http://schemas.microsoft.com/office/drawing/2014/main" id="{84923CBE-F158-4743-BC9B-F8A6D4FBF6BF}"/>
                  </a:ext>
                </a:extLst>
              </p:cNvPr>
              <p:cNvSpPr>
                <a:spLocks/>
              </p:cNvSpPr>
              <p:nvPr/>
            </p:nvSpPr>
            <p:spPr bwMode="auto">
              <a:xfrm>
                <a:off x="6878595" y="4832576"/>
                <a:ext cx="417634" cy="192754"/>
              </a:xfrm>
              <a:custGeom>
                <a:avLst/>
                <a:gdLst>
                  <a:gd name="T0" fmla="*/ 2 w 486"/>
                  <a:gd name="T1" fmla="*/ 0 h 225"/>
                  <a:gd name="T2" fmla="*/ 244 w 486"/>
                  <a:gd name="T3" fmla="*/ 112 h 225"/>
                  <a:gd name="T4" fmla="*/ 365 w 486"/>
                  <a:gd name="T5" fmla="*/ 168 h 225"/>
                  <a:gd name="T6" fmla="*/ 425 w 486"/>
                  <a:gd name="T7" fmla="*/ 197 h 225"/>
                  <a:gd name="T8" fmla="*/ 486 w 486"/>
                  <a:gd name="T9" fmla="*/ 225 h 225"/>
                  <a:gd name="T10" fmla="*/ 425 w 486"/>
                  <a:gd name="T11" fmla="*/ 197 h 225"/>
                  <a:gd name="T12" fmla="*/ 365 w 486"/>
                  <a:gd name="T13" fmla="*/ 169 h 225"/>
                  <a:gd name="T14" fmla="*/ 243 w 486"/>
                  <a:gd name="T15" fmla="*/ 114 h 225"/>
                  <a:gd name="T16" fmla="*/ 0 w 486"/>
                  <a:gd name="T17" fmla="*/ 5 h 225"/>
                  <a:gd name="T18" fmla="*/ 2 w 486"/>
                  <a:gd name="T19"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6" h="225">
                    <a:moveTo>
                      <a:pt x="2" y="0"/>
                    </a:moveTo>
                    <a:cubicBezTo>
                      <a:pt x="82" y="38"/>
                      <a:pt x="163" y="75"/>
                      <a:pt x="244" y="112"/>
                    </a:cubicBezTo>
                    <a:cubicBezTo>
                      <a:pt x="365" y="168"/>
                      <a:pt x="365" y="168"/>
                      <a:pt x="365" y="168"/>
                    </a:cubicBezTo>
                    <a:cubicBezTo>
                      <a:pt x="425" y="197"/>
                      <a:pt x="425" y="197"/>
                      <a:pt x="425" y="197"/>
                    </a:cubicBezTo>
                    <a:cubicBezTo>
                      <a:pt x="446" y="206"/>
                      <a:pt x="466" y="216"/>
                      <a:pt x="486" y="225"/>
                    </a:cubicBezTo>
                    <a:cubicBezTo>
                      <a:pt x="466" y="216"/>
                      <a:pt x="445" y="206"/>
                      <a:pt x="425" y="197"/>
                    </a:cubicBezTo>
                    <a:cubicBezTo>
                      <a:pt x="365" y="169"/>
                      <a:pt x="365" y="169"/>
                      <a:pt x="365" y="169"/>
                    </a:cubicBezTo>
                    <a:cubicBezTo>
                      <a:pt x="243" y="114"/>
                      <a:pt x="243" y="114"/>
                      <a:pt x="243" y="114"/>
                    </a:cubicBezTo>
                    <a:cubicBezTo>
                      <a:pt x="162" y="77"/>
                      <a:pt x="81" y="41"/>
                      <a:pt x="0" y="5"/>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4" name="Freeform 719">
                <a:extLst>
                  <a:ext uri="{FF2B5EF4-FFF2-40B4-BE49-F238E27FC236}">
                    <a16:creationId xmlns:a16="http://schemas.microsoft.com/office/drawing/2014/main" id="{881F97A4-A509-420F-B517-24E6B5F0E89B}"/>
                  </a:ext>
                </a:extLst>
              </p:cNvPr>
              <p:cNvSpPr>
                <a:spLocks/>
              </p:cNvSpPr>
              <p:nvPr/>
            </p:nvSpPr>
            <p:spPr bwMode="auto">
              <a:xfrm>
                <a:off x="6878595" y="4736200"/>
                <a:ext cx="702177" cy="307490"/>
              </a:xfrm>
              <a:custGeom>
                <a:avLst/>
                <a:gdLst>
                  <a:gd name="T0" fmla="*/ 2 w 827"/>
                  <a:gd name="T1" fmla="*/ 0 h 358"/>
                  <a:gd name="T2" fmla="*/ 206 w 827"/>
                  <a:gd name="T3" fmla="*/ 94 h 358"/>
                  <a:gd name="T4" fmla="*/ 411 w 827"/>
                  <a:gd name="T5" fmla="*/ 187 h 358"/>
                  <a:gd name="T6" fmla="*/ 617 w 827"/>
                  <a:gd name="T7" fmla="*/ 277 h 358"/>
                  <a:gd name="T8" fmla="*/ 721 w 827"/>
                  <a:gd name="T9" fmla="*/ 320 h 358"/>
                  <a:gd name="T10" fmla="*/ 773 w 827"/>
                  <a:gd name="T11" fmla="*/ 341 h 358"/>
                  <a:gd name="T12" fmla="*/ 800 w 827"/>
                  <a:gd name="T13" fmla="*/ 350 h 358"/>
                  <a:gd name="T14" fmla="*/ 827 w 827"/>
                  <a:gd name="T15" fmla="*/ 358 h 358"/>
                  <a:gd name="T16" fmla="*/ 800 w 827"/>
                  <a:gd name="T17" fmla="*/ 350 h 358"/>
                  <a:gd name="T18" fmla="*/ 773 w 827"/>
                  <a:gd name="T19" fmla="*/ 341 h 358"/>
                  <a:gd name="T20" fmla="*/ 721 w 827"/>
                  <a:gd name="T21" fmla="*/ 321 h 358"/>
                  <a:gd name="T22" fmla="*/ 617 w 827"/>
                  <a:gd name="T23" fmla="*/ 278 h 358"/>
                  <a:gd name="T24" fmla="*/ 410 w 827"/>
                  <a:gd name="T25" fmla="*/ 189 h 358"/>
                  <a:gd name="T26" fmla="*/ 205 w 827"/>
                  <a:gd name="T27" fmla="*/ 97 h 358"/>
                  <a:gd name="T28" fmla="*/ 0 w 827"/>
                  <a:gd name="T29" fmla="*/ 4 h 358"/>
                  <a:gd name="T30" fmla="*/ 2 w 827"/>
                  <a:gd name="T31"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7" h="358">
                    <a:moveTo>
                      <a:pt x="2" y="0"/>
                    </a:moveTo>
                    <a:cubicBezTo>
                      <a:pt x="70" y="32"/>
                      <a:pt x="138" y="63"/>
                      <a:pt x="206" y="94"/>
                    </a:cubicBezTo>
                    <a:cubicBezTo>
                      <a:pt x="275" y="125"/>
                      <a:pt x="343" y="156"/>
                      <a:pt x="411" y="187"/>
                    </a:cubicBezTo>
                    <a:cubicBezTo>
                      <a:pt x="480" y="217"/>
                      <a:pt x="548" y="248"/>
                      <a:pt x="617" y="277"/>
                    </a:cubicBezTo>
                    <a:cubicBezTo>
                      <a:pt x="652" y="292"/>
                      <a:pt x="686" y="306"/>
                      <a:pt x="721" y="320"/>
                    </a:cubicBezTo>
                    <a:cubicBezTo>
                      <a:pt x="738" y="327"/>
                      <a:pt x="756" y="334"/>
                      <a:pt x="773" y="341"/>
                    </a:cubicBezTo>
                    <a:cubicBezTo>
                      <a:pt x="782" y="344"/>
                      <a:pt x="791" y="347"/>
                      <a:pt x="800" y="350"/>
                    </a:cubicBezTo>
                    <a:cubicBezTo>
                      <a:pt x="809" y="353"/>
                      <a:pt x="818" y="356"/>
                      <a:pt x="827" y="358"/>
                    </a:cubicBezTo>
                    <a:cubicBezTo>
                      <a:pt x="818" y="356"/>
                      <a:pt x="809" y="353"/>
                      <a:pt x="800" y="350"/>
                    </a:cubicBezTo>
                    <a:cubicBezTo>
                      <a:pt x="791" y="347"/>
                      <a:pt x="782" y="344"/>
                      <a:pt x="773" y="341"/>
                    </a:cubicBezTo>
                    <a:cubicBezTo>
                      <a:pt x="756" y="335"/>
                      <a:pt x="738" y="328"/>
                      <a:pt x="721" y="321"/>
                    </a:cubicBezTo>
                    <a:cubicBezTo>
                      <a:pt x="686" y="307"/>
                      <a:pt x="651" y="293"/>
                      <a:pt x="617" y="278"/>
                    </a:cubicBezTo>
                    <a:cubicBezTo>
                      <a:pt x="548" y="249"/>
                      <a:pt x="479" y="219"/>
                      <a:pt x="410" y="189"/>
                    </a:cubicBezTo>
                    <a:cubicBezTo>
                      <a:pt x="342" y="159"/>
                      <a:pt x="273" y="128"/>
                      <a:pt x="205" y="97"/>
                    </a:cubicBezTo>
                    <a:cubicBezTo>
                      <a:pt x="137" y="66"/>
                      <a:pt x="68" y="35"/>
                      <a:pt x="0" y="4"/>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5" name="Freeform 720">
                <a:extLst>
                  <a:ext uri="{FF2B5EF4-FFF2-40B4-BE49-F238E27FC236}">
                    <a16:creationId xmlns:a16="http://schemas.microsoft.com/office/drawing/2014/main" id="{DFCEAAC4-06AF-4848-803E-57B7A03D7BD4}"/>
                  </a:ext>
                </a:extLst>
              </p:cNvPr>
              <p:cNvSpPr>
                <a:spLocks/>
              </p:cNvSpPr>
              <p:nvPr/>
            </p:nvSpPr>
            <p:spPr bwMode="auto">
              <a:xfrm>
                <a:off x="6878595" y="4731611"/>
                <a:ext cx="812321" cy="335026"/>
              </a:xfrm>
              <a:custGeom>
                <a:avLst/>
                <a:gdLst>
                  <a:gd name="T0" fmla="*/ 2 w 952"/>
                  <a:gd name="T1" fmla="*/ 0 h 393"/>
                  <a:gd name="T2" fmla="*/ 236 w 952"/>
                  <a:gd name="T3" fmla="*/ 106 h 393"/>
                  <a:gd name="T4" fmla="*/ 472 w 952"/>
                  <a:gd name="T5" fmla="*/ 211 h 393"/>
                  <a:gd name="T6" fmla="*/ 709 w 952"/>
                  <a:gd name="T7" fmla="*/ 311 h 393"/>
                  <a:gd name="T8" fmla="*/ 829 w 952"/>
                  <a:gd name="T9" fmla="*/ 357 h 393"/>
                  <a:gd name="T10" fmla="*/ 889 w 952"/>
                  <a:gd name="T11" fmla="*/ 378 h 393"/>
                  <a:gd name="T12" fmla="*/ 920 w 952"/>
                  <a:gd name="T13" fmla="*/ 387 h 393"/>
                  <a:gd name="T14" fmla="*/ 936 w 952"/>
                  <a:gd name="T15" fmla="*/ 391 h 393"/>
                  <a:gd name="T16" fmla="*/ 952 w 952"/>
                  <a:gd name="T17" fmla="*/ 393 h 393"/>
                  <a:gd name="T18" fmla="*/ 936 w 952"/>
                  <a:gd name="T19" fmla="*/ 391 h 393"/>
                  <a:gd name="T20" fmla="*/ 920 w 952"/>
                  <a:gd name="T21" fmla="*/ 387 h 393"/>
                  <a:gd name="T22" fmla="*/ 889 w 952"/>
                  <a:gd name="T23" fmla="*/ 378 h 393"/>
                  <a:gd name="T24" fmla="*/ 829 w 952"/>
                  <a:gd name="T25" fmla="*/ 358 h 393"/>
                  <a:gd name="T26" fmla="*/ 708 w 952"/>
                  <a:gd name="T27" fmla="*/ 312 h 393"/>
                  <a:gd name="T28" fmla="*/ 471 w 952"/>
                  <a:gd name="T29" fmla="*/ 213 h 393"/>
                  <a:gd name="T30" fmla="*/ 235 w 952"/>
                  <a:gd name="T31" fmla="*/ 109 h 393"/>
                  <a:gd name="T32" fmla="*/ 0 w 952"/>
                  <a:gd name="T33" fmla="*/ 4 h 393"/>
                  <a:gd name="T34" fmla="*/ 2 w 952"/>
                  <a:gd name="T35"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2" h="393">
                    <a:moveTo>
                      <a:pt x="2" y="0"/>
                    </a:moveTo>
                    <a:cubicBezTo>
                      <a:pt x="80" y="36"/>
                      <a:pt x="158" y="71"/>
                      <a:pt x="236" y="106"/>
                    </a:cubicBezTo>
                    <a:cubicBezTo>
                      <a:pt x="315" y="142"/>
                      <a:pt x="393" y="176"/>
                      <a:pt x="472" y="211"/>
                    </a:cubicBezTo>
                    <a:cubicBezTo>
                      <a:pt x="550" y="245"/>
                      <a:pt x="629" y="278"/>
                      <a:pt x="709" y="311"/>
                    </a:cubicBezTo>
                    <a:cubicBezTo>
                      <a:pt x="749" y="327"/>
                      <a:pt x="788" y="342"/>
                      <a:pt x="829" y="357"/>
                    </a:cubicBezTo>
                    <a:cubicBezTo>
                      <a:pt x="849" y="364"/>
                      <a:pt x="869" y="372"/>
                      <a:pt x="889" y="378"/>
                    </a:cubicBezTo>
                    <a:cubicBezTo>
                      <a:pt x="900" y="381"/>
                      <a:pt x="910" y="384"/>
                      <a:pt x="920" y="387"/>
                    </a:cubicBezTo>
                    <a:cubicBezTo>
                      <a:pt x="926" y="389"/>
                      <a:pt x="931" y="390"/>
                      <a:pt x="936" y="391"/>
                    </a:cubicBezTo>
                    <a:cubicBezTo>
                      <a:pt x="941" y="392"/>
                      <a:pt x="947" y="393"/>
                      <a:pt x="952" y="393"/>
                    </a:cubicBezTo>
                    <a:cubicBezTo>
                      <a:pt x="947" y="393"/>
                      <a:pt x="941" y="392"/>
                      <a:pt x="936" y="391"/>
                    </a:cubicBezTo>
                    <a:cubicBezTo>
                      <a:pt x="931" y="390"/>
                      <a:pt x="926" y="389"/>
                      <a:pt x="920" y="387"/>
                    </a:cubicBezTo>
                    <a:cubicBezTo>
                      <a:pt x="910" y="385"/>
                      <a:pt x="900" y="382"/>
                      <a:pt x="889" y="378"/>
                    </a:cubicBezTo>
                    <a:cubicBezTo>
                      <a:pt x="869" y="372"/>
                      <a:pt x="849" y="365"/>
                      <a:pt x="829" y="358"/>
                    </a:cubicBezTo>
                    <a:cubicBezTo>
                      <a:pt x="788" y="343"/>
                      <a:pt x="748" y="327"/>
                      <a:pt x="708" y="312"/>
                    </a:cubicBezTo>
                    <a:cubicBezTo>
                      <a:pt x="629" y="280"/>
                      <a:pt x="550" y="246"/>
                      <a:pt x="471" y="213"/>
                    </a:cubicBezTo>
                    <a:cubicBezTo>
                      <a:pt x="392" y="179"/>
                      <a:pt x="313" y="144"/>
                      <a:pt x="235" y="109"/>
                    </a:cubicBezTo>
                    <a:cubicBezTo>
                      <a:pt x="157" y="75"/>
                      <a:pt x="78" y="40"/>
                      <a:pt x="0" y="4"/>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6" name="Freeform 721">
                <a:extLst>
                  <a:ext uri="{FF2B5EF4-FFF2-40B4-BE49-F238E27FC236}">
                    <a16:creationId xmlns:a16="http://schemas.microsoft.com/office/drawing/2014/main" id="{8082C76A-166F-4E76-8E56-BB6217B0FB74}"/>
                  </a:ext>
                </a:extLst>
              </p:cNvPr>
              <p:cNvSpPr>
                <a:spLocks/>
              </p:cNvSpPr>
              <p:nvPr/>
            </p:nvSpPr>
            <p:spPr bwMode="auto">
              <a:xfrm>
                <a:off x="6869415" y="4644413"/>
                <a:ext cx="968360" cy="417636"/>
              </a:xfrm>
              <a:custGeom>
                <a:avLst/>
                <a:gdLst>
                  <a:gd name="T0" fmla="*/ 2 w 1134"/>
                  <a:gd name="T1" fmla="*/ 0 h 488"/>
                  <a:gd name="T2" fmla="*/ 567 w 1134"/>
                  <a:gd name="T3" fmla="*/ 247 h 488"/>
                  <a:gd name="T4" fmla="*/ 850 w 1134"/>
                  <a:gd name="T5" fmla="*/ 369 h 488"/>
                  <a:gd name="T6" fmla="*/ 991 w 1134"/>
                  <a:gd name="T7" fmla="*/ 429 h 488"/>
                  <a:gd name="T8" fmla="*/ 1063 w 1134"/>
                  <a:gd name="T9" fmla="*/ 459 h 488"/>
                  <a:gd name="T10" fmla="*/ 1134 w 1134"/>
                  <a:gd name="T11" fmla="*/ 488 h 488"/>
                  <a:gd name="T12" fmla="*/ 1063 w 1134"/>
                  <a:gd name="T13" fmla="*/ 459 h 488"/>
                  <a:gd name="T14" fmla="*/ 991 w 1134"/>
                  <a:gd name="T15" fmla="*/ 430 h 488"/>
                  <a:gd name="T16" fmla="*/ 849 w 1134"/>
                  <a:gd name="T17" fmla="*/ 370 h 488"/>
                  <a:gd name="T18" fmla="*/ 566 w 1134"/>
                  <a:gd name="T19" fmla="*/ 249 h 488"/>
                  <a:gd name="T20" fmla="*/ 0 w 1134"/>
                  <a:gd name="T21" fmla="*/ 4 h 488"/>
                  <a:gd name="T22" fmla="*/ 2 w 1134"/>
                  <a:gd name="T23"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4" h="488">
                    <a:moveTo>
                      <a:pt x="2" y="0"/>
                    </a:moveTo>
                    <a:cubicBezTo>
                      <a:pt x="190" y="82"/>
                      <a:pt x="378" y="165"/>
                      <a:pt x="567" y="247"/>
                    </a:cubicBezTo>
                    <a:cubicBezTo>
                      <a:pt x="661" y="288"/>
                      <a:pt x="755" y="329"/>
                      <a:pt x="850" y="369"/>
                    </a:cubicBezTo>
                    <a:cubicBezTo>
                      <a:pt x="897" y="389"/>
                      <a:pt x="944" y="409"/>
                      <a:pt x="991" y="429"/>
                    </a:cubicBezTo>
                    <a:cubicBezTo>
                      <a:pt x="1015" y="439"/>
                      <a:pt x="1039" y="449"/>
                      <a:pt x="1063" y="459"/>
                    </a:cubicBezTo>
                    <a:cubicBezTo>
                      <a:pt x="1086" y="469"/>
                      <a:pt x="1110" y="479"/>
                      <a:pt x="1134" y="488"/>
                    </a:cubicBezTo>
                    <a:cubicBezTo>
                      <a:pt x="1110" y="479"/>
                      <a:pt x="1086" y="469"/>
                      <a:pt x="1063" y="459"/>
                    </a:cubicBezTo>
                    <a:cubicBezTo>
                      <a:pt x="1039" y="450"/>
                      <a:pt x="1015" y="440"/>
                      <a:pt x="991" y="430"/>
                    </a:cubicBezTo>
                    <a:cubicBezTo>
                      <a:pt x="944" y="410"/>
                      <a:pt x="897" y="390"/>
                      <a:pt x="849" y="370"/>
                    </a:cubicBezTo>
                    <a:cubicBezTo>
                      <a:pt x="755" y="330"/>
                      <a:pt x="660" y="290"/>
                      <a:pt x="566" y="249"/>
                    </a:cubicBezTo>
                    <a:cubicBezTo>
                      <a:pt x="377" y="168"/>
                      <a:pt x="188" y="86"/>
                      <a:pt x="0" y="4"/>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7" name="Freeform 722">
                <a:extLst>
                  <a:ext uri="{FF2B5EF4-FFF2-40B4-BE49-F238E27FC236}">
                    <a16:creationId xmlns:a16="http://schemas.microsoft.com/office/drawing/2014/main" id="{209BBFB7-4E62-481A-95B4-FDD492B488BA}"/>
                  </a:ext>
                </a:extLst>
              </p:cNvPr>
              <p:cNvSpPr>
                <a:spLocks/>
              </p:cNvSpPr>
              <p:nvPr/>
            </p:nvSpPr>
            <p:spPr bwMode="auto">
              <a:xfrm>
                <a:off x="6878595" y="4635234"/>
                <a:ext cx="1078506" cy="463528"/>
              </a:xfrm>
              <a:custGeom>
                <a:avLst/>
                <a:gdLst>
                  <a:gd name="T0" fmla="*/ 2 w 1265"/>
                  <a:gd name="T1" fmla="*/ 0 h 545"/>
                  <a:gd name="T2" fmla="*/ 316 w 1265"/>
                  <a:gd name="T3" fmla="*/ 140 h 545"/>
                  <a:gd name="T4" fmla="*/ 631 w 1265"/>
                  <a:gd name="T5" fmla="*/ 278 h 545"/>
                  <a:gd name="T6" fmla="*/ 946 w 1265"/>
                  <a:gd name="T7" fmla="*/ 416 h 545"/>
                  <a:gd name="T8" fmla="*/ 1105 w 1265"/>
                  <a:gd name="T9" fmla="*/ 483 h 545"/>
                  <a:gd name="T10" fmla="*/ 1184 w 1265"/>
                  <a:gd name="T11" fmla="*/ 516 h 545"/>
                  <a:gd name="T12" fmla="*/ 1224 w 1265"/>
                  <a:gd name="T13" fmla="*/ 532 h 545"/>
                  <a:gd name="T14" fmla="*/ 1244 w 1265"/>
                  <a:gd name="T15" fmla="*/ 539 h 545"/>
                  <a:gd name="T16" fmla="*/ 1254 w 1265"/>
                  <a:gd name="T17" fmla="*/ 543 h 545"/>
                  <a:gd name="T18" fmla="*/ 1260 w 1265"/>
                  <a:gd name="T19" fmla="*/ 544 h 545"/>
                  <a:gd name="T20" fmla="*/ 1265 w 1265"/>
                  <a:gd name="T21" fmla="*/ 545 h 545"/>
                  <a:gd name="T22" fmla="*/ 1260 w 1265"/>
                  <a:gd name="T23" fmla="*/ 544 h 545"/>
                  <a:gd name="T24" fmla="*/ 1254 w 1265"/>
                  <a:gd name="T25" fmla="*/ 543 h 545"/>
                  <a:gd name="T26" fmla="*/ 1244 w 1265"/>
                  <a:gd name="T27" fmla="*/ 539 h 545"/>
                  <a:gd name="T28" fmla="*/ 1224 w 1265"/>
                  <a:gd name="T29" fmla="*/ 532 h 545"/>
                  <a:gd name="T30" fmla="*/ 1184 w 1265"/>
                  <a:gd name="T31" fmla="*/ 516 h 545"/>
                  <a:gd name="T32" fmla="*/ 1104 w 1265"/>
                  <a:gd name="T33" fmla="*/ 484 h 545"/>
                  <a:gd name="T34" fmla="*/ 946 w 1265"/>
                  <a:gd name="T35" fmla="*/ 417 h 545"/>
                  <a:gd name="T36" fmla="*/ 630 w 1265"/>
                  <a:gd name="T37" fmla="*/ 280 h 545"/>
                  <a:gd name="T38" fmla="*/ 315 w 1265"/>
                  <a:gd name="T39" fmla="*/ 143 h 545"/>
                  <a:gd name="T40" fmla="*/ 0 w 1265"/>
                  <a:gd name="T41" fmla="*/ 4 h 545"/>
                  <a:gd name="T42" fmla="*/ 2 w 1265"/>
                  <a:gd name="T43"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5" h="545">
                    <a:moveTo>
                      <a:pt x="2" y="0"/>
                    </a:moveTo>
                    <a:cubicBezTo>
                      <a:pt x="107" y="47"/>
                      <a:pt x="212" y="93"/>
                      <a:pt x="316" y="140"/>
                    </a:cubicBezTo>
                    <a:cubicBezTo>
                      <a:pt x="421" y="186"/>
                      <a:pt x="526" y="232"/>
                      <a:pt x="631" y="278"/>
                    </a:cubicBezTo>
                    <a:cubicBezTo>
                      <a:pt x="736" y="324"/>
                      <a:pt x="841" y="370"/>
                      <a:pt x="946" y="416"/>
                    </a:cubicBezTo>
                    <a:cubicBezTo>
                      <a:pt x="999" y="438"/>
                      <a:pt x="1052" y="461"/>
                      <a:pt x="1105" y="483"/>
                    </a:cubicBezTo>
                    <a:cubicBezTo>
                      <a:pt x="1131" y="494"/>
                      <a:pt x="1158" y="505"/>
                      <a:pt x="1184" y="516"/>
                    </a:cubicBezTo>
                    <a:cubicBezTo>
                      <a:pt x="1197" y="521"/>
                      <a:pt x="1211" y="527"/>
                      <a:pt x="1224" y="532"/>
                    </a:cubicBezTo>
                    <a:cubicBezTo>
                      <a:pt x="1231" y="534"/>
                      <a:pt x="1238" y="537"/>
                      <a:pt x="1244" y="539"/>
                    </a:cubicBezTo>
                    <a:cubicBezTo>
                      <a:pt x="1248" y="540"/>
                      <a:pt x="1251" y="542"/>
                      <a:pt x="1254" y="543"/>
                    </a:cubicBezTo>
                    <a:cubicBezTo>
                      <a:pt x="1256" y="543"/>
                      <a:pt x="1258" y="544"/>
                      <a:pt x="1260" y="544"/>
                    </a:cubicBezTo>
                    <a:cubicBezTo>
                      <a:pt x="1261" y="545"/>
                      <a:pt x="1263" y="545"/>
                      <a:pt x="1265" y="545"/>
                    </a:cubicBezTo>
                    <a:cubicBezTo>
                      <a:pt x="1263" y="545"/>
                      <a:pt x="1261" y="545"/>
                      <a:pt x="1260" y="544"/>
                    </a:cubicBezTo>
                    <a:cubicBezTo>
                      <a:pt x="1258" y="544"/>
                      <a:pt x="1256" y="543"/>
                      <a:pt x="1254" y="543"/>
                    </a:cubicBezTo>
                    <a:cubicBezTo>
                      <a:pt x="1251" y="542"/>
                      <a:pt x="1248" y="540"/>
                      <a:pt x="1244" y="539"/>
                    </a:cubicBezTo>
                    <a:cubicBezTo>
                      <a:pt x="1238" y="537"/>
                      <a:pt x="1231" y="534"/>
                      <a:pt x="1224" y="532"/>
                    </a:cubicBezTo>
                    <a:cubicBezTo>
                      <a:pt x="1211" y="527"/>
                      <a:pt x="1197" y="522"/>
                      <a:pt x="1184" y="516"/>
                    </a:cubicBezTo>
                    <a:cubicBezTo>
                      <a:pt x="1157" y="506"/>
                      <a:pt x="1131" y="495"/>
                      <a:pt x="1104" y="484"/>
                    </a:cubicBezTo>
                    <a:cubicBezTo>
                      <a:pt x="1052" y="462"/>
                      <a:pt x="999" y="439"/>
                      <a:pt x="946" y="417"/>
                    </a:cubicBezTo>
                    <a:cubicBezTo>
                      <a:pt x="841" y="372"/>
                      <a:pt x="735" y="326"/>
                      <a:pt x="630" y="280"/>
                    </a:cubicBezTo>
                    <a:cubicBezTo>
                      <a:pt x="525" y="235"/>
                      <a:pt x="420" y="189"/>
                      <a:pt x="315" y="143"/>
                    </a:cubicBezTo>
                    <a:cubicBezTo>
                      <a:pt x="210" y="96"/>
                      <a:pt x="105" y="50"/>
                      <a:pt x="0" y="4"/>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8" name="Freeform 760">
                <a:extLst>
                  <a:ext uri="{FF2B5EF4-FFF2-40B4-BE49-F238E27FC236}">
                    <a16:creationId xmlns:a16="http://schemas.microsoft.com/office/drawing/2014/main" id="{B7FBA5EC-D3E2-493D-A023-34CDE1EF5A74}"/>
                  </a:ext>
                </a:extLst>
              </p:cNvPr>
              <p:cNvSpPr>
                <a:spLocks/>
              </p:cNvSpPr>
              <p:nvPr/>
            </p:nvSpPr>
            <p:spPr bwMode="auto">
              <a:xfrm>
                <a:off x="7723040" y="5043689"/>
                <a:ext cx="45894" cy="59664"/>
              </a:xfrm>
              <a:custGeom>
                <a:avLst/>
                <a:gdLst>
                  <a:gd name="T0" fmla="*/ 4 w 10"/>
                  <a:gd name="T1" fmla="*/ 13 h 13"/>
                  <a:gd name="T2" fmla="*/ 0 w 10"/>
                  <a:gd name="T3" fmla="*/ 0 h 13"/>
                  <a:gd name="T4" fmla="*/ 0 w 10"/>
                  <a:gd name="T5" fmla="*/ 0 h 13"/>
                  <a:gd name="T6" fmla="*/ 10 w 10"/>
                  <a:gd name="T7" fmla="*/ 0 h 13"/>
                  <a:gd name="T8" fmla="*/ 10 w 10"/>
                  <a:gd name="T9" fmla="*/ 0 h 13"/>
                  <a:gd name="T10" fmla="*/ 0 w 10"/>
                  <a:gd name="T11" fmla="*/ 0 h 13"/>
                  <a:gd name="T12" fmla="*/ 4 w 10"/>
                  <a:gd name="T13" fmla="*/ 13 h 13"/>
                  <a:gd name="T14" fmla="*/ 4 w 10"/>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3">
                    <a:moveTo>
                      <a:pt x="4" y="13"/>
                    </a:moveTo>
                    <a:lnTo>
                      <a:pt x="0" y="0"/>
                    </a:lnTo>
                    <a:lnTo>
                      <a:pt x="0" y="0"/>
                    </a:lnTo>
                    <a:lnTo>
                      <a:pt x="10" y="0"/>
                    </a:lnTo>
                    <a:lnTo>
                      <a:pt x="10" y="0"/>
                    </a:lnTo>
                    <a:lnTo>
                      <a:pt x="0" y="0"/>
                    </a:lnTo>
                    <a:lnTo>
                      <a:pt x="4" y="13"/>
                    </a:lnTo>
                    <a:lnTo>
                      <a:pt x="4"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9" name="Freeform 761">
                <a:extLst>
                  <a:ext uri="{FF2B5EF4-FFF2-40B4-BE49-F238E27FC236}">
                    <a16:creationId xmlns:a16="http://schemas.microsoft.com/office/drawing/2014/main" id="{8A549900-567D-48B4-A4A7-EC81E1BFC5B3}"/>
                  </a:ext>
                </a:extLst>
              </p:cNvPr>
              <p:cNvSpPr>
                <a:spLocks/>
              </p:cNvSpPr>
              <p:nvPr/>
            </p:nvSpPr>
            <p:spPr bwMode="auto">
              <a:xfrm>
                <a:off x="7672555" y="5011563"/>
                <a:ext cx="55072" cy="87199"/>
              </a:xfrm>
              <a:custGeom>
                <a:avLst/>
                <a:gdLst>
                  <a:gd name="T0" fmla="*/ 0 w 12"/>
                  <a:gd name="T1" fmla="*/ 19 h 19"/>
                  <a:gd name="T2" fmla="*/ 0 w 12"/>
                  <a:gd name="T3" fmla="*/ 19 h 19"/>
                  <a:gd name="T4" fmla="*/ 0 w 12"/>
                  <a:gd name="T5" fmla="*/ 2 h 19"/>
                  <a:gd name="T6" fmla="*/ 0 w 12"/>
                  <a:gd name="T7" fmla="*/ 2 h 19"/>
                  <a:gd name="T8" fmla="*/ 2 w 12"/>
                  <a:gd name="T9" fmla="*/ 1 h 19"/>
                  <a:gd name="T10" fmla="*/ 6 w 12"/>
                  <a:gd name="T11" fmla="*/ 0 h 19"/>
                  <a:gd name="T12" fmla="*/ 10 w 12"/>
                  <a:gd name="T13" fmla="*/ 0 h 19"/>
                  <a:gd name="T14" fmla="*/ 12 w 12"/>
                  <a:gd name="T15" fmla="*/ 1 h 19"/>
                  <a:gd name="T16" fmla="*/ 12 w 12"/>
                  <a:gd name="T17" fmla="*/ 1 h 19"/>
                  <a:gd name="T18" fmla="*/ 10 w 12"/>
                  <a:gd name="T19" fmla="*/ 0 h 19"/>
                  <a:gd name="T20" fmla="*/ 6 w 12"/>
                  <a:gd name="T21" fmla="*/ 0 h 19"/>
                  <a:gd name="T22" fmla="*/ 2 w 12"/>
                  <a:gd name="T23" fmla="*/ 1 h 19"/>
                  <a:gd name="T24" fmla="*/ 0 w 12"/>
                  <a:gd name="T25" fmla="*/ 2 h 19"/>
                  <a:gd name="T26" fmla="*/ 0 w 12"/>
                  <a:gd name="T2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9">
                    <a:moveTo>
                      <a:pt x="0" y="19"/>
                    </a:moveTo>
                    <a:lnTo>
                      <a:pt x="0" y="19"/>
                    </a:lnTo>
                    <a:lnTo>
                      <a:pt x="0" y="2"/>
                    </a:lnTo>
                    <a:lnTo>
                      <a:pt x="0" y="2"/>
                    </a:lnTo>
                    <a:lnTo>
                      <a:pt x="2" y="1"/>
                    </a:lnTo>
                    <a:lnTo>
                      <a:pt x="6" y="0"/>
                    </a:lnTo>
                    <a:lnTo>
                      <a:pt x="10" y="0"/>
                    </a:lnTo>
                    <a:lnTo>
                      <a:pt x="12" y="1"/>
                    </a:lnTo>
                    <a:lnTo>
                      <a:pt x="12" y="1"/>
                    </a:lnTo>
                    <a:lnTo>
                      <a:pt x="10" y="0"/>
                    </a:lnTo>
                    <a:lnTo>
                      <a:pt x="6" y="0"/>
                    </a:lnTo>
                    <a:lnTo>
                      <a:pt x="2" y="1"/>
                    </a:lnTo>
                    <a:lnTo>
                      <a:pt x="0" y="2"/>
                    </a:lnTo>
                    <a:lnTo>
                      <a:pt x="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0" name="Freeform 762">
                <a:extLst>
                  <a:ext uri="{FF2B5EF4-FFF2-40B4-BE49-F238E27FC236}">
                    <a16:creationId xmlns:a16="http://schemas.microsoft.com/office/drawing/2014/main" id="{1A31D771-26E3-4266-8DF4-C376ED0F26E0}"/>
                  </a:ext>
                </a:extLst>
              </p:cNvPr>
              <p:cNvSpPr>
                <a:spLocks/>
              </p:cNvSpPr>
              <p:nvPr/>
            </p:nvSpPr>
            <p:spPr bwMode="auto">
              <a:xfrm>
                <a:off x="7681733" y="5052866"/>
                <a:ext cx="36715" cy="50484"/>
              </a:xfrm>
              <a:custGeom>
                <a:avLst/>
                <a:gdLst>
                  <a:gd name="T0" fmla="*/ 0 w 45"/>
                  <a:gd name="T1" fmla="*/ 59 h 59"/>
                  <a:gd name="T2" fmla="*/ 0 w 45"/>
                  <a:gd name="T3" fmla="*/ 59 h 59"/>
                  <a:gd name="T4" fmla="*/ 0 w 45"/>
                  <a:gd name="T5" fmla="*/ 59 h 59"/>
                  <a:gd name="T6" fmla="*/ 0 w 45"/>
                  <a:gd name="T7" fmla="*/ 0 h 59"/>
                  <a:gd name="T8" fmla="*/ 0 w 45"/>
                  <a:gd name="T9" fmla="*/ 0 h 59"/>
                  <a:gd name="T10" fmla="*/ 45 w 45"/>
                  <a:gd name="T11" fmla="*/ 0 h 59"/>
                  <a:gd name="T12" fmla="*/ 45 w 45"/>
                  <a:gd name="T13" fmla="*/ 57 h 59"/>
                  <a:gd name="T14" fmla="*/ 45 w 45"/>
                  <a:gd name="T15" fmla="*/ 57 h 59"/>
                  <a:gd name="T16" fmla="*/ 45 w 45"/>
                  <a:gd name="T17" fmla="*/ 0 h 59"/>
                  <a:gd name="T18" fmla="*/ 0 w 45"/>
                  <a:gd name="T19" fmla="*/ 0 h 59"/>
                  <a:gd name="T20" fmla="*/ 0 w 45"/>
                  <a:gd name="T21" fmla="*/ 59 h 59"/>
                  <a:gd name="T22" fmla="*/ 0 w 45"/>
                  <a:gd name="T23"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59">
                    <a:moveTo>
                      <a:pt x="0" y="59"/>
                    </a:moveTo>
                    <a:cubicBezTo>
                      <a:pt x="0" y="59"/>
                      <a:pt x="0" y="59"/>
                      <a:pt x="0" y="59"/>
                    </a:cubicBezTo>
                    <a:cubicBezTo>
                      <a:pt x="0" y="59"/>
                      <a:pt x="0" y="59"/>
                      <a:pt x="0" y="59"/>
                    </a:cubicBezTo>
                    <a:cubicBezTo>
                      <a:pt x="1" y="58"/>
                      <a:pt x="0" y="1"/>
                      <a:pt x="0" y="0"/>
                    </a:cubicBezTo>
                    <a:cubicBezTo>
                      <a:pt x="0" y="0"/>
                      <a:pt x="0" y="0"/>
                      <a:pt x="0" y="0"/>
                    </a:cubicBezTo>
                    <a:cubicBezTo>
                      <a:pt x="45" y="0"/>
                      <a:pt x="45" y="0"/>
                      <a:pt x="45" y="0"/>
                    </a:cubicBezTo>
                    <a:cubicBezTo>
                      <a:pt x="45" y="57"/>
                      <a:pt x="45" y="57"/>
                      <a:pt x="45" y="57"/>
                    </a:cubicBezTo>
                    <a:cubicBezTo>
                      <a:pt x="45" y="57"/>
                      <a:pt x="45" y="57"/>
                      <a:pt x="45" y="57"/>
                    </a:cubicBezTo>
                    <a:cubicBezTo>
                      <a:pt x="45" y="0"/>
                      <a:pt x="45" y="0"/>
                      <a:pt x="45" y="0"/>
                    </a:cubicBezTo>
                    <a:cubicBezTo>
                      <a:pt x="0" y="0"/>
                      <a:pt x="0" y="0"/>
                      <a:pt x="0" y="0"/>
                    </a:cubicBezTo>
                    <a:cubicBezTo>
                      <a:pt x="0" y="3"/>
                      <a:pt x="2" y="58"/>
                      <a:pt x="0" y="59"/>
                    </a:cubicBezTo>
                    <a:cubicBezTo>
                      <a:pt x="0" y="59"/>
                      <a:pt x="0" y="59"/>
                      <a:pt x="0"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1" name="Freeform 763">
                <a:extLst>
                  <a:ext uri="{FF2B5EF4-FFF2-40B4-BE49-F238E27FC236}">
                    <a16:creationId xmlns:a16="http://schemas.microsoft.com/office/drawing/2014/main" id="{05E70318-5373-4D1D-950D-132CFB655395}"/>
                  </a:ext>
                </a:extLst>
              </p:cNvPr>
              <p:cNvSpPr>
                <a:spLocks/>
              </p:cNvSpPr>
              <p:nvPr/>
            </p:nvSpPr>
            <p:spPr bwMode="auto">
              <a:xfrm>
                <a:off x="7603716" y="5052866"/>
                <a:ext cx="64252" cy="50484"/>
              </a:xfrm>
              <a:custGeom>
                <a:avLst/>
                <a:gdLst>
                  <a:gd name="T0" fmla="*/ 0 w 14"/>
                  <a:gd name="T1" fmla="*/ 11 h 11"/>
                  <a:gd name="T2" fmla="*/ 0 w 14"/>
                  <a:gd name="T3" fmla="*/ 11 h 11"/>
                  <a:gd name="T4" fmla="*/ 0 w 14"/>
                  <a:gd name="T5" fmla="*/ 3 h 11"/>
                  <a:gd name="T6" fmla="*/ 0 w 14"/>
                  <a:gd name="T7" fmla="*/ 3 h 11"/>
                  <a:gd name="T8" fmla="*/ 7 w 14"/>
                  <a:gd name="T9" fmla="*/ 0 h 11"/>
                  <a:gd name="T10" fmla="*/ 7 w 14"/>
                  <a:gd name="T11" fmla="*/ 0 h 11"/>
                  <a:gd name="T12" fmla="*/ 14 w 14"/>
                  <a:gd name="T13" fmla="*/ 3 h 11"/>
                  <a:gd name="T14" fmla="*/ 14 w 14"/>
                  <a:gd name="T15" fmla="*/ 3 h 11"/>
                  <a:gd name="T16" fmla="*/ 14 w 14"/>
                  <a:gd name="T17" fmla="*/ 11 h 11"/>
                  <a:gd name="T18" fmla="*/ 14 w 14"/>
                  <a:gd name="T19" fmla="*/ 11 h 11"/>
                  <a:gd name="T20" fmla="*/ 14 w 14"/>
                  <a:gd name="T21" fmla="*/ 3 h 11"/>
                  <a:gd name="T22" fmla="*/ 7 w 14"/>
                  <a:gd name="T23" fmla="*/ 0 h 11"/>
                  <a:gd name="T24" fmla="*/ 0 w 14"/>
                  <a:gd name="T25" fmla="*/ 3 h 11"/>
                  <a:gd name="T26" fmla="*/ 0 w 14"/>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1">
                    <a:moveTo>
                      <a:pt x="0" y="11"/>
                    </a:moveTo>
                    <a:lnTo>
                      <a:pt x="0" y="11"/>
                    </a:lnTo>
                    <a:lnTo>
                      <a:pt x="0" y="3"/>
                    </a:lnTo>
                    <a:lnTo>
                      <a:pt x="0" y="3"/>
                    </a:lnTo>
                    <a:lnTo>
                      <a:pt x="7" y="0"/>
                    </a:lnTo>
                    <a:lnTo>
                      <a:pt x="7" y="0"/>
                    </a:lnTo>
                    <a:lnTo>
                      <a:pt x="14" y="3"/>
                    </a:lnTo>
                    <a:lnTo>
                      <a:pt x="14" y="3"/>
                    </a:lnTo>
                    <a:lnTo>
                      <a:pt x="14" y="11"/>
                    </a:lnTo>
                    <a:lnTo>
                      <a:pt x="14" y="11"/>
                    </a:lnTo>
                    <a:lnTo>
                      <a:pt x="14" y="3"/>
                    </a:lnTo>
                    <a:lnTo>
                      <a:pt x="7" y="0"/>
                    </a:lnTo>
                    <a:lnTo>
                      <a:pt x="0" y="3"/>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2" name="Freeform 764">
                <a:extLst>
                  <a:ext uri="{FF2B5EF4-FFF2-40B4-BE49-F238E27FC236}">
                    <a16:creationId xmlns:a16="http://schemas.microsoft.com/office/drawing/2014/main" id="{B6D607C2-4839-4051-AA06-91BFDE4C4A07}"/>
                  </a:ext>
                </a:extLst>
              </p:cNvPr>
              <p:cNvSpPr>
                <a:spLocks/>
              </p:cNvSpPr>
              <p:nvPr/>
            </p:nvSpPr>
            <p:spPr bwMode="auto">
              <a:xfrm>
                <a:off x="7672555" y="4970257"/>
                <a:ext cx="18357" cy="36715"/>
              </a:xfrm>
              <a:custGeom>
                <a:avLst/>
                <a:gdLst>
                  <a:gd name="T0" fmla="*/ 4 w 4"/>
                  <a:gd name="T1" fmla="*/ 8 h 8"/>
                  <a:gd name="T2" fmla="*/ 4 w 4"/>
                  <a:gd name="T3" fmla="*/ 8 h 8"/>
                  <a:gd name="T4" fmla="*/ 4 w 4"/>
                  <a:gd name="T5" fmla="*/ 2 h 8"/>
                  <a:gd name="T6" fmla="*/ 0 w 4"/>
                  <a:gd name="T7" fmla="*/ 0 h 8"/>
                  <a:gd name="T8" fmla="*/ 0 w 4"/>
                  <a:gd name="T9" fmla="*/ 0 h 8"/>
                  <a:gd name="T10" fmla="*/ 4 w 4"/>
                  <a:gd name="T11" fmla="*/ 2 h 8"/>
                  <a:gd name="T12" fmla="*/ 4 w 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4" y="8"/>
                    </a:moveTo>
                    <a:lnTo>
                      <a:pt x="4" y="8"/>
                    </a:lnTo>
                    <a:lnTo>
                      <a:pt x="4" y="2"/>
                    </a:lnTo>
                    <a:lnTo>
                      <a:pt x="0" y="0"/>
                    </a:lnTo>
                    <a:lnTo>
                      <a:pt x="0" y="0"/>
                    </a:lnTo>
                    <a:lnTo>
                      <a:pt x="4" y="2"/>
                    </a:lnTo>
                    <a:lnTo>
                      <a:pt x="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3" name="Rectangle 765">
                <a:extLst>
                  <a:ext uri="{FF2B5EF4-FFF2-40B4-BE49-F238E27FC236}">
                    <a16:creationId xmlns:a16="http://schemas.microsoft.com/office/drawing/2014/main" id="{52B88073-C5EE-4307-9FBC-DA55E9112820}"/>
                  </a:ext>
                </a:extLst>
              </p:cNvPr>
              <p:cNvSpPr>
                <a:spLocks noChangeArrowheads="1"/>
              </p:cNvSpPr>
              <p:nvPr/>
            </p:nvSpPr>
            <p:spPr bwMode="auto">
              <a:xfrm>
                <a:off x="7658789" y="4974849"/>
                <a:ext cx="4591" cy="826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4" name="Freeform 766">
                <a:extLst>
                  <a:ext uri="{FF2B5EF4-FFF2-40B4-BE49-F238E27FC236}">
                    <a16:creationId xmlns:a16="http://schemas.microsoft.com/office/drawing/2014/main" id="{E7FFF65A-0E98-4BD2-B07C-AF20900DFFEB}"/>
                  </a:ext>
                </a:extLst>
              </p:cNvPr>
              <p:cNvSpPr>
                <a:spLocks/>
              </p:cNvSpPr>
              <p:nvPr/>
            </p:nvSpPr>
            <p:spPr bwMode="auto">
              <a:xfrm>
                <a:off x="7433907" y="4988615"/>
                <a:ext cx="4591" cy="78021"/>
              </a:xfrm>
              <a:custGeom>
                <a:avLst/>
                <a:gdLst>
                  <a:gd name="T0" fmla="*/ 5 w 5"/>
                  <a:gd name="T1" fmla="*/ 90 h 90"/>
                  <a:gd name="T2" fmla="*/ 0 w 5"/>
                  <a:gd name="T3" fmla="*/ 0 h 90"/>
                  <a:gd name="T4" fmla="*/ 1 w 5"/>
                  <a:gd name="T5" fmla="*/ 0 h 90"/>
                  <a:gd name="T6" fmla="*/ 5 w 5"/>
                  <a:gd name="T7" fmla="*/ 90 h 90"/>
                </a:gdLst>
                <a:ahLst/>
                <a:cxnLst>
                  <a:cxn ang="0">
                    <a:pos x="T0" y="T1"/>
                  </a:cxn>
                  <a:cxn ang="0">
                    <a:pos x="T2" y="T3"/>
                  </a:cxn>
                  <a:cxn ang="0">
                    <a:pos x="T4" y="T5"/>
                  </a:cxn>
                  <a:cxn ang="0">
                    <a:pos x="T6" y="T7"/>
                  </a:cxn>
                </a:cxnLst>
                <a:rect l="0" t="0" r="r" b="b"/>
                <a:pathLst>
                  <a:path w="5" h="90">
                    <a:moveTo>
                      <a:pt x="5" y="90"/>
                    </a:moveTo>
                    <a:cubicBezTo>
                      <a:pt x="4" y="30"/>
                      <a:pt x="0" y="0"/>
                      <a:pt x="0" y="0"/>
                    </a:cubicBezTo>
                    <a:cubicBezTo>
                      <a:pt x="1" y="0"/>
                      <a:pt x="1" y="0"/>
                      <a:pt x="1" y="0"/>
                    </a:cubicBezTo>
                    <a:cubicBezTo>
                      <a:pt x="1" y="0"/>
                      <a:pt x="4" y="30"/>
                      <a:pt x="5"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5" name="Freeform 767">
                <a:extLst>
                  <a:ext uri="{FF2B5EF4-FFF2-40B4-BE49-F238E27FC236}">
                    <a16:creationId xmlns:a16="http://schemas.microsoft.com/office/drawing/2014/main" id="{1565D521-1D47-48D1-AAB6-DEF7731BECBD}"/>
                  </a:ext>
                </a:extLst>
              </p:cNvPr>
              <p:cNvSpPr>
                <a:spLocks/>
              </p:cNvSpPr>
              <p:nvPr/>
            </p:nvSpPr>
            <p:spPr bwMode="auto">
              <a:xfrm>
                <a:off x="7438499" y="5043689"/>
                <a:ext cx="32127" cy="4591"/>
              </a:xfrm>
              <a:custGeom>
                <a:avLst/>
                <a:gdLst>
                  <a:gd name="T0" fmla="*/ 7 w 7"/>
                  <a:gd name="T1" fmla="*/ 1 h 1"/>
                  <a:gd name="T2" fmla="*/ 0 w 7"/>
                  <a:gd name="T3" fmla="*/ 0 h 1"/>
                  <a:gd name="T4" fmla="*/ 0 w 7"/>
                  <a:gd name="T5" fmla="*/ 0 h 1"/>
                  <a:gd name="T6" fmla="*/ 7 w 7"/>
                  <a:gd name="T7" fmla="*/ 1 h 1"/>
                  <a:gd name="T8" fmla="*/ 7 w 7"/>
                  <a:gd name="T9" fmla="*/ 1 h 1"/>
                </a:gdLst>
                <a:ahLst/>
                <a:cxnLst>
                  <a:cxn ang="0">
                    <a:pos x="T0" y="T1"/>
                  </a:cxn>
                  <a:cxn ang="0">
                    <a:pos x="T2" y="T3"/>
                  </a:cxn>
                  <a:cxn ang="0">
                    <a:pos x="T4" y="T5"/>
                  </a:cxn>
                  <a:cxn ang="0">
                    <a:pos x="T6" y="T7"/>
                  </a:cxn>
                  <a:cxn ang="0">
                    <a:pos x="T8" y="T9"/>
                  </a:cxn>
                </a:cxnLst>
                <a:rect l="0" t="0" r="r" b="b"/>
                <a:pathLst>
                  <a:path w="7" h="1">
                    <a:moveTo>
                      <a:pt x="7" y="1"/>
                    </a:moveTo>
                    <a:lnTo>
                      <a:pt x="0" y="0"/>
                    </a:lnTo>
                    <a:lnTo>
                      <a:pt x="0" y="0"/>
                    </a:lnTo>
                    <a:lnTo>
                      <a:pt x="7" y="1"/>
                    </a:lnTo>
                    <a:lnTo>
                      <a:pt x="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6" name="Freeform 768">
                <a:extLst>
                  <a:ext uri="{FF2B5EF4-FFF2-40B4-BE49-F238E27FC236}">
                    <a16:creationId xmlns:a16="http://schemas.microsoft.com/office/drawing/2014/main" id="{7007EA3A-D2CB-430C-9F6E-99463288825D}"/>
                  </a:ext>
                </a:extLst>
              </p:cNvPr>
              <p:cNvSpPr>
                <a:spLocks/>
              </p:cNvSpPr>
              <p:nvPr/>
            </p:nvSpPr>
            <p:spPr bwMode="auto">
              <a:xfrm>
                <a:off x="7475213" y="5016152"/>
                <a:ext cx="9179" cy="45894"/>
              </a:xfrm>
              <a:custGeom>
                <a:avLst/>
                <a:gdLst>
                  <a:gd name="T0" fmla="*/ 0 w 2"/>
                  <a:gd name="T1" fmla="*/ 10 h 10"/>
                  <a:gd name="T2" fmla="*/ 0 w 2"/>
                  <a:gd name="T3" fmla="*/ 10 h 10"/>
                  <a:gd name="T4" fmla="*/ 0 w 2"/>
                  <a:gd name="T5" fmla="*/ 1 h 10"/>
                  <a:gd name="T6" fmla="*/ 0 w 2"/>
                  <a:gd name="T7" fmla="*/ 1 h 10"/>
                  <a:gd name="T8" fmla="*/ 2 w 2"/>
                  <a:gd name="T9" fmla="*/ 0 h 10"/>
                  <a:gd name="T10" fmla="*/ 2 w 2"/>
                  <a:gd name="T11" fmla="*/ 0 h 10"/>
                  <a:gd name="T12" fmla="*/ 0 w 2"/>
                  <a:gd name="T13" fmla="*/ 1 h 10"/>
                  <a:gd name="T14" fmla="*/ 0 w 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0">
                    <a:moveTo>
                      <a:pt x="0" y="10"/>
                    </a:moveTo>
                    <a:lnTo>
                      <a:pt x="0" y="10"/>
                    </a:lnTo>
                    <a:lnTo>
                      <a:pt x="0" y="1"/>
                    </a:lnTo>
                    <a:lnTo>
                      <a:pt x="0" y="1"/>
                    </a:lnTo>
                    <a:lnTo>
                      <a:pt x="2" y="0"/>
                    </a:lnTo>
                    <a:lnTo>
                      <a:pt x="2" y="0"/>
                    </a:lnTo>
                    <a:lnTo>
                      <a:pt x="0" y="1"/>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7" name="Freeform 769">
                <a:extLst>
                  <a:ext uri="{FF2B5EF4-FFF2-40B4-BE49-F238E27FC236}">
                    <a16:creationId xmlns:a16="http://schemas.microsoft.com/office/drawing/2014/main" id="{B4A47130-1980-46E5-84E2-27B57D5BA189}"/>
                  </a:ext>
                </a:extLst>
              </p:cNvPr>
              <p:cNvSpPr>
                <a:spLocks/>
              </p:cNvSpPr>
              <p:nvPr/>
            </p:nvSpPr>
            <p:spPr bwMode="auto">
              <a:xfrm>
                <a:off x="7433907" y="5066636"/>
                <a:ext cx="64252" cy="36715"/>
              </a:xfrm>
              <a:custGeom>
                <a:avLst/>
                <a:gdLst>
                  <a:gd name="T0" fmla="*/ 1 w 14"/>
                  <a:gd name="T1" fmla="*/ 8 h 8"/>
                  <a:gd name="T2" fmla="*/ 0 w 14"/>
                  <a:gd name="T3" fmla="*/ 1 h 8"/>
                  <a:gd name="T4" fmla="*/ 0 w 14"/>
                  <a:gd name="T5" fmla="*/ 1 h 8"/>
                  <a:gd name="T6" fmla="*/ 9 w 14"/>
                  <a:gd name="T7" fmla="*/ 0 h 8"/>
                  <a:gd name="T8" fmla="*/ 9 w 14"/>
                  <a:gd name="T9" fmla="*/ 0 h 8"/>
                  <a:gd name="T10" fmla="*/ 11 w 14"/>
                  <a:gd name="T11" fmla="*/ 0 h 8"/>
                  <a:gd name="T12" fmla="*/ 11 w 14"/>
                  <a:gd name="T13" fmla="*/ 4 h 8"/>
                  <a:gd name="T14" fmla="*/ 14 w 14"/>
                  <a:gd name="T15" fmla="*/ 4 h 8"/>
                  <a:gd name="T16" fmla="*/ 14 w 14"/>
                  <a:gd name="T17" fmla="*/ 4 h 8"/>
                  <a:gd name="T18" fmla="*/ 14 w 14"/>
                  <a:gd name="T19" fmla="*/ 8 h 8"/>
                  <a:gd name="T20" fmla="*/ 14 w 14"/>
                  <a:gd name="T21" fmla="*/ 8 h 8"/>
                  <a:gd name="T22" fmla="*/ 14 w 14"/>
                  <a:gd name="T23" fmla="*/ 4 h 8"/>
                  <a:gd name="T24" fmla="*/ 11 w 14"/>
                  <a:gd name="T25" fmla="*/ 4 h 8"/>
                  <a:gd name="T26" fmla="*/ 11 w 14"/>
                  <a:gd name="T27" fmla="*/ 0 h 8"/>
                  <a:gd name="T28" fmla="*/ 9 w 14"/>
                  <a:gd name="T29" fmla="*/ 0 h 8"/>
                  <a:gd name="T30" fmla="*/ 0 w 14"/>
                  <a:gd name="T31" fmla="*/ 1 h 8"/>
                  <a:gd name="T32" fmla="*/ 1 w 14"/>
                  <a:gd name="T33" fmla="*/ 8 h 8"/>
                  <a:gd name="T34" fmla="*/ 1 w 14"/>
                  <a:gd name="T3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8">
                    <a:moveTo>
                      <a:pt x="1" y="8"/>
                    </a:moveTo>
                    <a:lnTo>
                      <a:pt x="0" y="1"/>
                    </a:lnTo>
                    <a:lnTo>
                      <a:pt x="0" y="1"/>
                    </a:lnTo>
                    <a:lnTo>
                      <a:pt x="9" y="0"/>
                    </a:lnTo>
                    <a:lnTo>
                      <a:pt x="9" y="0"/>
                    </a:lnTo>
                    <a:lnTo>
                      <a:pt x="11" y="0"/>
                    </a:lnTo>
                    <a:lnTo>
                      <a:pt x="11" y="4"/>
                    </a:lnTo>
                    <a:lnTo>
                      <a:pt x="14" y="4"/>
                    </a:lnTo>
                    <a:lnTo>
                      <a:pt x="14" y="4"/>
                    </a:lnTo>
                    <a:lnTo>
                      <a:pt x="14" y="8"/>
                    </a:lnTo>
                    <a:lnTo>
                      <a:pt x="14" y="8"/>
                    </a:lnTo>
                    <a:lnTo>
                      <a:pt x="14" y="4"/>
                    </a:lnTo>
                    <a:lnTo>
                      <a:pt x="11" y="4"/>
                    </a:lnTo>
                    <a:lnTo>
                      <a:pt x="11" y="0"/>
                    </a:lnTo>
                    <a:lnTo>
                      <a:pt x="9" y="0"/>
                    </a:lnTo>
                    <a:lnTo>
                      <a:pt x="0" y="1"/>
                    </a:lnTo>
                    <a:lnTo>
                      <a:pt x="1" y="8"/>
                    </a:lnTo>
                    <a:lnTo>
                      <a:pt x="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8" name="Freeform 770">
                <a:extLst>
                  <a:ext uri="{FF2B5EF4-FFF2-40B4-BE49-F238E27FC236}">
                    <a16:creationId xmlns:a16="http://schemas.microsoft.com/office/drawing/2014/main" id="{522AB9DD-E8EF-4CF1-9872-7B1B478AC188}"/>
                  </a:ext>
                </a:extLst>
              </p:cNvPr>
              <p:cNvSpPr>
                <a:spLocks/>
              </p:cNvSpPr>
              <p:nvPr/>
            </p:nvSpPr>
            <p:spPr bwMode="auto">
              <a:xfrm>
                <a:off x="7438499" y="5066636"/>
                <a:ext cx="45894" cy="9179"/>
              </a:xfrm>
              <a:custGeom>
                <a:avLst/>
                <a:gdLst>
                  <a:gd name="T0" fmla="*/ 3 w 10"/>
                  <a:gd name="T1" fmla="*/ 2 h 2"/>
                  <a:gd name="T2" fmla="*/ 3 w 10"/>
                  <a:gd name="T3" fmla="*/ 2 h 2"/>
                  <a:gd name="T4" fmla="*/ 0 w 10"/>
                  <a:gd name="T5" fmla="*/ 1 h 2"/>
                  <a:gd name="T6" fmla="*/ 0 w 10"/>
                  <a:gd name="T7" fmla="*/ 1 h 2"/>
                  <a:gd name="T8" fmla="*/ 3 w 10"/>
                  <a:gd name="T9" fmla="*/ 1 h 2"/>
                  <a:gd name="T10" fmla="*/ 10 w 10"/>
                  <a:gd name="T11" fmla="*/ 0 h 2"/>
                  <a:gd name="T12" fmla="*/ 10 w 10"/>
                  <a:gd name="T13" fmla="*/ 0 h 2"/>
                  <a:gd name="T14" fmla="*/ 3 w 10"/>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
                    <a:moveTo>
                      <a:pt x="3" y="2"/>
                    </a:moveTo>
                    <a:lnTo>
                      <a:pt x="3" y="2"/>
                    </a:lnTo>
                    <a:lnTo>
                      <a:pt x="0" y="1"/>
                    </a:lnTo>
                    <a:lnTo>
                      <a:pt x="0" y="1"/>
                    </a:lnTo>
                    <a:lnTo>
                      <a:pt x="3" y="1"/>
                    </a:lnTo>
                    <a:lnTo>
                      <a:pt x="10" y="0"/>
                    </a:lnTo>
                    <a:lnTo>
                      <a:pt x="10" y="0"/>
                    </a:lnTo>
                    <a:lnTo>
                      <a:pt x="3"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9" name="Rectangle 771">
                <a:extLst>
                  <a:ext uri="{FF2B5EF4-FFF2-40B4-BE49-F238E27FC236}">
                    <a16:creationId xmlns:a16="http://schemas.microsoft.com/office/drawing/2014/main" id="{A47B11AD-22F2-46B6-8050-8182F618B924}"/>
                  </a:ext>
                </a:extLst>
              </p:cNvPr>
              <p:cNvSpPr>
                <a:spLocks noChangeArrowheads="1"/>
              </p:cNvSpPr>
              <p:nvPr/>
            </p:nvSpPr>
            <p:spPr bwMode="auto">
              <a:xfrm>
                <a:off x="7452265" y="5071224"/>
                <a:ext cx="4591" cy="321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pic>
        <p:nvPicPr>
          <p:cNvPr id="110" name="Afbeelding 109">
            <a:extLst>
              <a:ext uri="{FF2B5EF4-FFF2-40B4-BE49-F238E27FC236}">
                <a16:creationId xmlns:a16="http://schemas.microsoft.com/office/drawing/2014/main" id="{87643B31-69E8-471F-A335-CB3BDC8FC1F5}"/>
              </a:ext>
            </a:extLst>
          </p:cNvPr>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530506" y="3128885"/>
            <a:ext cx="1178932" cy="418485"/>
          </a:xfrm>
          <a:prstGeom prst="rect">
            <a:avLst/>
          </a:prstGeom>
        </p:spPr>
      </p:pic>
      <p:grpSp>
        <p:nvGrpSpPr>
          <p:cNvPr id="111" name="Groep 110">
            <a:extLst>
              <a:ext uri="{FF2B5EF4-FFF2-40B4-BE49-F238E27FC236}">
                <a16:creationId xmlns:a16="http://schemas.microsoft.com/office/drawing/2014/main" id="{AD9D5985-1177-4063-A6AD-8EE8DEE7671B}"/>
              </a:ext>
            </a:extLst>
          </p:cNvPr>
          <p:cNvGrpSpPr/>
          <p:nvPr/>
        </p:nvGrpSpPr>
        <p:grpSpPr>
          <a:xfrm>
            <a:off x="972563" y="2384497"/>
            <a:ext cx="294819" cy="295550"/>
            <a:chOff x="3622676" y="2443163"/>
            <a:chExt cx="639763" cy="641350"/>
          </a:xfrm>
          <a:solidFill>
            <a:schemeClr val="tx2"/>
          </a:solidFill>
        </p:grpSpPr>
        <p:sp>
          <p:nvSpPr>
            <p:cNvPr id="112" name="Rectangle 27">
              <a:extLst>
                <a:ext uri="{FF2B5EF4-FFF2-40B4-BE49-F238E27FC236}">
                  <a16:creationId xmlns:a16="http://schemas.microsoft.com/office/drawing/2014/main" id="{524E548B-B27A-44D2-B7BC-0885E3913BCE}"/>
                </a:ext>
              </a:extLst>
            </p:cNvPr>
            <p:cNvSpPr>
              <a:spLocks noChangeArrowheads="1"/>
            </p:cNvSpPr>
            <p:nvPr/>
          </p:nvSpPr>
          <p:spPr bwMode="auto">
            <a:xfrm>
              <a:off x="3813176" y="2525713"/>
              <a:ext cx="22225"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3" name="Rectangle 28">
              <a:extLst>
                <a:ext uri="{FF2B5EF4-FFF2-40B4-BE49-F238E27FC236}">
                  <a16:creationId xmlns:a16="http://schemas.microsoft.com/office/drawing/2014/main" id="{FC08CBC4-179C-4F6F-A266-3C80AB9DC66B}"/>
                </a:ext>
              </a:extLst>
            </p:cNvPr>
            <p:cNvSpPr>
              <a:spLocks noChangeArrowheads="1"/>
            </p:cNvSpPr>
            <p:nvPr/>
          </p:nvSpPr>
          <p:spPr bwMode="auto">
            <a:xfrm>
              <a:off x="3892551" y="2525713"/>
              <a:ext cx="22225"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4" name="Rectangle 29">
              <a:extLst>
                <a:ext uri="{FF2B5EF4-FFF2-40B4-BE49-F238E27FC236}">
                  <a16:creationId xmlns:a16="http://schemas.microsoft.com/office/drawing/2014/main" id="{AC29A0A2-8F4F-4BD0-AF4E-350C3842E1F3}"/>
                </a:ext>
              </a:extLst>
            </p:cNvPr>
            <p:cNvSpPr>
              <a:spLocks noChangeArrowheads="1"/>
            </p:cNvSpPr>
            <p:nvPr/>
          </p:nvSpPr>
          <p:spPr bwMode="auto">
            <a:xfrm>
              <a:off x="3971926" y="2525713"/>
              <a:ext cx="22225"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5" name="Rectangle 30">
              <a:extLst>
                <a:ext uri="{FF2B5EF4-FFF2-40B4-BE49-F238E27FC236}">
                  <a16:creationId xmlns:a16="http://schemas.microsoft.com/office/drawing/2014/main" id="{A96EBF4F-178D-4D6A-8280-5664F002B4F3}"/>
                </a:ext>
              </a:extLst>
            </p:cNvPr>
            <p:cNvSpPr>
              <a:spLocks noChangeArrowheads="1"/>
            </p:cNvSpPr>
            <p:nvPr/>
          </p:nvSpPr>
          <p:spPr bwMode="auto">
            <a:xfrm>
              <a:off x="4049713" y="2525713"/>
              <a:ext cx="23813"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6" name="Rectangle 31">
              <a:extLst>
                <a:ext uri="{FF2B5EF4-FFF2-40B4-BE49-F238E27FC236}">
                  <a16:creationId xmlns:a16="http://schemas.microsoft.com/office/drawing/2014/main" id="{9659D486-4EA6-4D61-924E-C8ED0E5DED65}"/>
                </a:ext>
              </a:extLst>
            </p:cNvPr>
            <p:cNvSpPr>
              <a:spLocks noChangeArrowheads="1"/>
            </p:cNvSpPr>
            <p:nvPr/>
          </p:nvSpPr>
          <p:spPr bwMode="auto">
            <a:xfrm>
              <a:off x="3813176" y="2635251"/>
              <a:ext cx="22225"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7" name="Rectangle 32">
              <a:extLst>
                <a:ext uri="{FF2B5EF4-FFF2-40B4-BE49-F238E27FC236}">
                  <a16:creationId xmlns:a16="http://schemas.microsoft.com/office/drawing/2014/main" id="{362F5034-42E8-46E9-9E2C-B404F099E70B}"/>
                </a:ext>
              </a:extLst>
            </p:cNvPr>
            <p:cNvSpPr>
              <a:spLocks noChangeArrowheads="1"/>
            </p:cNvSpPr>
            <p:nvPr/>
          </p:nvSpPr>
          <p:spPr bwMode="auto">
            <a:xfrm>
              <a:off x="3892551" y="2635251"/>
              <a:ext cx="22225"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8" name="Rectangle 33">
              <a:extLst>
                <a:ext uri="{FF2B5EF4-FFF2-40B4-BE49-F238E27FC236}">
                  <a16:creationId xmlns:a16="http://schemas.microsoft.com/office/drawing/2014/main" id="{9B1DBDFE-A4B7-4210-B2E3-81EE98CBF3BF}"/>
                </a:ext>
              </a:extLst>
            </p:cNvPr>
            <p:cNvSpPr>
              <a:spLocks noChangeArrowheads="1"/>
            </p:cNvSpPr>
            <p:nvPr/>
          </p:nvSpPr>
          <p:spPr bwMode="auto">
            <a:xfrm>
              <a:off x="3971926" y="2635251"/>
              <a:ext cx="22225"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 name="Rectangle 34">
              <a:extLst>
                <a:ext uri="{FF2B5EF4-FFF2-40B4-BE49-F238E27FC236}">
                  <a16:creationId xmlns:a16="http://schemas.microsoft.com/office/drawing/2014/main" id="{81F55F7A-77EC-44A4-B4A5-8794A722A67D}"/>
                </a:ext>
              </a:extLst>
            </p:cNvPr>
            <p:cNvSpPr>
              <a:spLocks noChangeArrowheads="1"/>
            </p:cNvSpPr>
            <p:nvPr/>
          </p:nvSpPr>
          <p:spPr bwMode="auto">
            <a:xfrm>
              <a:off x="4049713" y="2635251"/>
              <a:ext cx="23813"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 name="Rectangle 35">
              <a:extLst>
                <a:ext uri="{FF2B5EF4-FFF2-40B4-BE49-F238E27FC236}">
                  <a16:creationId xmlns:a16="http://schemas.microsoft.com/office/drawing/2014/main" id="{8C79D7D2-130B-4EEE-9ABB-7DEAFA0038EC}"/>
                </a:ext>
              </a:extLst>
            </p:cNvPr>
            <p:cNvSpPr>
              <a:spLocks noChangeArrowheads="1"/>
            </p:cNvSpPr>
            <p:nvPr/>
          </p:nvSpPr>
          <p:spPr bwMode="auto">
            <a:xfrm>
              <a:off x="3813176" y="2743201"/>
              <a:ext cx="22225" cy="52388"/>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 name="Rectangle 36">
              <a:extLst>
                <a:ext uri="{FF2B5EF4-FFF2-40B4-BE49-F238E27FC236}">
                  <a16:creationId xmlns:a16="http://schemas.microsoft.com/office/drawing/2014/main" id="{1F163838-1EAB-4029-82CA-1D7AF2E44E7A}"/>
                </a:ext>
              </a:extLst>
            </p:cNvPr>
            <p:cNvSpPr>
              <a:spLocks noChangeArrowheads="1"/>
            </p:cNvSpPr>
            <p:nvPr/>
          </p:nvSpPr>
          <p:spPr bwMode="auto">
            <a:xfrm>
              <a:off x="3892551" y="2743201"/>
              <a:ext cx="22225" cy="52388"/>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2" name="Rectangle 37">
              <a:extLst>
                <a:ext uri="{FF2B5EF4-FFF2-40B4-BE49-F238E27FC236}">
                  <a16:creationId xmlns:a16="http://schemas.microsoft.com/office/drawing/2014/main" id="{B6D744BD-9403-4C30-B47E-AF40D31E8698}"/>
                </a:ext>
              </a:extLst>
            </p:cNvPr>
            <p:cNvSpPr>
              <a:spLocks noChangeArrowheads="1"/>
            </p:cNvSpPr>
            <p:nvPr/>
          </p:nvSpPr>
          <p:spPr bwMode="auto">
            <a:xfrm>
              <a:off x="3971926" y="2743201"/>
              <a:ext cx="22225" cy="52388"/>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3" name="Rectangle 38">
              <a:extLst>
                <a:ext uri="{FF2B5EF4-FFF2-40B4-BE49-F238E27FC236}">
                  <a16:creationId xmlns:a16="http://schemas.microsoft.com/office/drawing/2014/main" id="{3B3D4FA4-C56C-4594-92E2-B5953BFE769A}"/>
                </a:ext>
              </a:extLst>
            </p:cNvPr>
            <p:cNvSpPr>
              <a:spLocks noChangeArrowheads="1"/>
            </p:cNvSpPr>
            <p:nvPr/>
          </p:nvSpPr>
          <p:spPr bwMode="auto">
            <a:xfrm>
              <a:off x="4049713" y="2743201"/>
              <a:ext cx="23813" cy="52388"/>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4" name="Rectangle 39">
              <a:extLst>
                <a:ext uri="{FF2B5EF4-FFF2-40B4-BE49-F238E27FC236}">
                  <a16:creationId xmlns:a16="http://schemas.microsoft.com/office/drawing/2014/main" id="{5B979389-D456-4FA7-8B7D-E864C9FF67EA}"/>
                </a:ext>
              </a:extLst>
            </p:cNvPr>
            <p:cNvSpPr>
              <a:spLocks noChangeArrowheads="1"/>
            </p:cNvSpPr>
            <p:nvPr/>
          </p:nvSpPr>
          <p:spPr bwMode="auto">
            <a:xfrm>
              <a:off x="3892551" y="2851151"/>
              <a:ext cx="22225"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5" name="Rectangle 40">
              <a:extLst>
                <a:ext uri="{FF2B5EF4-FFF2-40B4-BE49-F238E27FC236}">
                  <a16:creationId xmlns:a16="http://schemas.microsoft.com/office/drawing/2014/main" id="{9836ECEA-5E68-432F-8EED-E6C86802D84F}"/>
                </a:ext>
              </a:extLst>
            </p:cNvPr>
            <p:cNvSpPr>
              <a:spLocks noChangeArrowheads="1"/>
            </p:cNvSpPr>
            <p:nvPr/>
          </p:nvSpPr>
          <p:spPr bwMode="auto">
            <a:xfrm>
              <a:off x="3813176" y="2851151"/>
              <a:ext cx="22225"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6" name="Rectangle 41">
              <a:extLst>
                <a:ext uri="{FF2B5EF4-FFF2-40B4-BE49-F238E27FC236}">
                  <a16:creationId xmlns:a16="http://schemas.microsoft.com/office/drawing/2014/main" id="{079AE6AF-1711-458C-987E-102399BEA2D2}"/>
                </a:ext>
              </a:extLst>
            </p:cNvPr>
            <p:cNvSpPr>
              <a:spLocks noChangeArrowheads="1"/>
            </p:cNvSpPr>
            <p:nvPr/>
          </p:nvSpPr>
          <p:spPr bwMode="auto">
            <a:xfrm>
              <a:off x="3971926" y="2851151"/>
              <a:ext cx="22225"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7" name="Rectangle 42">
              <a:extLst>
                <a:ext uri="{FF2B5EF4-FFF2-40B4-BE49-F238E27FC236}">
                  <a16:creationId xmlns:a16="http://schemas.microsoft.com/office/drawing/2014/main" id="{921F4948-FE00-49C0-88C6-5C3D757CEC89}"/>
                </a:ext>
              </a:extLst>
            </p:cNvPr>
            <p:cNvSpPr>
              <a:spLocks noChangeArrowheads="1"/>
            </p:cNvSpPr>
            <p:nvPr/>
          </p:nvSpPr>
          <p:spPr bwMode="auto">
            <a:xfrm>
              <a:off x="4049713" y="2851151"/>
              <a:ext cx="23813"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8" name="Rectangle 43">
              <a:extLst>
                <a:ext uri="{FF2B5EF4-FFF2-40B4-BE49-F238E27FC236}">
                  <a16:creationId xmlns:a16="http://schemas.microsoft.com/office/drawing/2014/main" id="{5E1B72B3-D227-4B6C-B925-903CDB9D3045}"/>
                </a:ext>
              </a:extLst>
            </p:cNvPr>
            <p:cNvSpPr>
              <a:spLocks noChangeArrowheads="1"/>
            </p:cNvSpPr>
            <p:nvPr/>
          </p:nvSpPr>
          <p:spPr bwMode="auto">
            <a:xfrm>
              <a:off x="3813176" y="2960688"/>
              <a:ext cx="22225"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9" name="Rectangle 44">
              <a:extLst>
                <a:ext uri="{FF2B5EF4-FFF2-40B4-BE49-F238E27FC236}">
                  <a16:creationId xmlns:a16="http://schemas.microsoft.com/office/drawing/2014/main" id="{AD7682C1-DD32-468F-8041-6FE2FCBC75B3}"/>
                </a:ext>
              </a:extLst>
            </p:cNvPr>
            <p:cNvSpPr>
              <a:spLocks noChangeArrowheads="1"/>
            </p:cNvSpPr>
            <p:nvPr/>
          </p:nvSpPr>
          <p:spPr bwMode="auto">
            <a:xfrm>
              <a:off x="4049713" y="2960688"/>
              <a:ext cx="23813"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0" name="Freeform 45">
              <a:extLst>
                <a:ext uri="{FF2B5EF4-FFF2-40B4-BE49-F238E27FC236}">
                  <a16:creationId xmlns:a16="http://schemas.microsoft.com/office/drawing/2014/main" id="{12B340BB-DB1B-4208-9F61-EFCC172FD592}"/>
                </a:ext>
              </a:extLst>
            </p:cNvPr>
            <p:cNvSpPr>
              <a:spLocks noEditPoints="1"/>
            </p:cNvSpPr>
            <p:nvPr/>
          </p:nvSpPr>
          <p:spPr bwMode="auto">
            <a:xfrm>
              <a:off x="3622676" y="2443163"/>
              <a:ext cx="639763" cy="641350"/>
            </a:xfrm>
            <a:custGeom>
              <a:avLst/>
              <a:gdLst>
                <a:gd name="T0" fmla="*/ 385 w 403"/>
                <a:gd name="T1" fmla="*/ 80 h 404"/>
                <a:gd name="T2" fmla="*/ 333 w 403"/>
                <a:gd name="T3" fmla="*/ 80 h 404"/>
                <a:gd name="T4" fmla="*/ 333 w 403"/>
                <a:gd name="T5" fmla="*/ 0 h 404"/>
                <a:gd name="T6" fmla="*/ 71 w 403"/>
                <a:gd name="T7" fmla="*/ 0 h 404"/>
                <a:gd name="T8" fmla="*/ 71 w 403"/>
                <a:gd name="T9" fmla="*/ 80 h 404"/>
                <a:gd name="T10" fmla="*/ 18 w 403"/>
                <a:gd name="T11" fmla="*/ 80 h 404"/>
                <a:gd name="T12" fmla="*/ 18 w 403"/>
                <a:gd name="T13" fmla="*/ 389 h 404"/>
                <a:gd name="T14" fmla="*/ 0 w 403"/>
                <a:gd name="T15" fmla="*/ 389 h 404"/>
                <a:gd name="T16" fmla="*/ 0 w 403"/>
                <a:gd name="T17" fmla="*/ 404 h 404"/>
                <a:gd name="T18" fmla="*/ 18 w 403"/>
                <a:gd name="T19" fmla="*/ 404 h 404"/>
                <a:gd name="T20" fmla="*/ 71 w 403"/>
                <a:gd name="T21" fmla="*/ 404 h 404"/>
                <a:gd name="T22" fmla="*/ 85 w 403"/>
                <a:gd name="T23" fmla="*/ 404 h 404"/>
                <a:gd name="T24" fmla="*/ 318 w 403"/>
                <a:gd name="T25" fmla="*/ 404 h 404"/>
                <a:gd name="T26" fmla="*/ 333 w 403"/>
                <a:gd name="T27" fmla="*/ 404 h 404"/>
                <a:gd name="T28" fmla="*/ 385 w 403"/>
                <a:gd name="T29" fmla="*/ 404 h 404"/>
                <a:gd name="T30" fmla="*/ 403 w 403"/>
                <a:gd name="T31" fmla="*/ 404 h 404"/>
                <a:gd name="T32" fmla="*/ 403 w 403"/>
                <a:gd name="T33" fmla="*/ 389 h 404"/>
                <a:gd name="T34" fmla="*/ 385 w 403"/>
                <a:gd name="T35" fmla="*/ 389 h 404"/>
                <a:gd name="T36" fmla="*/ 385 w 403"/>
                <a:gd name="T37" fmla="*/ 80 h 404"/>
                <a:gd name="T38" fmla="*/ 32 w 403"/>
                <a:gd name="T39" fmla="*/ 389 h 404"/>
                <a:gd name="T40" fmla="*/ 32 w 403"/>
                <a:gd name="T41" fmla="*/ 94 h 404"/>
                <a:gd name="T42" fmla="*/ 71 w 403"/>
                <a:gd name="T43" fmla="*/ 94 h 404"/>
                <a:gd name="T44" fmla="*/ 71 w 403"/>
                <a:gd name="T45" fmla="*/ 389 h 404"/>
                <a:gd name="T46" fmla="*/ 32 w 403"/>
                <a:gd name="T47" fmla="*/ 389 h 404"/>
                <a:gd name="T48" fmla="*/ 220 w 403"/>
                <a:gd name="T49" fmla="*/ 389 h 404"/>
                <a:gd name="T50" fmla="*/ 184 w 403"/>
                <a:gd name="T51" fmla="*/ 389 h 404"/>
                <a:gd name="T52" fmla="*/ 184 w 403"/>
                <a:gd name="T53" fmla="*/ 351 h 404"/>
                <a:gd name="T54" fmla="*/ 220 w 403"/>
                <a:gd name="T55" fmla="*/ 351 h 404"/>
                <a:gd name="T56" fmla="*/ 220 w 403"/>
                <a:gd name="T57" fmla="*/ 389 h 404"/>
                <a:gd name="T58" fmla="*/ 234 w 403"/>
                <a:gd name="T59" fmla="*/ 389 h 404"/>
                <a:gd name="T60" fmla="*/ 234 w 403"/>
                <a:gd name="T61" fmla="*/ 337 h 404"/>
                <a:gd name="T62" fmla="*/ 170 w 403"/>
                <a:gd name="T63" fmla="*/ 337 h 404"/>
                <a:gd name="T64" fmla="*/ 170 w 403"/>
                <a:gd name="T65" fmla="*/ 389 h 404"/>
                <a:gd name="T66" fmla="*/ 85 w 403"/>
                <a:gd name="T67" fmla="*/ 389 h 404"/>
                <a:gd name="T68" fmla="*/ 85 w 403"/>
                <a:gd name="T69" fmla="*/ 80 h 404"/>
                <a:gd name="T70" fmla="*/ 85 w 403"/>
                <a:gd name="T71" fmla="*/ 14 h 404"/>
                <a:gd name="T72" fmla="*/ 318 w 403"/>
                <a:gd name="T73" fmla="*/ 14 h 404"/>
                <a:gd name="T74" fmla="*/ 318 w 403"/>
                <a:gd name="T75" fmla="*/ 80 h 404"/>
                <a:gd name="T76" fmla="*/ 318 w 403"/>
                <a:gd name="T77" fmla="*/ 389 h 404"/>
                <a:gd name="T78" fmla="*/ 234 w 403"/>
                <a:gd name="T79" fmla="*/ 389 h 404"/>
                <a:gd name="T80" fmla="*/ 333 w 403"/>
                <a:gd name="T81" fmla="*/ 389 h 404"/>
                <a:gd name="T82" fmla="*/ 333 w 403"/>
                <a:gd name="T83" fmla="*/ 94 h 404"/>
                <a:gd name="T84" fmla="*/ 371 w 403"/>
                <a:gd name="T85" fmla="*/ 94 h 404"/>
                <a:gd name="T86" fmla="*/ 371 w 403"/>
                <a:gd name="T87" fmla="*/ 389 h 404"/>
                <a:gd name="T88" fmla="*/ 333 w 403"/>
                <a:gd name="T89" fmla="*/ 389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3" h="404">
                  <a:moveTo>
                    <a:pt x="385" y="80"/>
                  </a:moveTo>
                  <a:lnTo>
                    <a:pt x="333" y="80"/>
                  </a:lnTo>
                  <a:lnTo>
                    <a:pt x="333" y="0"/>
                  </a:lnTo>
                  <a:lnTo>
                    <a:pt x="71" y="0"/>
                  </a:lnTo>
                  <a:lnTo>
                    <a:pt x="71" y="80"/>
                  </a:lnTo>
                  <a:lnTo>
                    <a:pt x="18" y="80"/>
                  </a:lnTo>
                  <a:lnTo>
                    <a:pt x="18" y="389"/>
                  </a:lnTo>
                  <a:lnTo>
                    <a:pt x="0" y="389"/>
                  </a:lnTo>
                  <a:lnTo>
                    <a:pt x="0" y="404"/>
                  </a:lnTo>
                  <a:lnTo>
                    <a:pt x="18" y="404"/>
                  </a:lnTo>
                  <a:lnTo>
                    <a:pt x="71" y="404"/>
                  </a:lnTo>
                  <a:lnTo>
                    <a:pt x="85" y="404"/>
                  </a:lnTo>
                  <a:lnTo>
                    <a:pt x="318" y="404"/>
                  </a:lnTo>
                  <a:lnTo>
                    <a:pt x="333" y="404"/>
                  </a:lnTo>
                  <a:lnTo>
                    <a:pt x="385" y="404"/>
                  </a:lnTo>
                  <a:lnTo>
                    <a:pt x="403" y="404"/>
                  </a:lnTo>
                  <a:lnTo>
                    <a:pt x="403" y="389"/>
                  </a:lnTo>
                  <a:lnTo>
                    <a:pt x="385" y="389"/>
                  </a:lnTo>
                  <a:lnTo>
                    <a:pt x="385" y="80"/>
                  </a:lnTo>
                  <a:close/>
                  <a:moveTo>
                    <a:pt x="32" y="389"/>
                  </a:moveTo>
                  <a:lnTo>
                    <a:pt x="32" y="94"/>
                  </a:lnTo>
                  <a:lnTo>
                    <a:pt x="71" y="94"/>
                  </a:lnTo>
                  <a:lnTo>
                    <a:pt x="71" y="389"/>
                  </a:lnTo>
                  <a:lnTo>
                    <a:pt x="32" y="389"/>
                  </a:lnTo>
                  <a:close/>
                  <a:moveTo>
                    <a:pt x="220" y="389"/>
                  </a:moveTo>
                  <a:lnTo>
                    <a:pt x="184" y="389"/>
                  </a:lnTo>
                  <a:lnTo>
                    <a:pt x="184" y="351"/>
                  </a:lnTo>
                  <a:lnTo>
                    <a:pt x="220" y="351"/>
                  </a:lnTo>
                  <a:lnTo>
                    <a:pt x="220" y="389"/>
                  </a:lnTo>
                  <a:close/>
                  <a:moveTo>
                    <a:pt x="234" y="389"/>
                  </a:moveTo>
                  <a:lnTo>
                    <a:pt x="234" y="337"/>
                  </a:lnTo>
                  <a:lnTo>
                    <a:pt x="170" y="337"/>
                  </a:lnTo>
                  <a:lnTo>
                    <a:pt x="170" y="389"/>
                  </a:lnTo>
                  <a:lnTo>
                    <a:pt x="85" y="389"/>
                  </a:lnTo>
                  <a:lnTo>
                    <a:pt x="85" y="80"/>
                  </a:lnTo>
                  <a:lnTo>
                    <a:pt x="85" y="14"/>
                  </a:lnTo>
                  <a:lnTo>
                    <a:pt x="318" y="14"/>
                  </a:lnTo>
                  <a:lnTo>
                    <a:pt x="318" y="80"/>
                  </a:lnTo>
                  <a:lnTo>
                    <a:pt x="318" y="389"/>
                  </a:lnTo>
                  <a:lnTo>
                    <a:pt x="234" y="389"/>
                  </a:lnTo>
                  <a:close/>
                  <a:moveTo>
                    <a:pt x="333" y="389"/>
                  </a:moveTo>
                  <a:lnTo>
                    <a:pt x="333" y="94"/>
                  </a:lnTo>
                  <a:lnTo>
                    <a:pt x="371" y="94"/>
                  </a:lnTo>
                  <a:lnTo>
                    <a:pt x="371" y="389"/>
                  </a:lnTo>
                  <a:lnTo>
                    <a:pt x="333" y="389"/>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131" name="Groep 130">
            <a:extLst>
              <a:ext uri="{FF2B5EF4-FFF2-40B4-BE49-F238E27FC236}">
                <a16:creationId xmlns:a16="http://schemas.microsoft.com/office/drawing/2014/main" id="{08CEE8BB-25DD-40B8-9CCF-BFBE3184841D}"/>
              </a:ext>
            </a:extLst>
          </p:cNvPr>
          <p:cNvGrpSpPr/>
          <p:nvPr/>
        </p:nvGrpSpPr>
        <p:grpSpPr>
          <a:xfrm>
            <a:off x="2245327" y="2444636"/>
            <a:ext cx="363498" cy="229481"/>
            <a:chOff x="3629026" y="3963988"/>
            <a:chExt cx="628650" cy="396875"/>
          </a:xfrm>
          <a:solidFill>
            <a:schemeClr val="tx2"/>
          </a:solidFill>
        </p:grpSpPr>
        <p:sp>
          <p:nvSpPr>
            <p:cNvPr id="132" name="Rectangle 175">
              <a:extLst>
                <a:ext uri="{FF2B5EF4-FFF2-40B4-BE49-F238E27FC236}">
                  <a16:creationId xmlns:a16="http://schemas.microsoft.com/office/drawing/2014/main" id="{9268B18C-EB66-4A3D-A746-B39A8B5BD20B}"/>
                </a:ext>
              </a:extLst>
            </p:cNvPr>
            <p:cNvSpPr>
              <a:spLocks noChangeArrowheads="1"/>
            </p:cNvSpPr>
            <p:nvPr/>
          </p:nvSpPr>
          <p:spPr bwMode="auto">
            <a:xfrm>
              <a:off x="3733801" y="4125913"/>
              <a:ext cx="22225"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3" name="Rectangle 176">
              <a:extLst>
                <a:ext uri="{FF2B5EF4-FFF2-40B4-BE49-F238E27FC236}">
                  <a16:creationId xmlns:a16="http://schemas.microsoft.com/office/drawing/2014/main" id="{620AEA9B-8468-48A9-AA51-B452E8F6DF23}"/>
                </a:ext>
              </a:extLst>
            </p:cNvPr>
            <p:cNvSpPr>
              <a:spLocks noChangeArrowheads="1"/>
            </p:cNvSpPr>
            <p:nvPr/>
          </p:nvSpPr>
          <p:spPr bwMode="auto">
            <a:xfrm>
              <a:off x="3813176" y="4125913"/>
              <a:ext cx="22225"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4" name="Rectangle 177">
              <a:extLst>
                <a:ext uri="{FF2B5EF4-FFF2-40B4-BE49-F238E27FC236}">
                  <a16:creationId xmlns:a16="http://schemas.microsoft.com/office/drawing/2014/main" id="{89FA204B-3566-4025-BD00-33F8C0783AA1}"/>
                </a:ext>
              </a:extLst>
            </p:cNvPr>
            <p:cNvSpPr>
              <a:spLocks noChangeArrowheads="1"/>
            </p:cNvSpPr>
            <p:nvPr/>
          </p:nvSpPr>
          <p:spPr bwMode="auto">
            <a:xfrm>
              <a:off x="3892551" y="4125913"/>
              <a:ext cx="22225"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5" name="Rectangle 178">
              <a:extLst>
                <a:ext uri="{FF2B5EF4-FFF2-40B4-BE49-F238E27FC236}">
                  <a16:creationId xmlns:a16="http://schemas.microsoft.com/office/drawing/2014/main" id="{4CFA0363-1228-47E6-96D7-2C73531F0208}"/>
                </a:ext>
              </a:extLst>
            </p:cNvPr>
            <p:cNvSpPr>
              <a:spLocks noChangeArrowheads="1"/>
            </p:cNvSpPr>
            <p:nvPr/>
          </p:nvSpPr>
          <p:spPr bwMode="auto">
            <a:xfrm>
              <a:off x="3971926" y="4125913"/>
              <a:ext cx="22225"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6" name="Rectangle 179">
              <a:extLst>
                <a:ext uri="{FF2B5EF4-FFF2-40B4-BE49-F238E27FC236}">
                  <a16:creationId xmlns:a16="http://schemas.microsoft.com/office/drawing/2014/main" id="{A2469A66-B2E9-4489-A9BF-57C0090250E1}"/>
                </a:ext>
              </a:extLst>
            </p:cNvPr>
            <p:cNvSpPr>
              <a:spLocks noChangeArrowheads="1"/>
            </p:cNvSpPr>
            <p:nvPr/>
          </p:nvSpPr>
          <p:spPr bwMode="auto">
            <a:xfrm>
              <a:off x="3971926" y="4235451"/>
              <a:ext cx="22225" cy="52388"/>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7" name="Rectangle 180">
              <a:extLst>
                <a:ext uri="{FF2B5EF4-FFF2-40B4-BE49-F238E27FC236}">
                  <a16:creationId xmlns:a16="http://schemas.microsoft.com/office/drawing/2014/main" id="{5E98EA39-405C-41EF-8FB5-166754BFDA86}"/>
                </a:ext>
              </a:extLst>
            </p:cNvPr>
            <p:cNvSpPr>
              <a:spLocks noChangeArrowheads="1"/>
            </p:cNvSpPr>
            <p:nvPr/>
          </p:nvSpPr>
          <p:spPr bwMode="auto">
            <a:xfrm>
              <a:off x="3892551" y="4235451"/>
              <a:ext cx="22225" cy="52388"/>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8" name="Rectangle 181">
              <a:extLst>
                <a:ext uri="{FF2B5EF4-FFF2-40B4-BE49-F238E27FC236}">
                  <a16:creationId xmlns:a16="http://schemas.microsoft.com/office/drawing/2014/main" id="{C3D1C583-35EB-4E2C-BE07-2657EC9487A8}"/>
                </a:ext>
              </a:extLst>
            </p:cNvPr>
            <p:cNvSpPr>
              <a:spLocks noChangeArrowheads="1"/>
            </p:cNvSpPr>
            <p:nvPr/>
          </p:nvSpPr>
          <p:spPr bwMode="auto">
            <a:xfrm>
              <a:off x="4049713" y="4125913"/>
              <a:ext cx="23813"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9" name="Rectangle 182">
              <a:extLst>
                <a:ext uri="{FF2B5EF4-FFF2-40B4-BE49-F238E27FC236}">
                  <a16:creationId xmlns:a16="http://schemas.microsoft.com/office/drawing/2014/main" id="{07EA165F-69BD-43E9-987B-60ECCF44CE11}"/>
                </a:ext>
              </a:extLst>
            </p:cNvPr>
            <p:cNvSpPr>
              <a:spLocks noChangeArrowheads="1"/>
            </p:cNvSpPr>
            <p:nvPr/>
          </p:nvSpPr>
          <p:spPr bwMode="auto">
            <a:xfrm>
              <a:off x="4129088" y="4125913"/>
              <a:ext cx="23813"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0" name="Rectangle 183">
              <a:extLst>
                <a:ext uri="{FF2B5EF4-FFF2-40B4-BE49-F238E27FC236}">
                  <a16:creationId xmlns:a16="http://schemas.microsoft.com/office/drawing/2014/main" id="{18E1EC3B-411F-48F0-BE8A-5C2336028A2A}"/>
                </a:ext>
              </a:extLst>
            </p:cNvPr>
            <p:cNvSpPr>
              <a:spLocks noChangeArrowheads="1"/>
            </p:cNvSpPr>
            <p:nvPr/>
          </p:nvSpPr>
          <p:spPr bwMode="auto">
            <a:xfrm>
              <a:off x="4049713" y="4235451"/>
              <a:ext cx="23813" cy="52388"/>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1" name="Rectangle 184">
              <a:extLst>
                <a:ext uri="{FF2B5EF4-FFF2-40B4-BE49-F238E27FC236}">
                  <a16:creationId xmlns:a16="http://schemas.microsoft.com/office/drawing/2014/main" id="{20A7FCE4-8268-4DB4-AF52-A11B15320F68}"/>
                </a:ext>
              </a:extLst>
            </p:cNvPr>
            <p:cNvSpPr>
              <a:spLocks noChangeArrowheads="1"/>
            </p:cNvSpPr>
            <p:nvPr/>
          </p:nvSpPr>
          <p:spPr bwMode="auto">
            <a:xfrm>
              <a:off x="4129088" y="4235451"/>
              <a:ext cx="23813" cy="52388"/>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2" name="Freeform 185">
              <a:extLst>
                <a:ext uri="{FF2B5EF4-FFF2-40B4-BE49-F238E27FC236}">
                  <a16:creationId xmlns:a16="http://schemas.microsoft.com/office/drawing/2014/main" id="{BD543F6F-DE5A-4695-B8BF-CC37E8A239CD}"/>
                </a:ext>
              </a:extLst>
            </p:cNvPr>
            <p:cNvSpPr>
              <a:spLocks noEditPoints="1"/>
            </p:cNvSpPr>
            <p:nvPr/>
          </p:nvSpPr>
          <p:spPr bwMode="auto">
            <a:xfrm>
              <a:off x="3629026" y="3963988"/>
              <a:ext cx="628650" cy="396875"/>
            </a:xfrm>
            <a:custGeom>
              <a:avLst/>
              <a:gdLst>
                <a:gd name="T0" fmla="*/ 191 w 396"/>
                <a:gd name="T1" fmla="*/ 0 h 250"/>
                <a:gd name="T2" fmla="*/ 191 w 396"/>
                <a:gd name="T3" fmla="*/ 46 h 250"/>
                <a:gd name="T4" fmla="*/ 15 w 396"/>
                <a:gd name="T5" fmla="*/ 46 h 250"/>
                <a:gd name="T6" fmla="*/ 15 w 396"/>
                <a:gd name="T7" fmla="*/ 236 h 250"/>
                <a:gd name="T8" fmla="*/ 0 w 396"/>
                <a:gd name="T9" fmla="*/ 236 h 250"/>
                <a:gd name="T10" fmla="*/ 0 w 396"/>
                <a:gd name="T11" fmla="*/ 250 h 250"/>
                <a:gd name="T12" fmla="*/ 15 w 396"/>
                <a:gd name="T13" fmla="*/ 250 h 250"/>
                <a:gd name="T14" fmla="*/ 380 w 396"/>
                <a:gd name="T15" fmla="*/ 250 h 250"/>
                <a:gd name="T16" fmla="*/ 396 w 396"/>
                <a:gd name="T17" fmla="*/ 250 h 250"/>
                <a:gd name="T18" fmla="*/ 396 w 396"/>
                <a:gd name="T19" fmla="*/ 236 h 250"/>
                <a:gd name="T20" fmla="*/ 380 w 396"/>
                <a:gd name="T21" fmla="*/ 236 h 250"/>
                <a:gd name="T22" fmla="*/ 380 w 396"/>
                <a:gd name="T23" fmla="*/ 0 h 250"/>
                <a:gd name="T24" fmla="*/ 191 w 396"/>
                <a:gd name="T25" fmla="*/ 0 h 250"/>
                <a:gd name="T26" fmla="*/ 101 w 396"/>
                <a:gd name="T27" fmla="*/ 236 h 250"/>
                <a:gd name="T28" fmla="*/ 80 w 396"/>
                <a:gd name="T29" fmla="*/ 236 h 250"/>
                <a:gd name="T30" fmla="*/ 80 w 396"/>
                <a:gd name="T31" fmla="*/ 188 h 250"/>
                <a:gd name="T32" fmla="*/ 101 w 396"/>
                <a:gd name="T33" fmla="*/ 188 h 250"/>
                <a:gd name="T34" fmla="*/ 101 w 396"/>
                <a:gd name="T35" fmla="*/ 236 h 250"/>
                <a:gd name="T36" fmla="*/ 116 w 396"/>
                <a:gd name="T37" fmla="*/ 236 h 250"/>
                <a:gd name="T38" fmla="*/ 116 w 396"/>
                <a:gd name="T39" fmla="*/ 173 h 250"/>
                <a:gd name="T40" fmla="*/ 66 w 396"/>
                <a:gd name="T41" fmla="*/ 173 h 250"/>
                <a:gd name="T42" fmla="*/ 66 w 396"/>
                <a:gd name="T43" fmla="*/ 236 h 250"/>
                <a:gd name="T44" fmla="*/ 29 w 396"/>
                <a:gd name="T45" fmla="*/ 236 h 250"/>
                <a:gd name="T46" fmla="*/ 29 w 396"/>
                <a:gd name="T47" fmla="*/ 61 h 250"/>
                <a:gd name="T48" fmla="*/ 198 w 396"/>
                <a:gd name="T49" fmla="*/ 61 h 250"/>
                <a:gd name="T50" fmla="*/ 205 w 396"/>
                <a:gd name="T51" fmla="*/ 61 h 250"/>
                <a:gd name="T52" fmla="*/ 323 w 396"/>
                <a:gd name="T53" fmla="*/ 61 h 250"/>
                <a:gd name="T54" fmla="*/ 323 w 396"/>
                <a:gd name="T55" fmla="*/ 46 h 250"/>
                <a:gd name="T56" fmla="*/ 205 w 396"/>
                <a:gd name="T57" fmla="*/ 46 h 250"/>
                <a:gd name="T58" fmla="*/ 205 w 396"/>
                <a:gd name="T59" fmla="*/ 14 h 250"/>
                <a:gd name="T60" fmla="*/ 366 w 396"/>
                <a:gd name="T61" fmla="*/ 14 h 250"/>
                <a:gd name="T62" fmla="*/ 366 w 396"/>
                <a:gd name="T63" fmla="*/ 236 h 250"/>
                <a:gd name="T64" fmla="*/ 116 w 396"/>
                <a:gd name="T65" fmla="*/ 23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 h="250">
                  <a:moveTo>
                    <a:pt x="191" y="0"/>
                  </a:moveTo>
                  <a:lnTo>
                    <a:pt x="191" y="46"/>
                  </a:lnTo>
                  <a:lnTo>
                    <a:pt x="15" y="46"/>
                  </a:lnTo>
                  <a:lnTo>
                    <a:pt x="15" y="236"/>
                  </a:lnTo>
                  <a:lnTo>
                    <a:pt x="0" y="236"/>
                  </a:lnTo>
                  <a:lnTo>
                    <a:pt x="0" y="250"/>
                  </a:lnTo>
                  <a:lnTo>
                    <a:pt x="15" y="250"/>
                  </a:lnTo>
                  <a:lnTo>
                    <a:pt x="380" y="250"/>
                  </a:lnTo>
                  <a:lnTo>
                    <a:pt x="396" y="250"/>
                  </a:lnTo>
                  <a:lnTo>
                    <a:pt x="396" y="236"/>
                  </a:lnTo>
                  <a:lnTo>
                    <a:pt x="380" y="236"/>
                  </a:lnTo>
                  <a:lnTo>
                    <a:pt x="380" y="0"/>
                  </a:lnTo>
                  <a:lnTo>
                    <a:pt x="191" y="0"/>
                  </a:lnTo>
                  <a:close/>
                  <a:moveTo>
                    <a:pt x="101" y="236"/>
                  </a:moveTo>
                  <a:lnTo>
                    <a:pt x="80" y="236"/>
                  </a:lnTo>
                  <a:lnTo>
                    <a:pt x="80" y="188"/>
                  </a:lnTo>
                  <a:lnTo>
                    <a:pt x="101" y="188"/>
                  </a:lnTo>
                  <a:lnTo>
                    <a:pt x="101" y="236"/>
                  </a:lnTo>
                  <a:close/>
                  <a:moveTo>
                    <a:pt x="116" y="236"/>
                  </a:moveTo>
                  <a:lnTo>
                    <a:pt x="116" y="173"/>
                  </a:lnTo>
                  <a:lnTo>
                    <a:pt x="66" y="173"/>
                  </a:lnTo>
                  <a:lnTo>
                    <a:pt x="66" y="236"/>
                  </a:lnTo>
                  <a:lnTo>
                    <a:pt x="29" y="236"/>
                  </a:lnTo>
                  <a:lnTo>
                    <a:pt x="29" y="61"/>
                  </a:lnTo>
                  <a:lnTo>
                    <a:pt x="198" y="61"/>
                  </a:lnTo>
                  <a:lnTo>
                    <a:pt x="205" y="61"/>
                  </a:lnTo>
                  <a:lnTo>
                    <a:pt x="323" y="61"/>
                  </a:lnTo>
                  <a:lnTo>
                    <a:pt x="323" y="46"/>
                  </a:lnTo>
                  <a:lnTo>
                    <a:pt x="205" y="46"/>
                  </a:lnTo>
                  <a:lnTo>
                    <a:pt x="205" y="14"/>
                  </a:lnTo>
                  <a:lnTo>
                    <a:pt x="366" y="14"/>
                  </a:lnTo>
                  <a:lnTo>
                    <a:pt x="366" y="236"/>
                  </a:lnTo>
                  <a:lnTo>
                    <a:pt x="116" y="23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143" name="Groep 142">
            <a:extLst>
              <a:ext uri="{FF2B5EF4-FFF2-40B4-BE49-F238E27FC236}">
                <a16:creationId xmlns:a16="http://schemas.microsoft.com/office/drawing/2014/main" id="{967D6CD0-2149-475B-8DB4-B6A31F3D38E3}"/>
              </a:ext>
            </a:extLst>
          </p:cNvPr>
          <p:cNvGrpSpPr/>
          <p:nvPr/>
        </p:nvGrpSpPr>
        <p:grpSpPr>
          <a:xfrm>
            <a:off x="3764860" y="2484612"/>
            <a:ext cx="802430" cy="1081389"/>
            <a:chOff x="3799696" y="2024654"/>
            <a:chExt cx="845942" cy="1140027"/>
          </a:xfrm>
        </p:grpSpPr>
        <p:grpSp>
          <p:nvGrpSpPr>
            <p:cNvPr id="144" name="Groep 143">
              <a:extLst>
                <a:ext uri="{FF2B5EF4-FFF2-40B4-BE49-F238E27FC236}">
                  <a16:creationId xmlns:a16="http://schemas.microsoft.com/office/drawing/2014/main" id="{97BD7507-F980-475D-BBC8-09510B92D153}"/>
                </a:ext>
              </a:extLst>
            </p:cNvPr>
            <p:cNvGrpSpPr/>
            <p:nvPr/>
          </p:nvGrpSpPr>
          <p:grpSpPr>
            <a:xfrm>
              <a:off x="3799696" y="2024654"/>
              <a:ext cx="845942" cy="1114055"/>
              <a:chOff x="3852796" y="1731512"/>
              <a:chExt cx="845942" cy="1114055"/>
            </a:xfrm>
          </p:grpSpPr>
          <p:sp>
            <p:nvSpPr>
              <p:cNvPr id="146" name="Freeform 7">
                <a:extLst>
                  <a:ext uri="{FF2B5EF4-FFF2-40B4-BE49-F238E27FC236}">
                    <a16:creationId xmlns:a16="http://schemas.microsoft.com/office/drawing/2014/main" id="{9223653F-9A66-466B-9950-7DEB6DDDC6D2}"/>
                  </a:ext>
                </a:extLst>
              </p:cNvPr>
              <p:cNvSpPr>
                <a:spLocks/>
              </p:cNvSpPr>
              <p:nvPr/>
            </p:nvSpPr>
            <p:spPr bwMode="auto">
              <a:xfrm>
                <a:off x="3972984" y="1872502"/>
                <a:ext cx="432217" cy="184905"/>
              </a:xfrm>
              <a:custGeom>
                <a:avLst/>
                <a:gdLst>
                  <a:gd name="T0" fmla="*/ 178 w 187"/>
                  <a:gd name="T1" fmla="*/ 0 h 80"/>
                  <a:gd name="T2" fmla="*/ 182 w 187"/>
                  <a:gd name="T3" fmla="*/ 0 h 80"/>
                  <a:gd name="T4" fmla="*/ 185 w 187"/>
                  <a:gd name="T5" fmla="*/ 2 h 80"/>
                  <a:gd name="T6" fmla="*/ 186 w 187"/>
                  <a:gd name="T7" fmla="*/ 6 h 80"/>
                  <a:gd name="T8" fmla="*/ 187 w 187"/>
                  <a:gd name="T9" fmla="*/ 9 h 80"/>
                  <a:gd name="T10" fmla="*/ 186 w 187"/>
                  <a:gd name="T11" fmla="*/ 13 h 80"/>
                  <a:gd name="T12" fmla="*/ 184 w 187"/>
                  <a:gd name="T13" fmla="*/ 16 h 80"/>
                  <a:gd name="T14" fmla="*/ 180 w 187"/>
                  <a:gd name="T15" fmla="*/ 19 h 80"/>
                  <a:gd name="T16" fmla="*/ 173 w 187"/>
                  <a:gd name="T17" fmla="*/ 25 h 80"/>
                  <a:gd name="T18" fmla="*/ 163 w 187"/>
                  <a:gd name="T19" fmla="*/ 33 h 80"/>
                  <a:gd name="T20" fmla="*/ 147 w 187"/>
                  <a:gd name="T21" fmla="*/ 41 h 80"/>
                  <a:gd name="T22" fmla="*/ 131 w 187"/>
                  <a:gd name="T23" fmla="*/ 48 h 80"/>
                  <a:gd name="T24" fmla="*/ 112 w 187"/>
                  <a:gd name="T25" fmla="*/ 53 h 80"/>
                  <a:gd name="T26" fmla="*/ 92 w 187"/>
                  <a:gd name="T27" fmla="*/ 54 h 80"/>
                  <a:gd name="T28" fmla="*/ 72 w 187"/>
                  <a:gd name="T29" fmla="*/ 51 h 80"/>
                  <a:gd name="T30" fmla="*/ 66 w 187"/>
                  <a:gd name="T31" fmla="*/ 58 h 80"/>
                  <a:gd name="T32" fmla="*/ 57 w 187"/>
                  <a:gd name="T33" fmla="*/ 66 h 80"/>
                  <a:gd name="T34" fmla="*/ 45 w 187"/>
                  <a:gd name="T35" fmla="*/ 73 h 80"/>
                  <a:gd name="T36" fmla="*/ 29 w 187"/>
                  <a:gd name="T37" fmla="*/ 79 h 80"/>
                  <a:gd name="T38" fmla="*/ 9 w 187"/>
                  <a:gd name="T39" fmla="*/ 80 h 80"/>
                  <a:gd name="T40" fmla="*/ 6 w 187"/>
                  <a:gd name="T41" fmla="*/ 80 h 80"/>
                  <a:gd name="T42" fmla="*/ 2 w 187"/>
                  <a:gd name="T43" fmla="*/ 78 h 80"/>
                  <a:gd name="T44" fmla="*/ 0 w 187"/>
                  <a:gd name="T45" fmla="*/ 74 h 80"/>
                  <a:gd name="T46" fmla="*/ 0 w 187"/>
                  <a:gd name="T47" fmla="*/ 71 h 80"/>
                  <a:gd name="T48" fmla="*/ 0 w 187"/>
                  <a:gd name="T49" fmla="*/ 67 h 80"/>
                  <a:gd name="T50" fmla="*/ 2 w 187"/>
                  <a:gd name="T51" fmla="*/ 63 h 80"/>
                  <a:gd name="T52" fmla="*/ 6 w 187"/>
                  <a:gd name="T53" fmla="*/ 61 h 80"/>
                  <a:gd name="T54" fmla="*/ 9 w 187"/>
                  <a:gd name="T55" fmla="*/ 61 h 80"/>
                  <a:gd name="T56" fmla="*/ 26 w 187"/>
                  <a:gd name="T57" fmla="*/ 59 h 80"/>
                  <a:gd name="T58" fmla="*/ 39 w 187"/>
                  <a:gd name="T59" fmla="*/ 54 h 80"/>
                  <a:gd name="T60" fmla="*/ 48 w 187"/>
                  <a:gd name="T61" fmla="*/ 48 h 80"/>
                  <a:gd name="T62" fmla="*/ 54 w 187"/>
                  <a:gd name="T63" fmla="*/ 42 h 80"/>
                  <a:gd name="T64" fmla="*/ 58 w 187"/>
                  <a:gd name="T65" fmla="*/ 38 h 80"/>
                  <a:gd name="T66" fmla="*/ 59 w 187"/>
                  <a:gd name="T67" fmla="*/ 35 h 80"/>
                  <a:gd name="T68" fmla="*/ 60 w 187"/>
                  <a:gd name="T69" fmla="*/ 32 h 80"/>
                  <a:gd name="T70" fmla="*/ 64 w 187"/>
                  <a:gd name="T71" fmla="*/ 29 h 80"/>
                  <a:gd name="T72" fmla="*/ 67 w 187"/>
                  <a:gd name="T73" fmla="*/ 29 h 80"/>
                  <a:gd name="T74" fmla="*/ 71 w 187"/>
                  <a:gd name="T75" fmla="*/ 29 h 80"/>
                  <a:gd name="T76" fmla="*/ 88 w 187"/>
                  <a:gd name="T77" fmla="*/ 34 h 80"/>
                  <a:gd name="T78" fmla="*/ 106 w 187"/>
                  <a:gd name="T79" fmla="*/ 34 h 80"/>
                  <a:gd name="T80" fmla="*/ 124 w 187"/>
                  <a:gd name="T81" fmla="*/ 29 h 80"/>
                  <a:gd name="T82" fmla="*/ 138 w 187"/>
                  <a:gd name="T83" fmla="*/ 23 h 80"/>
                  <a:gd name="T84" fmla="*/ 152 w 187"/>
                  <a:gd name="T85" fmla="*/ 16 h 80"/>
                  <a:gd name="T86" fmla="*/ 162 w 187"/>
                  <a:gd name="T87" fmla="*/ 9 h 80"/>
                  <a:gd name="T88" fmla="*/ 169 w 187"/>
                  <a:gd name="T89" fmla="*/ 5 h 80"/>
                  <a:gd name="T90" fmla="*/ 171 w 187"/>
                  <a:gd name="T91" fmla="*/ 2 h 80"/>
                  <a:gd name="T92" fmla="*/ 175 w 187"/>
                  <a:gd name="T93" fmla="*/ 0 h 80"/>
                  <a:gd name="T94" fmla="*/ 178 w 187"/>
                  <a:gd name="T9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7" h="80">
                    <a:moveTo>
                      <a:pt x="178" y="0"/>
                    </a:moveTo>
                    <a:lnTo>
                      <a:pt x="182" y="0"/>
                    </a:lnTo>
                    <a:lnTo>
                      <a:pt x="185" y="2"/>
                    </a:lnTo>
                    <a:lnTo>
                      <a:pt x="186" y="6"/>
                    </a:lnTo>
                    <a:lnTo>
                      <a:pt x="187" y="9"/>
                    </a:lnTo>
                    <a:lnTo>
                      <a:pt x="186" y="13"/>
                    </a:lnTo>
                    <a:lnTo>
                      <a:pt x="184" y="16"/>
                    </a:lnTo>
                    <a:lnTo>
                      <a:pt x="180" y="19"/>
                    </a:lnTo>
                    <a:lnTo>
                      <a:pt x="173" y="25"/>
                    </a:lnTo>
                    <a:lnTo>
                      <a:pt x="163" y="33"/>
                    </a:lnTo>
                    <a:lnTo>
                      <a:pt x="147" y="41"/>
                    </a:lnTo>
                    <a:lnTo>
                      <a:pt x="131" y="48"/>
                    </a:lnTo>
                    <a:lnTo>
                      <a:pt x="112" y="53"/>
                    </a:lnTo>
                    <a:lnTo>
                      <a:pt x="92" y="54"/>
                    </a:lnTo>
                    <a:lnTo>
                      <a:pt x="72" y="51"/>
                    </a:lnTo>
                    <a:lnTo>
                      <a:pt x="66" y="58"/>
                    </a:lnTo>
                    <a:lnTo>
                      <a:pt x="57" y="66"/>
                    </a:lnTo>
                    <a:lnTo>
                      <a:pt x="45" y="73"/>
                    </a:lnTo>
                    <a:lnTo>
                      <a:pt x="29" y="79"/>
                    </a:lnTo>
                    <a:lnTo>
                      <a:pt x="9" y="80"/>
                    </a:lnTo>
                    <a:lnTo>
                      <a:pt x="6" y="80"/>
                    </a:lnTo>
                    <a:lnTo>
                      <a:pt x="2" y="78"/>
                    </a:lnTo>
                    <a:lnTo>
                      <a:pt x="0" y="74"/>
                    </a:lnTo>
                    <a:lnTo>
                      <a:pt x="0" y="71"/>
                    </a:lnTo>
                    <a:lnTo>
                      <a:pt x="0" y="67"/>
                    </a:lnTo>
                    <a:lnTo>
                      <a:pt x="2" y="63"/>
                    </a:lnTo>
                    <a:lnTo>
                      <a:pt x="6" y="61"/>
                    </a:lnTo>
                    <a:lnTo>
                      <a:pt x="9" y="61"/>
                    </a:lnTo>
                    <a:lnTo>
                      <a:pt x="26" y="59"/>
                    </a:lnTo>
                    <a:lnTo>
                      <a:pt x="39" y="54"/>
                    </a:lnTo>
                    <a:lnTo>
                      <a:pt x="48" y="48"/>
                    </a:lnTo>
                    <a:lnTo>
                      <a:pt x="54" y="42"/>
                    </a:lnTo>
                    <a:lnTo>
                      <a:pt x="58" y="38"/>
                    </a:lnTo>
                    <a:lnTo>
                      <a:pt x="59" y="35"/>
                    </a:lnTo>
                    <a:lnTo>
                      <a:pt x="60" y="32"/>
                    </a:lnTo>
                    <a:lnTo>
                      <a:pt x="64" y="29"/>
                    </a:lnTo>
                    <a:lnTo>
                      <a:pt x="67" y="29"/>
                    </a:lnTo>
                    <a:lnTo>
                      <a:pt x="71" y="29"/>
                    </a:lnTo>
                    <a:lnTo>
                      <a:pt x="88" y="34"/>
                    </a:lnTo>
                    <a:lnTo>
                      <a:pt x="106" y="34"/>
                    </a:lnTo>
                    <a:lnTo>
                      <a:pt x="124" y="29"/>
                    </a:lnTo>
                    <a:lnTo>
                      <a:pt x="138" y="23"/>
                    </a:lnTo>
                    <a:lnTo>
                      <a:pt x="152" y="16"/>
                    </a:lnTo>
                    <a:lnTo>
                      <a:pt x="162" y="9"/>
                    </a:lnTo>
                    <a:lnTo>
                      <a:pt x="169" y="5"/>
                    </a:lnTo>
                    <a:lnTo>
                      <a:pt x="171" y="2"/>
                    </a:lnTo>
                    <a:lnTo>
                      <a:pt x="175" y="0"/>
                    </a:lnTo>
                    <a:lnTo>
                      <a:pt x="178"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7" name="Freeform 12">
                <a:extLst>
                  <a:ext uri="{FF2B5EF4-FFF2-40B4-BE49-F238E27FC236}">
                    <a16:creationId xmlns:a16="http://schemas.microsoft.com/office/drawing/2014/main" id="{3A9FB44B-CEE9-40CC-B733-63E8DD1D5DA5}"/>
                  </a:ext>
                </a:extLst>
              </p:cNvPr>
              <p:cNvSpPr>
                <a:spLocks/>
              </p:cNvSpPr>
              <p:nvPr/>
            </p:nvSpPr>
            <p:spPr bwMode="auto">
              <a:xfrm>
                <a:off x="4040013" y="2397171"/>
                <a:ext cx="175660" cy="439150"/>
              </a:xfrm>
              <a:custGeom>
                <a:avLst/>
                <a:gdLst>
                  <a:gd name="T0" fmla="*/ 10 w 76"/>
                  <a:gd name="T1" fmla="*/ 0 h 190"/>
                  <a:gd name="T2" fmla="*/ 15 w 76"/>
                  <a:gd name="T3" fmla="*/ 0 h 190"/>
                  <a:gd name="T4" fmla="*/ 17 w 76"/>
                  <a:gd name="T5" fmla="*/ 3 h 190"/>
                  <a:gd name="T6" fmla="*/ 19 w 76"/>
                  <a:gd name="T7" fmla="*/ 6 h 190"/>
                  <a:gd name="T8" fmla="*/ 75 w 76"/>
                  <a:gd name="T9" fmla="*/ 178 h 190"/>
                  <a:gd name="T10" fmla="*/ 76 w 76"/>
                  <a:gd name="T11" fmla="*/ 182 h 190"/>
                  <a:gd name="T12" fmla="*/ 75 w 76"/>
                  <a:gd name="T13" fmla="*/ 185 h 190"/>
                  <a:gd name="T14" fmla="*/ 72 w 76"/>
                  <a:gd name="T15" fmla="*/ 188 h 190"/>
                  <a:gd name="T16" fmla="*/ 69 w 76"/>
                  <a:gd name="T17" fmla="*/ 190 h 190"/>
                  <a:gd name="T18" fmla="*/ 67 w 76"/>
                  <a:gd name="T19" fmla="*/ 190 h 190"/>
                  <a:gd name="T20" fmla="*/ 63 w 76"/>
                  <a:gd name="T21" fmla="*/ 190 h 190"/>
                  <a:gd name="T22" fmla="*/ 61 w 76"/>
                  <a:gd name="T23" fmla="*/ 189 h 190"/>
                  <a:gd name="T24" fmla="*/ 58 w 76"/>
                  <a:gd name="T25" fmla="*/ 187 h 190"/>
                  <a:gd name="T26" fmla="*/ 57 w 76"/>
                  <a:gd name="T27" fmla="*/ 184 h 190"/>
                  <a:gd name="T28" fmla="*/ 0 w 76"/>
                  <a:gd name="T29" fmla="*/ 12 h 190"/>
                  <a:gd name="T30" fmla="*/ 0 w 76"/>
                  <a:gd name="T31" fmla="*/ 9 h 190"/>
                  <a:gd name="T32" fmla="*/ 0 w 76"/>
                  <a:gd name="T33" fmla="*/ 5 h 190"/>
                  <a:gd name="T34" fmla="*/ 3 w 76"/>
                  <a:gd name="T35" fmla="*/ 3 h 190"/>
                  <a:gd name="T36" fmla="*/ 6 w 76"/>
                  <a:gd name="T37" fmla="*/ 0 h 190"/>
                  <a:gd name="T38" fmla="*/ 10 w 76"/>
                  <a:gd name="T39"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190">
                    <a:moveTo>
                      <a:pt x="10" y="0"/>
                    </a:moveTo>
                    <a:lnTo>
                      <a:pt x="15" y="0"/>
                    </a:lnTo>
                    <a:lnTo>
                      <a:pt x="17" y="3"/>
                    </a:lnTo>
                    <a:lnTo>
                      <a:pt x="19" y="6"/>
                    </a:lnTo>
                    <a:lnTo>
                      <a:pt x="75" y="178"/>
                    </a:lnTo>
                    <a:lnTo>
                      <a:pt x="76" y="182"/>
                    </a:lnTo>
                    <a:lnTo>
                      <a:pt x="75" y="185"/>
                    </a:lnTo>
                    <a:lnTo>
                      <a:pt x="72" y="188"/>
                    </a:lnTo>
                    <a:lnTo>
                      <a:pt x="69" y="190"/>
                    </a:lnTo>
                    <a:lnTo>
                      <a:pt x="67" y="190"/>
                    </a:lnTo>
                    <a:lnTo>
                      <a:pt x="63" y="190"/>
                    </a:lnTo>
                    <a:lnTo>
                      <a:pt x="61" y="189"/>
                    </a:lnTo>
                    <a:lnTo>
                      <a:pt x="58" y="187"/>
                    </a:lnTo>
                    <a:lnTo>
                      <a:pt x="57" y="184"/>
                    </a:lnTo>
                    <a:lnTo>
                      <a:pt x="0" y="12"/>
                    </a:lnTo>
                    <a:lnTo>
                      <a:pt x="0" y="9"/>
                    </a:lnTo>
                    <a:lnTo>
                      <a:pt x="0" y="5"/>
                    </a:lnTo>
                    <a:lnTo>
                      <a:pt x="3" y="3"/>
                    </a:lnTo>
                    <a:lnTo>
                      <a:pt x="6" y="0"/>
                    </a:lnTo>
                    <a:lnTo>
                      <a:pt x="10"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8" name="Freeform 13">
                <a:extLst>
                  <a:ext uri="{FF2B5EF4-FFF2-40B4-BE49-F238E27FC236}">
                    <a16:creationId xmlns:a16="http://schemas.microsoft.com/office/drawing/2014/main" id="{4BC85BF0-9785-4099-9652-4DB4D82132B4}"/>
                  </a:ext>
                </a:extLst>
              </p:cNvPr>
              <p:cNvSpPr>
                <a:spLocks/>
              </p:cNvSpPr>
              <p:nvPr/>
            </p:nvSpPr>
            <p:spPr bwMode="auto">
              <a:xfrm>
                <a:off x="4340485" y="2397171"/>
                <a:ext cx="175660" cy="439150"/>
              </a:xfrm>
              <a:custGeom>
                <a:avLst/>
                <a:gdLst>
                  <a:gd name="T0" fmla="*/ 65 w 76"/>
                  <a:gd name="T1" fmla="*/ 0 h 190"/>
                  <a:gd name="T2" fmla="*/ 70 w 76"/>
                  <a:gd name="T3" fmla="*/ 0 h 190"/>
                  <a:gd name="T4" fmla="*/ 73 w 76"/>
                  <a:gd name="T5" fmla="*/ 3 h 190"/>
                  <a:gd name="T6" fmla="*/ 74 w 76"/>
                  <a:gd name="T7" fmla="*/ 5 h 190"/>
                  <a:gd name="T8" fmla="*/ 76 w 76"/>
                  <a:gd name="T9" fmla="*/ 9 h 190"/>
                  <a:gd name="T10" fmla="*/ 76 w 76"/>
                  <a:gd name="T11" fmla="*/ 12 h 190"/>
                  <a:gd name="T12" fmla="*/ 19 w 76"/>
                  <a:gd name="T13" fmla="*/ 184 h 190"/>
                  <a:gd name="T14" fmla="*/ 18 w 76"/>
                  <a:gd name="T15" fmla="*/ 187 h 190"/>
                  <a:gd name="T16" fmla="*/ 16 w 76"/>
                  <a:gd name="T17" fmla="*/ 189 h 190"/>
                  <a:gd name="T18" fmla="*/ 13 w 76"/>
                  <a:gd name="T19" fmla="*/ 190 h 190"/>
                  <a:gd name="T20" fmla="*/ 10 w 76"/>
                  <a:gd name="T21" fmla="*/ 190 h 190"/>
                  <a:gd name="T22" fmla="*/ 7 w 76"/>
                  <a:gd name="T23" fmla="*/ 190 h 190"/>
                  <a:gd name="T24" fmla="*/ 4 w 76"/>
                  <a:gd name="T25" fmla="*/ 188 h 190"/>
                  <a:gd name="T26" fmla="*/ 1 w 76"/>
                  <a:gd name="T27" fmla="*/ 185 h 190"/>
                  <a:gd name="T28" fmla="*/ 0 w 76"/>
                  <a:gd name="T29" fmla="*/ 182 h 190"/>
                  <a:gd name="T30" fmla="*/ 0 w 76"/>
                  <a:gd name="T31" fmla="*/ 178 h 190"/>
                  <a:gd name="T32" fmla="*/ 57 w 76"/>
                  <a:gd name="T33" fmla="*/ 6 h 190"/>
                  <a:gd name="T34" fmla="*/ 59 w 76"/>
                  <a:gd name="T35" fmla="*/ 3 h 190"/>
                  <a:gd name="T36" fmla="*/ 62 w 76"/>
                  <a:gd name="T37" fmla="*/ 0 h 190"/>
                  <a:gd name="T38" fmla="*/ 65 w 76"/>
                  <a:gd name="T39"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190">
                    <a:moveTo>
                      <a:pt x="65" y="0"/>
                    </a:moveTo>
                    <a:lnTo>
                      <a:pt x="70" y="0"/>
                    </a:lnTo>
                    <a:lnTo>
                      <a:pt x="73" y="3"/>
                    </a:lnTo>
                    <a:lnTo>
                      <a:pt x="74" y="5"/>
                    </a:lnTo>
                    <a:lnTo>
                      <a:pt x="76" y="9"/>
                    </a:lnTo>
                    <a:lnTo>
                      <a:pt x="76" y="12"/>
                    </a:lnTo>
                    <a:lnTo>
                      <a:pt x="19" y="184"/>
                    </a:lnTo>
                    <a:lnTo>
                      <a:pt x="18" y="187"/>
                    </a:lnTo>
                    <a:lnTo>
                      <a:pt x="16" y="189"/>
                    </a:lnTo>
                    <a:lnTo>
                      <a:pt x="13" y="190"/>
                    </a:lnTo>
                    <a:lnTo>
                      <a:pt x="10" y="190"/>
                    </a:lnTo>
                    <a:lnTo>
                      <a:pt x="7" y="190"/>
                    </a:lnTo>
                    <a:lnTo>
                      <a:pt x="4" y="188"/>
                    </a:lnTo>
                    <a:lnTo>
                      <a:pt x="1" y="185"/>
                    </a:lnTo>
                    <a:lnTo>
                      <a:pt x="0" y="182"/>
                    </a:lnTo>
                    <a:lnTo>
                      <a:pt x="0" y="178"/>
                    </a:lnTo>
                    <a:lnTo>
                      <a:pt x="57" y="6"/>
                    </a:lnTo>
                    <a:lnTo>
                      <a:pt x="59" y="3"/>
                    </a:lnTo>
                    <a:lnTo>
                      <a:pt x="62" y="0"/>
                    </a:lnTo>
                    <a:lnTo>
                      <a:pt x="65"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9" name="Freeform 14">
                <a:extLst>
                  <a:ext uri="{FF2B5EF4-FFF2-40B4-BE49-F238E27FC236}">
                    <a16:creationId xmlns:a16="http://schemas.microsoft.com/office/drawing/2014/main" id="{A4FB13D6-78F9-4807-90FC-5875444E1EE4}"/>
                  </a:ext>
                </a:extLst>
              </p:cNvPr>
              <p:cNvSpPr>
                <a:spLocks/>
              </p:cNvSpPr>
              <p:nvPr/>
            </p:nvSpPr>
            <p:spPr bwMode="auto">
              <a:xfrm>
                <a:off x="4234164" y="2406417"/>
                <a:ext cx="83207" cy="46226"/>
              </a:xfrm>
              <a:custGeom>
                <a:avLst/>
                <a:gdLst>
                  <a:gd name="T0" fmla="*/ 10 w 36"/>
                  <a:gd name="T1" fmla="*/ 0 h 20"/>
                  <a:gd name="T2" fmla="*/ 26 w 36"/>
                  <a:gd name="T3" fmla="*/ 0 h 20"/>
                  <a:gd name="T4" fmla="*/ 30 w 36"/>
                  <a:gd name="T5" fmla="*/ 1 h 20"/>
                  <a:gd name="T6" fmla="*/ 33 w 36"/>
                  <a:gd name="T7" fmla="*/ 3 h 20"/>
                  <a:gd name="T8" fmla="*/ 36 w 36"/>
                  <a:gd name="T9" fmla="*/ 6 h 20"/>
                  <a:gd name="T10" fmla="*/ 36 w 36"/>
                  <a:gd name="T11" fmla="*/ 11 h 20"/>
                  <a:gd name="T12" fmla="*/ 36 w 36"/>
                  <a:gd name="T13" fmla="*/ 14 h 20"/>
                  <a:gd name="T14" fmla="*/ 33 w 36"/>
                  <a:gd name="T15" fmla="*/ 18 h 20"/>
                  <a:gd name="T16" fmla="*/ 30 w 36"/>
                  <a:gd name="T17" fmla="*/ 19 h 20"/>
                  <a:gd name="T18" fmla="*/ 26 w 36"/>
                  <a:gd name="T19" fmla="*/ 20 h 20"/>
                  <a:gd name="T20" fmla="*/ 10 w 36"/>
                  <a:gd name="T21" fmla="*/ 20 h 20"/>
                  <a:gd name="T22" fmla="*/ 6 w 36"/>
                  <a:gd name="T23" fmla="*/ 19 h 20"/>
                  <a:gd name="T24" fmla="*/ 3 w 36"/>
                  <a:gd name="T25" fmla="*/ 18 h 20"/>
                  <a:gd name="T26" fmla="*/ 1 w 36"/>
                  <a:gd name="T27" fmla="*/ 14 h 20"/>
                  <a:gd name="T28" fmla="*/ 0 w 36"/>
                  <a:gd name="T29" fmla="*/ 11 h 20"/>
                  <a:gd name="T30" fmla="*/ 1 w 36"/>
                  <a:gd name="T31" fmla="*/ 6 h 20"/>
                  <a:gd name="T32" fmla="*/ 3 w 36"/>
                  <a:gd name="T33" fmla="*/ 3 h 20"/>
                  <a:gd name="T34" fmla="*/ 6 w 36"/>
                  <a:gd name="T35" fmla="*/ 1 h 20"/>
                  <a:gd name="T36" fmla="*/ 10 w 36"/>
                  <a:gd name="T3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20">
                    <a:moveTo>
                      <a:pt x="10" y="0"/>
                    </a:moveTo>
                    <a:lnTo>
                      <a:pt x="26" y="0"/>
                    </a:lnTo>
                    <a:lnTo>
                      <a:pt x="30" y="1"/>
                    </a:lnTo>
                    <a:lnTo>
                      <a:pt x="33" y="3"/>
                    </a:lnTo>
                    <a:lnTo>
                      <a:pt x="36" y="6"/>
                    </a:lnTo>
                    <a:lnTo>
                      <a:pt x="36" y="11"/>
                    </a:lnTo>
                    <a:lnTo>
                      <a:pt x="36" y="14"/>
                    </a:lnTo>
                    <a:lnTo>
                      <a:pt x="33" y="18"/>
                    </a:lnTo>
                    <a:lnTo>
                      <a:pt x="30" y="19"/>
                    </a:lnTo>
                    <a:lnTo>
                      <a:pt x="26" y="20"/>
                    </a:lnTo>
                    <a:lnTo>
                      <a:pt x="10" y="20"/>
                    </a:lnTo>
                    <a:lnTo>
                      <a:pt x="6" y="19"/>
                    </a:lnTo>
                    <a:lnTo>
                      <a:pt x="3" y="18"/>
                    </a:lnTo>
                    <a:lnTo>
                      <a:pt x="1" y="14"/>
                    </a:lnTo>
                    <a:lnTo>
                      <a:pt x="0" y="11"/>
                    </a:lnTo>
                    <a:lnTo>
                      <a:pt x="1" y="6"/>
                    </a:lnTo>
                    <a:lnTo>
                      <a:pt x="3" y="3"/>
                    </a:lnTo>
                    <a:lnTo>
                      <a:pt x="6" y="1"/>
                    </a:lnTo>
                    <a:lnTo>
                      <a:pt x="10"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0" name="Freeform 11">
                <a:extLst>
                  <a:ext uri="{FF2B5EF4-FFF2-40B4-BE49-F238E27FC236}">
                    <a16:creationId xmlns:a16="http://schemas.microsoft.com/office/drawing/2014/main" id="{16E76BEE-724B-4746-9728-5E2081647D8A}"/>
                  </a:ext>
                </a:extLst>
              </p:cNvPr>
              <p:cNvSpPr>
                <a:spLocks/>
              </p:cNvSpPr>
              <p:nvPr/>
            </p:nvSpPr>
            <p:spPr bwMode="auto">
              <a:xfrm>
                <a:off x="4271145" y="2318587"/>
                <a:ext cx="175660" cy="510802"/>
              </a:xfrm>
              <a:custGeom>
                <a:avLst/>
                <a:gdLst>
                  <a:gd name="T0" fmla="*/ 67 w 76"/>
                  <a:gd name="T1" fmla="*/ 0 h 221"/>
                  <a:gd name="T2" fmla="*/ 70 w 76"/>
                  <a:gd name="T3" fmla="*/ 0 h 221"/>
                  <a:gd name="T4" fmla="*/ 74 w 76"/>
                  <a:gd name="T5" fmla="*/ 3 h 221"/>
                  <a:gd name="T6" fmla="*/ 76 w 76"/>
                  <a:gd name="T7" fmla="*/ 6 h 221"/>
                  <a:gd name="T8" fmla="*/ 76 w 76"/>
                  <a:gd name="T9" fmla="*/ 10 h 221"/>
                  <a:gd name="T10" fmla="*/ 76 w 76"/>
                  <a:gd name="T11" fmla="*/ 13 h 221"/>
                  <a:gd name="T12" fmla="*/ 68 w 76"/>
                  <a:gd name="T13" fmla="*/ 27 h 221"/>
                  <a:gd name="T14" fmla="*/ 58 w 76"/>
                  <a:gd name="T15" fmla="*/ 38 h 221"/>
                  <a:gd name="T16" fmla="*/ 47 w 76"/>
                  <a:gd name="T17" fmla="*/ 45 h 221"/>
                  <a:gd name="T18" fmla="*/ 36 w 76"/>
                  <a:gd name="T19" fmla="*/ 51 h 221"/>
                  <a:gd name="T20" fmla="*/ 27 w 76"/>
                  <a:gd name="T21" fmla="*/ 54 h 221"/>
                  <a:gd name="T22" fmla="*/ 46 w 76"/>
                  <a:gd name="T23" fmla="*/ 82 h 221"/>
                  <a:gd name="T24" fmla="*/ 47 w 76"/>
                  <a:gd name="T25" fmla="*/ 84 h 221"/>
                  <a:gd name="T26" fmla="*/ 48 w 76"/>
                  <a:gd name="T27" fmla="*/ 87 h 221"/>
                  <a:gd name="T28" fmla="*/ 47 w 76"/>
                  <a:gd name="T29" fmla="*/ 91 h 221"/>
                  <a:gd name="T30" fmla="*/ 46 w 76"/>
                  <a:gd name="T31" fmla="*/ 93 h 221"/>
                  <a:gd name="T32" fmla="*/ 20 w 76"/>
                  <a:gd name="T33" fmla="*/ 123 h 221"/>
                  <a:gd name="T34" fmla="*/ 37 w 76"/>
                  <a:gd name="T35" fmla="*/ 209 h 221"/>
                  <a:gd name="T36" fmla="*/ 37 w 76"/>
                  <a:gd name="T37" fmla="*/ 212 h 221"/>
                  <a:gd name="T38" fmla="*/ 36 w 76"/>
                  <a:gd name="T39" fmla="*/ 216 h 221"/>
                  <a:gd name="T40" fmla="*/ 34 w 76"/>
                  <a:gd name="T41" fmla="*/ 218 h 221"/>
                  <a:gd name="T42" fmla="*/ 30 w 76"/>
                  <a:gd name="T43" fmla="*/ 221 h 221"/>
                  <a:gd name="T44" fmla="*/ 28 w 76"/>
                  <a:gd name="T45" fmla="*/ 221 h 221"/>
                  <a:gd name="T46" fmla="*/ 25 w 76"/>
                  <a:gd name="T47" fmla="*/ 219 h 221"/>
                  <a:gd name="T48" fmla="*/ 22 w 76"/>
                  <a:gd name="T49" fmla="*/ 218 h 221"/>
                  <a:gd name="T50" fmla="*/ 20 w 76"/>
                  <a:gd name="T51" fmla="*/ 216 h 221"/>
                  <a:gd name="T52" fmla="*/ 18 w 76"/>
                  <a:gd name="T53" fmla="*/ 212 h 221"/>
                  <a:gd name="T54" fmla="*/ 0 w 76"/>
                  <a:gd name="T55" fmla="*/ 122 h 221"/>
                  <a:gd name="T56" fmla="*/ 0 w 76"/>
                  <a:gd name="T57" fmla="*/ 118 h 221"/>
                  <a:gd name="T58" fmla="*/ 1 w 76"/>
                  <a:gd name="T59" fmla="*/ 116 h 221"/>
                  <a:gd name="T60" fmla="*/ 2 w 76"/>
                  <a:gd name="T61" fmla="*/ 113 h 221"/>
                  <a:gd name="T62" fmla="*/ 25 w 76"/>
                  <a:gd name="T63" fmla="*/ 86 h 221"/>
                  <a:gd name="T64" fmla="*/ 2 w 76"/>
                  <a:gd name="T65" fmla="*/ 53 h 221"/>
                  <a:gd name="T66" fmla="*/ 0 w 76"/>
                  <a:gd name="T67" fmla="*/ 51 h 221"/>
                  <a:gd name="T68" fmla="*/ 0 w 76"/>
                  <a:gd name="T69" fmla="*/ 47 h 221"/>
                  <a:gd name="T70" fmla="*/ 1 w 76"/>
                  <a:gd name="T71" fmla="*/ 44 h 221"/>
                  <a:gd name="T72" fmla="*/ 3 w 76"/>
                  <a:gd name="T73" fmla="*/ 41 h 221"/>
                  <a:gd name="T74" fmla="*/ 5 w 76"/>
                  <a:gd name="T75" fmla="*/ 39 h 221"/>
                  <a:gd name="T76" fmla="*/ 9 w 76"/>
                  <a:gd name="T77" fmla="*/ 38 h 221"/>
                  <a:gd name="T78" fmla="*/ 11 w 76"/>
                  <a:gd name="T79" fmla="*/ 38 h 221"/>
                  <a:gd name="T80" fmla="*/ 18 w 76"/>
                  <a:gd name="T81" fmla="*/ 37 h 221"/>
                  <a:gd name="T82" fmla="*/ 29 w 76"/>
                  <a:gd name="T83" fmla="*/ 33 h 221"/>
                  <a:gd name="T84" fmla="*/ 40 w 76"/>
                  <a:gd name="T85" fmla="*/ 27 h 221"/>
                  <a:gd name="T86" fmla="*/ 50 w 76"/>
                  <a:gd name="T87" fmla="*/ 18 h 221"/>
                  <a:gd name="T88" fmla="*/ 58 w 76"/>
                  <a:gd name="T89" fmla="*/ 6 h 221"/>
                  <a:gd name="T90" fmla="*/ 60 w 76"/>
                  <a:gd name="T91" fmla="*/ 3 h 221"/>
                  <a:gd name="T92" fmla="*/ 63 w 76"/>
                  <a:gd name="T93" fmla="*/ 0 h 221"/>
                  <a:gd name="T94" fmla="*/ 67 w 76"/>
                  <a:gd name="T95"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 h="221">
                    <a:moveTo>
                      <a:pt x="67" y="0"/>
                    </a:moveTo>
                    <a:lnTo>
                      <a:pt x="70" y="0"/>
                    </a:lnTo>
                    <a:lnTo>
                      <a:pt x="74" y="3"/>
                    </a:lnTo>
                    <a:lnTo>
                      <a:pt x="76" y="6"/>
                    </a:lnTo>
                    <a:lnTo>
                      <a:pt x="76" y="10"/>
                    </a:lnTo>
                    <a:lnTo>
                      <a:pt x="76" y="13"/>
                    </a:lnTo>
                    <a:lnTo>
                      <a:pt x="68" y="27"/>
                    </a:lnTo>
                    <a:lnTo>
                      <a:pt x="58" y="38"/>
                    </a:lnTo>
                    <a:lnTo>
                      <a:pt x="47" y="45"/>
                    </a:lnTo>
                    <a:lnTo>
                      <a:pt x="36" y="51"/>
                    </a:lnTo>
                    <a:lnTo>
                      <a:pt x="27" y="54"/>
                    </a:lnTo>
                    <a:lnTo>
                      <a:pt x="46" y="82"/>
                    </a:lnTo>
                    <a:lnTo>
                      <a:pt x="47" y="84"/>
                    </a:lnTo>
                    <a:lnTo>
                      <a:pt x="48" y="87"/>
                    </a:lnTo>
                    <a:lnTo>
                      <a:pt x="47" y="91"/>
                    </a:lnTo>
                    <a:lnTo>
                      <a:pt x="46" y="93"/>
                    </a:lnTo>
                    <a:lnTo>
                      <a:pt x="20" y="123"/>
                    </a:lnTo>
                    <a:lnTo>
                      <a:pt x="37" y="209"/>
                    </a:lnTo>
                    <a:lnTo>
                      <a:pt x="37" y="212"/>
                    </a:lnTo>
                    <a:lnTo>
                      <a:pt x="36" y="216"/>
                    </a:lnTo>
                    <a:lnTo>
                      <a:pt x="34" y="218"/>
                    </a:lnTo>
                    <a:lnTo>
                      <a:pt x="30" y="221"/>
                    </a:lnTo>
                    <a:lnTo>
                      <a:pt x="28" y="221"/>
                    </a:lnTo>
                    <a:lnTo>
                      <a:pt x="25" y="219"/>
                    </a:lnTo>
                    <a:lnTo>
                      <a:pt x="22" y="218"/>
                    </a:lnTo>
                    <a:lnTo>
                      <a:pt x="20" y="216"/>
                    </a:lnTo>
                    <a:lnTo>
                      <a:pt x="18" y="212"/>
                    </a:lnTo>
                    <a:lnTo>
                      <a:pt x="0" y="122"/>
                    </a:lnTo>
                    <a:lnTo>
                      <a:pt x="0" y="118"/>
                    </a:lnTo>
                    <a:lnTo>
                      <a:pt x="1" y="116"/>
                    </a:lnTo>
                    <a:lnTo>
                      <a:pt x="2" y="113"/>
                    </a:lnTo>
                    <a:lnTo>
                      <a:pt x="25" y="86"/>
                    </a:lnTo>
                    <a:lnTo>
                      <a:pt x="2" y="53"/>
                    </a:lnTo>
                    <a:lnTo>
                      <a:pt x="0" y="51"/>
                    </a:lnTo>
                    <a:lnTo>
                      <a:pt x="0" y="47"/>
                    </a:lnTo>
                    <a:lnTo>
                      <a:pt x="1" y="44"/>
                    </a:lnTo>
                    <a:lnTo>
                      <a:pt x="3" y="41"/>
                    </a:lnTo>
                    <a:lnTo>
                      <a:pt x="5" y="39"/>
                    </a:lnTo>
                    <a:lnTo>
                      <a:pt x="9" y="38"/>
                    </a:lnTo>
                    <a:lnTo>
                      <a:pt x="11" y="38"/>
                    </a:lnTo>
                    <a:lnTo>
                      <a:pt x="18" y="37"/>
                    </a:lnTo>
                    <a:lnTo>
                      <a:pt x="29" y="33"/>
                    </a:lnTo>
                    <a:lnTo>
                      <a:pt x="40" y="27"/>
                    </a:lnTo>
                    <a:lnTo>
                      <a:pt x="50" y="18"/>
                    </a:lnTo>
                    <a:lnTo>
                      <a:pt x="58" y="6"/>
                    </a:lnTo>
                    <a:lnTo>
                      <a:pt x="60" y="3"/>
                    </a:lnTo>
                    <a:lnTo>
                      <a:pt x="63" y="0"/>
                    </a:lnTo>
                    <a:lnTo>
                      <a:pt x="67"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1" name="Freeform 10">
                <a:extLst>
                  <a:ext uri="{FF2B5EF4-FFF2-40B4-BE49-F238E27FC236}">
                    <a16:creationId xmlns:a16="http://schemas.microsoft.com/office/drawing/2014/main" id="{E0520701-452A-4BC8-A6F3-07546E49ADBF}"/>
                  </a:ext>
                </a:extLst>
              </p:cNvPr>
              <p:cNvSpPr>
                <a:spLocks/>
              </p:cNvSpPr>
              <p:nvPr/>
            </p:nvSpPr>
            <p:spPr bwMode="auto">
              <a:xfrm>
                <a:off x="4097796" y="2318587"/>
                <a:ext cx="180283" cy="510802"/>
              </a:xfrm>
              <a:custGeom>
                <a:avLst/>
                <a:gdLst>
                  <a:gd name="T0" fmla="*/ 11 w 78"/>
                  <a:gd name="T1" fmla="*/ 0 h 221"/>
                  <a:gd name="T2" fmla="*/ 14 w 78"/>
                  <a:gd name="T3" fmla="*/ 0 h 221"/>
                  <a:gd name="T4" fmla="*/ 17 w 78"/>
                  <a:gd name="T5" fmla="*/ 3 h 221"/>
                  <a:gd name="T6" fmla="*/ 19 w 78"/>
                  <a:gd name="T7" fmla="*/ 6 h 221"/>
                  <a:gd name="T8" fmla="*/ 27 w 78"/>
                  <a:gd name="T9" fmla="*/ 19 h 221"/>
                  <a:gd name="T10" fmla="*/ 38 w 78"/>
                  <a:gd name="T11" fmla="*/ 27 h 221"/>
                  <a:gd name="T12" fmla="*/ 49 w 78"/>
                  <a:gd name="T13" fmla="*/ 33 h 221"/>
                  <a:gd name="T14" fmla="*/ 58 w 78"/>
                  <a:gd name="T15" fmla="*/ 37 h 221"/>
                  <a:gd name="T16" fmla="*/ 66 w 78"/>
                  <a:gd name="T17" fmla="*/ 38 h 221"/>
                  <a:gd name="T18" fmla="*/ 69 w 78"/>
                  <a:gd name="T19" fmla="*/ 38 h 221"/>
                  <a:gd name="T20" fmla="*/ 72 w 78"/>
                  <a:gd name="T21" fmla="*/ 39 h 221"/>
                  <a:gd name="T22" fmla="*/ 75 w 78"/>
                  <a:gd name="T23" fmla="*/ 41 h 221"/>
                  <a:gd name="T24" fmla="*/ 77 w 78"/>
                  <a:gd name="T25" fmla="*/ 44 h 221"/>
                  <a:gd name="T26" fmla="*/ 78 w 78"/>
                  <a:gd name="T27" fmla="*/ 47 h 221"/>
                  <a:gd name="T28" fmla="*/ 77 w 78"/>
                  <a:gd name="T29" fmla="*/ 51 h 221"/>
                  <a:gd name="T30" fmla="*/ 76 w 78"/>
                  <a:gd name="T31" fmla="*/ 53 h 221"/>
                  <a:gd name="T32" fmla="*/ 52 w 78"/>
                  <a:gd name="T33" fmla="*/ 86 h 221"/>
                  <a:gd name="T34" fmla="*/ 76 w 78"/>
                  <a:gd name="T35" fmla="*/ 113 h 221"/>
                  <a:gd name="T36" fmla="*/ 77 w 78"/>
                  <a:gd name="T37" fmla="*/ 116 h 221"/>
                  <a:gd name="T38" fmla="*/ 78 w 78"/>
                  <a:gd name="T39" fmla="*/ 118 h 221"/>
                  <a:gd name="T40" fmla="*/ 78 w 78"/>
                  <a:gd name="T41" fmla="*/ 122 h 221"/>
                  <a:gd name="T42" fmla="*/ 59 w 78"/>
                  <a:gd name="T43" fmla="*/ 212 h 221"/>
                  <a:gd name="T44" fmla="*/ 58 w 78"/>
                  <a:gd name="T45" fmla="*/ 216 h 221"/>
                  <a:gd name="T46" fmla="*/ 56 w 78"/>
                  <a:gd name="T47" fmla="*/ 218 h 221"/>
                  <a:gd name="T48" fmla="*/ 52 w 78"/>
                  <a:gd name="T49" fmla="*/ 219 h 221"/>
                  <a:gd name="T50" fmla="*/ 50 w 78"/>
                  <a:gd name="T51" fmla="*/ 221 h 221"/>
                  <a:gd name="T52" fmla="*/ 47 w 78"/>
                  <a:gd name="T53" fmla="*/ 221 h 221"/>
                  <a:gd name="T54" fmla="*/ 44 w 78"/>
                  <a:gd name="T55" fmla="*/ 218 h 221"/>
                  <a:gd name="T56" fmla="*/ 42 w 78"/>
                  <a:gd name="T57" fmla="*/ 216 h 221"/>
                  <a:gd name="T58" fmla="*/ 39 w 78"/>
                  <a:gd name="T59" fmla="*/ 212 h 221"/>
                  <a:gd name="T60" fmla="*/ 39 w 78"/>
                  <a:gd name="T61" fmla="*/ 209 h 221"/>
                  <a:gd name="T62" fmla="*/ 58 w 78"/>
                  <a:gd name="T63" fmla="*/ 123 h 221"/>
                  <a:gd name="T64" fmla="*/ 32 w 78"/>
                  <a:gd name="T65" fmla="*/ 93 h 221"/>
                  <a:gd name="T66" fmla="*/ 31 w 78"/>
                  <a:gd name="T67" fmla="*/ 91 h 221"/>
                  <a:gd name="T68" fmla="*/ 30 w 78"/>
                  <a:gd name="T69" fmla="*/ 87 h 221"/>
                  <a:gd name="T70" fmla="*/ 31 w 78"/>
                  <a:gd name="T71" fmla="*/ 84 h 221"/>
                  <a:gd name="T72" fmla="*/ 32 w 78"/>
                  <a:gd name="T73" fmla="*/ 82 h 221"/>
                  <a:gd name="T74" fmla="*/ 51 w 78"/>
                  <a:gd name="T75" fmla="*/ 54 h 221"/>
                  <a:gd name="T76" fmla="*/ 42 w 78"/>
                  <a:gd name="T77" fmla="*/ 51 h 221"/>
                  <a:gd name="T78" fmla="*/ 30 w 78"/>
                  <a:gd name="T79" fmla="*/ 45 h 221"/>
                  <a:gd name="T80" fmla="*/ 19 w 78"/>
                  <a:gd name="T81" fmla="*/ 38 h 221"/>
                  <a:gd name="T82" fmla="*/ 10 w 78"/>
                  <a:gd name="T83" fmla="*/ 27 h 221"/>
                  <a:gd name="T84" fmla="*/ 1 w 78"/>
                  <a:gd name="T85" fmla="*/ 13 h 221"/>
                  <a:gd name="T86" fmla="*/ 0 w 78"/>
                  <a:gd name="T87" fmla="*/ 10 h 221"/>
                  <a:gd name="T88" fmla="*/ 1 w 78"/>
                  <a:gd name="T89" fmla="*/ 6 h 221"/>
                  <a:gd name="T90" fmla="*/ 4 w 78"/>
                  <a:gd name="T91" fmla="*/ 3 h 221"/>
                  <a:gd name="T92" fmla="*/ 6 w 78"/>
                  <a:gd name="T93" fmla="*/ 0 h 221"/>
                  <a:gd name="T94" fmla="*/ 11 w 78"/>
                  <a:gd name="T95"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 h="221">
                    <a:moveTo>
                      <a:pt x="11" y="0"/>
                    </a:moveTo>
                    <a:lnTo>
                      <a:pt x="14" y="0"/>
                    </a:lnTo>
                    <a:lnTo>
                      <a:pt x="17" y="3"/>
                    </a:lnTo>
                    <a:lnTo>
                      <a:pt x="19" y="6"/>
                    </a:lnTo>
                    <a:lnTo>
                      <a:pt x="27" y="19"/>
                    </a:lnTo>
                    <a:lnTo>
                      <a:pt x="38" y="27"/>
                    </a:lnTo>
                    <a:lnTo>
                      <a:pt x="49" y="33"/>
                    </a:lnTo>
                    <a:lnTo>
                      <a:pt x="58" y="37"/>
                    </a:lnTo>
                    <a:lnTo>
                      <a:pt x="66" y="38"/>
                    </a:lnTo>
                    <a:lnTo>
                      <a:pt x="69" y="38"/>
                    </a:lnTo>
                    <a:lnTo>
                      <a:pt x="72" y="39"/>
                    </a:lnTo>
                    <a:lnTo>
                      <a:pt x="75" y="41"/>
                    </a:lnTo>
                    <a:lnTo>
                      <a:pt x="77" y="44"/>
                    </a:lnTo>
                    <a:lnTo>
                      <a:pt x="78" y="47"/>
                    </a:lnTo>
                    <a:lnTo>
                      <a:pt x="77" y="51"/>
                    </a:lnTo>
                    <a:lnTo>
                      <a:pt x="76" y="53"/>
                    </a:lnTo>
                    <a:lnTo>
                      <a:pt x="52" y="86"/>
                    </a:lnTo>
                    <a:lnTo>
                      <a:pt x="76" y="113"/>
                    </a:lnTo>
                    <a:lnTo>
                      <a:pt x="77" y="116"/>
                    </a:lnTo>
                    <a:lnTo>
                      <a:pt x="78" y="118"/>
                    </a:lnTo>
                    <a:lnTo>
                      <a:pt x="78" y="122"/>
                    </a:lnTo>
                    <a:lnTo>
                      <a:pt x="59" y="212"/>
                    </a:lnTo>
                    <a:lnTo>
                      <a:pt x="58" y="216"/>
                    </a:lnTo>
                    <a:lnTo>
                      <a:pt x="56" y="218"/>
                    </a:lnTo>
                    <a:lnTo>
                      <a:pt x="52" y="219"/>
                    </a:lnTo>
                    <a:lnTo>
                      <a:pt x="50" y="221"/>
                    </a:lnTo>
                    <a:lnTo>
                      <a:pt x="47" y="221"/>
                    </a:lnTo>
                    <a:lnTo>
                      <a:pt x="44" y="218"/>
                    </a:lnTo>
                    <a:lnTo>
                      <a:pt x="42" y="216"/>
                    </a:lnTo>
                    <a:lnTo>
                      <a:pt x="39" y="212"/>
                    </a:lnTo>
                    <a:lnTo>
                      <a:pt x="39" y="209"/>
                    </a:lnTo>
                    <a:lnTo>
                      <a:pt x="58" y="123"/>
                    </a:lnTo>
                    <a:lnTo>
                      <a:pt x="32" y="93"/>
                    </a:lnTo>
                    <a:lnTo>
                      <a:pt x="31" y="91"/>
                    </a:lnTo>
                    <a:lnTo>
                      <a:pt x="30" y="87"/>
                    </a:lnTo>
                    <a:lnTo>
                      <a:pt x="31" y="84"/>
                    </a:lnTo>
                    <a:lnTo>
                      <a:pt x="32" y="82"/>
                    </a:lnTo>
                    <a:lnTo>
                      <a:pt x="51" y="54"/>
                    </a:lnTo>
                    <a:lnTo>
                      <a:pt x="42" y="51"/>
                    </a:lnTo>
                    <a:lnTo>
                      <a:pt x="30" y="45"/>
                    </a:lnTo>
                    <a:lnTo>
                      <a:pt x="19" y="38"/>
                    </a:lnTo>
                    <a:lnTo>
                      <a:pt x="10" y="27"/>
                    </a:lnTo>
                    <a:lnTo>
                      <a:pt x="1" y="13"/>
                    </a:lnTo>
                    <a:lnTo>
                      <a:pt x="0" y="10"/>
                    </a:lnTo>
                    <a:lnTo>
                      <a:pt x="1" y="6"/>
                    </a:lnTo>
                    <a:lnTo>
                      <a:pt x="4" y="3"/>
                    </a:lnTo>
                    <a:lnTo>
                      <a:pt x="6" y="0"/>
                    </a:lnTo>
                    <a:lnTo>
                      <a:pt x="11"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2" name="Freeform 8">
                <a:extLst>
                  <a:ext uri="{FF2B5EF4-FFF2-40B4-BE49-F238E27FC236}">
                    <a16:creationId xmlns:a16="http://schemas.microsoft.com/office/drawing/2014/main" id="{FF4E05FE-5024-489A-B5DA-82C41F41D879}"/>
                  </a:ext>
                </a:extLst>
              </p:cNvPr>
              <p:cNvSpPr>
                <a:spLocks/>
              </p:cNvSpPr>
              <p:nvPr/>
            </p:nvSpPr>
            <p:spPr bwMode="auto">
              <a:xfrm>
                <a:off x="3852796" y="2212266"/>
                <a:ext cx="845942" cy="633301"/>
              </a:xfrm>
              <a:custGeom>
                <a:avLst/>
                <a:gdLst>
                  <a:gd name="T0" fmla="*/ 252 w 366"/>
                  <a:gd name="T1" fmla="*/ 1 h 274"/>
                  <a:gd name="T2" fmla="*/ 257 w 366"/>
                  <a:gd name="T3" fmla="*/ 7 h 274"/>
                  <a:gd name="T4" fmla="*/ 257 w 366"/>
                  <a:gd name="T5" fmla="*/ 14 h 274"/>
                  <a:gd name="T6" fmla="*/ 257 w 366"/>
                  <a:gd name="T7" fmla="*/ 31 h 274"/>
                  <a:gd name="T8" fmla="*/ 262 w 366"/>
                  <a:gd name="T9" fmla="*/ 54 h 274"/>
                  <a:gd name="T10" fmla="*/ 277 w 366"/>
                  <a:gd name="T11" fmla="*/ 74 h 274"/>
                  <a:gd name="T12" fmla="*/ 290 w 366"/>
                  <a:gd name="T13" fmla="*/ 82 h 274"/>
                  <a:gd name="T14" fmla="*/ 309 w 366"/>
                  <a:gd name="T15" fmla="*/ 92 h 274"/>
                  <a:gd name="T16" fmla="*/ 329 w 366"/>
                  <a:gd name="T17" fmla="*/ 109 h 274"/>
                  <a:gd name="T18" fmla="*/ 347 w 366"/>
                  <a:gd name="T19" fmla="*/ 133 h 274"/>
                  <a:gd name="T20" fmla="*/ 360 w 366"/>
                  <a:gd name="T21" fmla="*/ 172 h 274"/>
                  <a:gd name="T22" fmla="*/ 366 w 366"/>
                  <a:gd name="T23" fmla="*/ 229 h 274"/>
                  <a:gd name="T24" fmla="*/ 365 w 366"/>
                  <a:gd name="T25" fmla="*/ 268 h 274"/>
                  <a:gd name="T26" fmla="*/ 360 w 366"/>
                  <a:gd name="T27" fmla="*/ 273 h 274"/>
                  <a:gd name="T28" fmla="*/ 10 w 366"/>
                  <a:gd name="T29" fmla="*/ 274 h 274"/>
                  <a:gd name="T30" fmla="*/ 2 w 366"/>
                  <a:gd name="T31" fmla="*/ 270 h 274"/>
                  <a:gd name="T32" fmla="*/ 0 w 366"/>
                  <a:gd name="T33" fmla="*/ 264 h 274"/>
                  <a:gd name="T34" fmla="*/ 1 w 366"/>
                  <a:gd name="T35" fmla="*/ 198 h 274"/>
                  <a:gd name="T36" fmla="*/ 12 w 366"/>
                  <a:gd name="T37" fmla="*/ 151 h 274"/>
                  <a:gd name="T38" fmla="*/ 27 w 366"/>
                  <a:gd name="T39" fmla="*/ 119 h 274"/>
                  <a:gd name="T40" fmla="*/ 46 w 366"/>
                  <a:gd name="T41" fmla="*/ 99 h 274"/>
                  <a:gd name="T42" fmla="*/ 66 w 366"/>
                  <a:gd name="T43" fmla="*/ 86 h 274"/>
                  <a:gd name="T44" fmla="*/ 81 w 366"/>
                  <a:gd name="T45" fmla="*/ 78 h 274"/>
                  <a:gd name="T46" fmla="*/ 97 w 366"/>
                  <a:gd name="T47" fmla="*/ 66 h 274"/>
                  <a:gd name="T48" fmla="*/ 106 w 366"/>
                  <a:gd name="T49" fmla="*/ 43 h 274"/>
                  <a:gd name="T50" fmla="*/ 109 w 366"/>
                  <a:gd name="T51" fmla="*/ 21 h 274"/>
                  <a:gd name="T52" fmla="*/ 109 w 366"/>
                  <a:gd name="T53" fmla="*/ 12 h 274"/>
                  <a:gd name="T54" fmla="*/ 110 w 366"/>
                  <a:gd name="T55" fmla="*/ 5 h 274"/>
                  <a:gd name="T56" fmla="*/ 117 w 366"/>
                  <a:gd name="T57" fmla="*/ 0 h 274"/>
                  <a:gd name="T58" fmla="*/ 124 w 366"/>
                  <a:gd name="T59" fmla="*/ 3 h 274"/>
                  <a:gd name="T60" fmla="*/ 127 w 366"/>
                  <a:gd name="T61" fmla="*/ 10 h 274"/>
                  <a:gd name="T62" fmla="*/ 127 w 366"/>
                  <a:gd name="T63" fmla="*/ 19 h 274"/>
                  <a:gd name="T64" fmla="*/ 126 w 366"/>
                  <a:gd name="T65" fmla="*/ 43 h 274"/>
                  <a:gd name="T66" fmla="*/ 118 w 366"/>
                  <a:gd name="T67" fmla="*/ 69 h 274"/>
                  <a:gd name="T68" fmla="*/ 98 w 366"/>
                  <a:gd name="T69" fmla="*/ 91 h 274"/>
                  <a:gd name="T70" fmla="*/ 84 w 366"/>
                  <a:gd name="T71" fmla="*/ 98 h 274"/>
                  <a:gd name="T72" fmla="*/ 66 w 366"/>
                  <a:gd name="T73" fmla="*/ 109 h 274"/>
                  <a:gd name="T74" fmla="*/ 47 w 366"/>
                  <a:gd name="T75" fmla="*/ 125 h 274"/>
                  <a:gd name="T76" fmla="*/ 32 w 366"/>
                  <a:gd name="T77" fmla="*/ 152 h 274"/>
                  <a:gd name="T78" fmla="*/ 21 w 366"/>
                  <a:gd name="T79" fmla="*/ 194 h 274"/>
                  <a:gd name="T80" fmla="*/ 19 w 366"/>
                  <a:gd name="T81" fmla="*/ 254 h 274"/>
                  <a:gd name="T82" fmla="*/ 346 w 366"/>
                  <a:gd name="T83" fmla="*/ 221 h 274"/>
                  <a:gd name="T84" fmla="*/ 339 w 366"/>
                  <a:gd name="T85" fmla="*/ 170 h 274"/>
                  <a:gd name="T86" fmla="*/ 326 w 366"/>
                  <a:gd name="T87" fmla="*/ 137 h 274"/>
                  <a:gd name="T88" fmla="*/ 309 w 366"/>
                  <a:gd name="T89" fmla="*/ 116 h 274"/>
                  <a:gd name="T90" fmla="*/ 290 w 366"/>
                  <a:gd name="T91" fmla="*/ 104 h 274"/>
                  <a:gd name="T92" fmla="*/ 274 w 366"/>
                  <a:gd name="T93" fmla="*/ 95 h 274"/>
                  <a:gd name="T94" fmla="*/ 255 w 366"/>
                  <a:gd name="T95" fmla="*/ 80 h 274"/>
                  <a:gd name="T96" fmla="*/ 242 w 366"/>
                  <a:gd name="T97" fmla="*/ 56 h 274"/>
                  <a:gd name="T98" fmla="*/ 237 w 366"/>
                  <a:gd name="T99" fmla="*/ 30 h 274"/>
                  <a:gd name="T100" fmla="*/ 237 w 366"/>
                  <a:gd name="T101" fmla="*/ 12 h 274"/>
                  <a:gd name="T102" fmla="*/ 239 w 366"/>
                  <a:gd name="T103" fmla="*/ 5 h 274"/>
                  <a:gd name="T104" fmla="*/ 245 w 366"/>
                  <a:gd name="T105" fmla="*/ 1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6" h="274">
                    <a:moveTo>
                      <a:pt x="249" y="0"/>
                    </a:moveTo>
                    <a:lnTo>
                      <a:pt x="252" y="1"/>
                    </a:lnTo>
                    <a:lnTo>
                      <a:pt x="255" y="5"/>
                    </a:lnTo>
                    <a:lnTo>
                      <a:pt x="257" y="7"/>
                    </a:lnTo>
                    <a:lnTo>
                      <a:pt x="257" y="12"/>
                    </a:lnTo>
                    <a:lnTo>
                      <a:pt x="257" y="14"/>
                    </a:lnTo>
                    <a:lnTo>
                      <a:pt x="257" y="21"/>
                    </a:lnTo>
                    <a:lnTo>
                      <a:pt x="257" y="31"/>
                    </a:lnTo>
                    <a:lnTo>
                      <a:pt x="258" y="43"/>
                    </a:lnTo>
                    <a:lnTo>
                      <a:pt x="262" y="54"/>
                    </a:lnTo>
                    <a:lnTo>
                      <a:pt x="268" y="66"/>
                    </a:lnTo>
                    <a:lnTo>
                      <a:pt x="277" y="74"/>
                    </a:lnTo>
                    <a:lnTo>
                      <a:pt x="283" y="78"/>
                    </a:lnTo>
                    <a:lnTo>
                      <a:pt x="290" y="82"/>
                    </a:lnTo>
                    <a:lnTo>
                      <a:pt x="300" y="86"/>
                    </a:lnTo>
                    <a:lnTo>
                      <a:pt x="309" y="92"/>
                    </a:lnTo>
                    <a:lnTo>
                      <a:pt x="320" y="99"/>
                    </a:lnTo>
                    <a:lnTo>
                      <a:pt x="329" y="109"/>
                    </a:lnTo>
                    <a:lnTo>
                      <a:pt x="339" y="119"/>
                    </a:lnTo>
                    <a:lnTo>
                      <a:pt x="347" y="133"/>
                    </a:lnTo>
                    <a:lnTo>
                      <a:pt x="354" y="151"/>
                    </a:lnTo>
                    <a:lnTo>
                      <a:pt x="360" y="172"/>
                    </a:lnTo>
                    <a:lnTo>
                      <a:pt x="363" y="198"/>
                    </a:lnTo>
                    <a:lnTo>
                      <a:pt x="366" y="229"/>
                    </a:lnTo>
                    <a:lnTo>
                      <a:pt x="366" y="264"/>
                    </a:lnTo>
                    <a:lnTo>
                      <a:pt x="365" y="268"/>
                    </a:lnTo>
                    <a:lnTo>
                      <a:pt x="362" y="270"/>
                    </a:lnTo>
                    <a:lnTo>
                      <a:pt x="360" y="273"/>
                    </a:lnTo>
                    <a:lnTo>
                      <a:pt x="355" y="274"/>
                    </a:lnTo>
                    <a:lnTo>
                      <a:pt x="10" y="274"/>
                    </a:lnTo>
                    <a:lnTo>
                      <a:pt x="6" y="273"/>
                    </a:lnTo>
                    <a:lnTo>
                      <a:pt x="2" y="270"/>
                    </a:lnTo>
                    <a:lnTo>
                      <a:pt x="1" y="268"/>
                    </a:lnTo>
                    <a:lnTo>
                      <a:pt x="0" y="264"/>
                    </a:lnTo>
                    <a:lnTo>
                      <a:pt x="0" y="229"/>
                    </a:lnTo>
                    <a:lnTo>
                      <a:pt x="1" y="198"/>
                    </a:lnTo>
                    <a:lnTo>
                      <a:pt x="6" y="172"/>
                    </a:lnTo>
                    <a:lnTo>
                      <a:pt x="12" y="151"/>
                    </a:lnTo>
                    <a:lnTo>
                      <a:pt x="19" y="133"/>
                    </a:lnTo>
                    <a:lnTo>
                      <a:pt x="27" y="119"/>
                    </a:lnTo>
                    <a:lnTo>
                      <a:pt x="37" y="109"/>
                    </a:lnTo>
                    <a:lnTo>
                      <a:pt x="46" y="99"/>
                    </a:lnTo>
                    <a:lnTo>
                      <a:pt x="56" y="92"/>
                    </a:lnTo>
                    <a:lnTo>
                      <a:pt x="66" y="86"/>
                    </a:lnTo>
                    <a:lnTo>
                      <a:pt x="76" y="82"/>
                    </a:lnTo>
                    <a:lnTo>
                      <a:pt x="81" y="78"/>
                    </a:lnTo>
                    <a:lnTo>
                      <a:pt x="87" y="74"/>
                    </a:lnTo>
                    <a:lnTo>
                      <a:pt x="97" y="66"/>
                    </a:lnTo>
                    <a:lnTo>
                      <a:pt x="103" y="54"/>
                    </a:lnTo>
                    <a:lnTo>
                      <a:pt x="106" y="43"/>
                    </a:lnTo>
                    <a:lnTo>
                      <a:pt x="109" y="31"/>
                    </a:lnTo>
                    <a:lnTo>
                      <a:pt x="109" y="21"/>
                    </a:lnTo>
                    <a:lnTo>
                      <a:pt x="109" y="14"/>
                    </a:lnTo>
                    <a:lnTo>
                      <a:pt x="109" y="12"/>
                    </a:lnTo>
                    <a:lnTo>
                      <a:pt x="109" y="7"/>
                    </a:lnTo>
                    <a:lnTo>
                      <a:pt x="110" y="5"/>
                    </a:lnTo>
                    <a:lnTo>
                      <a:pt x="113" y="1"/>
                    </a:lnTo>
                    <a:lnTo>
                      <a:pt x="117" y="0"/>
                    </a:lnTo>
                    <a:lnTo>
                      <a:pt x="120" y="1"/>
                    </a:lnTo>
                    <a:lnTo>
                      <a:pt x="124" y="3"/>
                    </a:lnTo>
                    <a:lnTo>
                      <a:pt x="126" y="5"/>
                    </a:lnTo>
                    <a:lnTo>
                      <a:pt x="127" y="10"/>
                    </a:lnTo>
                    <a:lnTo>
                      <a:pt x="127" y="12"/>
                    </a:lnTo>
                    <a:lnTo>
                      <a:pt x="127" y="19"/>
                    </a:lnTo>
                    <a:lnTo>
                      <a:pt x="127" y="30"/>
                    </a:lnTo>
                    <a:lnTo>
                      <a:pt x="126" y="43"/>
                    </a:lnTo>
                    <a:lnTo>
                      <a:pt x="124" y="56"/>
                    </a:lnTo>
                    <a:lnTo>
                      <a:pt x="118" y="69"/>
                    </a:lnTo>
                    <a:lnTo>
                      <a:pt x="110" y="80"/>
                    </a:lnTo>
                    <a:lnTo>
                      <a:pt x="98" y="91"/>
                    </a:lnTo>
                    <a:lnTo>
                      <a:pt x="91" y="95"/>
                    </a:lnTo>
                    <a:lnTo>
                      <a:pt x="84" y="98"/>
                    </a:lnTo>
                    <a:lnTo>
                      <a:pt x="76" y="104"/>
                    </a:lnTo>
                    <a:lnTo>
                      <a:pt x="66" y="109"/>
                    </a:lnTo>
                    <a:lnTo>
                      <a:pt x="57" y="116"/>
                    </a:lnTo>
                    <a:lnTo>
                      <a:pt x="47" y="125"/>
                    </a:lnTo>
                    <a:lnTo>
                      <a:pt x="39" y="137"/>
                    </a:lnTo>
                    <a:lnTo>
                      <a:pt x="32" y="152"/>
                    </a:lnTo>
                    <a:lnTo>
                      <a:pt x="26" y="170"/>
                    </a:lnTo>
                    <a:lnTo>
                      <a:pt x="21" y="194"/>
                    </a:lnTo>
                    <a:lnTo>
                      <a:pt x="19" y="221"/>
                    </a:lnTo>
                    <a:lnTo>
                      <a:pt x="19" y="254"/>
                    </a:lnTo>
                    <a:lnTo>
                      <a:pt x="346" y="254"/>
                    </a:lnTo>
                    <a:lnTo>
                      <a:pt x="346" y="221"/>
                    </a:lnTo>
                    <a:lnTo>
                      <a:pt x="343" y="194"/>
                    </a:lnTo>
                    <a:lnTo>
                      <a:pt x="339" y="170"/>
                    </a:lnTo>
                    <a:lnTo>
                      <a:pt x="333" y="152"/>
                    </a:lnTo>
                    <a:lnTo>
                      <a:pt x="326" y="137"/>
                    </a:lnTo>
                    <a:lnTo>
                      <a:pt x="317" y="125"/>
                    </a:lnTo>
                    <a:lnTo>
                      <a:pt x="309" y="116"/>
                    </a:lnTo>
                    <a:lnTo>
                      <a:pt x="300" y="109"/>
                    </a:lnTo>
                    <a:lnTo>
                      <a:pt x="290" y="104"/>
                    </a:lnTo>
                    <a:lnTo>
                      <a:pt x="281" y="98"/>
                    </a:lnTo>
                    <a:lnTo>
                      <a:pt x="274" y="95"/>
                    </a:lnTo>
                    <a:lnTo>
                      <a:pt x="267" y="91"/>
                    </a:lnTo>
                    <a:lnTo>
                      <a:pt x="255" y="80"/>
                    </a:lnTo>
                    <a:lnTo>
                      <a:pt x="247" y="69"/>
                    </a:lnTo>
                    <a:lnTo>
                      <a:pt x="242" y="56"/>
                    </a:lnTo>
                    <a:lnTo>
                      <a:pt x="238" y="43"/>
                    </a:lnTo>
                    <a:lnTo>
                      <a:pt x="237" y="30"/>
                    </a:lnTo>
                    <a:lnTo>
                      <a:pt x="237" y="19"/>
                    </a:lnTo>
                    <a:lnTo>
                      <a:pt x="237" y="12"/>
                    </a:lnTo>
                    <a:lnTo>
                      <a:pt x="238" y="10"/>
                    </a:lnTo>
                    <a:lnTo>
                      <a:pt x="239" y="5"/>
                    </a:lnTo>
                    <a:lnTo>
                      <a:pt x="242" y="3"/>
                    </a:lnTo>
                    <a:lnTo>
                      <a:pt x="245" y="1"/>
                    </a:lnTo>
                    <a:lnTo>
                      <a:pt x="249"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3" name="Freeform 9">
                <a:extLst>
                  <a:ext uri="{FF2B5EF4-FFF2-40B4-BE49-F238E27FC236}">
                    <a16:creationId xmlns:a16="http://schemas.microsoft.com/office/drawing/2014/main" id="{05C73030-BFF6-427F-AEB3-AF361900C474}"/>
                  </a:ext>
                </a:extLst>
              </p:cNvPr>
              <p:cNvSpPr>
                <a:spLocks noEditPoints="1"/>
              </p:cNvSpPr>
              <p:nvPr/>
            </p:nvSpPr>
            <p:spPr bwMode="auto">
              <a:xfrm>
                <a:off x="3970674" y="1731512"/>
                <a:ext cx="607877" cy="594009"/>
              </a:xfrm>
              <a:custGeom>
                <a:avLst/>
                <a:gdLst>
                  <a:gd name="T0" fmla="*/ 87 w 263"/>
                  <a:gd name="T1" fmla="*/ 30 h 257"/>
                  <a:gd name="T2" fmla="*/ 43 w 263"/>
                  <a:gd name="T3" fmla="*/ 84 h 257"/>
                  <a:gd name="T4" fmla="*/ 35 w 263"/>
                  <a:gd name="T5" fmla="*/ 117 h 257"/>
                  <a:gd name="T6" fmla="*/ 28 w 263"/>
                  <a:gd name="T7" fmla="*/ 120 h 257"/>
                  <a:gd name="T8" fmla="*/ 21 w 263"/>
                  <a:gd name="T9" fmla="*/ 124 h 257"/>
                  <a:gd name="T10" fmla="*/ 20 w 263"/>
                  <a:gd name="T11" fmla="*/ 134 h 257"/>
                  <a:gd name="T12" fmla="*/ 26 w 263"/>
                  <a:gd name="T13" fmla="*/ 153 h 257"/>
                  <a:gd name="T14" fmla="*/ 46 w 263"/>
                  <a:gd name="T15" fmla="*/ 168 h 257"/>
                  <a:gd name="T16" fmla="*/ 54 w 263"/>
                  <a:gd name="T17" fmla="*/ 172 h 257"/>
                  <a:gd name="T18" fmla="*/ 61 w 263"/>
                  <a:gd name="T19" fmla="*/ 185 h 257"/>
                  <a:gd name="T20" fmla="*/ 84 w 263"/>
                  <a:gd name="T21" fmla="*/ 216 h 257"/>
                  <a:gd name="T22" fmla="*/ 125 w 263"/>
                  <a:gd name="T23" fmla="*/ 238 h 257"/>
                  <a:gd name="T24" fmla="*/ 132 w 263"/>
                  <a:gd name="T25" fmla="*/ 238 h 257"/>
                  <a:gd name="T26" fmla="*/ 154 w 263"/>
                  <a:gd name="T27" fmla="*/ 233 h 257"/>
                  <a:gd name="T28" fmla="*/ 190 w 263"/>
                  <a:gd name="T29" fmla="*/ 205 h 257"/>
                  <a:gd name="T30" fmla="*/ 206 w 263"/>
                  <a:gd name="T31" fmla="*/ 178 h 257"/>
                  <a:gd name="T32" fmla="*/ 212 w 263"/>
                  <a:gd name="T33" fmla="*/ 169 h 257"/>
                  <a:gd name="T34" fmla="*/ 223 w 263"/>
                  <a:gd name="T35" fmla="*/ 166 h 257"/>
                  <a:gd name="T36" fmla="*/ 243 w 263"/>
                  <a:gd name="T37" fmla="*/ 141 h 257"/>
                  <a:gd name="T38" fmla="*/ 244 w 263"/>
                  <a:gd name="T39" fmla="*/ 130 h 257"/>
                  <a:gd name="T40" fmla="*/ 239 w 263"/>
                  <a:gd name="T41" fmla="*/ 122 h 257"/>
                  <a:gd name="T42" fmla="*/ 234 w 263"/>
                  <a:gd name="T43" fmla="*/ 120 h 257"/>
                  <a:gd name="T44" fmla="*/ 226 w 263"/>
                  <a:gd name="T45" fmla="*/ 115 h 257"/>
                  <a:gd name="T46" fmla="*/ 210 w 263"/>
                  <a:gd name="T47" fmla="*/ 61 h 257"/>
                  <a:gd name="T48" fmla="*/ 158 w 263"/>
                  <a:gd name="T49" fmla="*/ 22 h 257"/>
                  <a:gd name="T50" fmla="*/ 158 w 263"/>
                  <a:gd name="T51" fmla="*/ 2 h 257"/>
                  <a:gd name="T52" fmla="*/ 214 w 263"/>
                  <a:gd name="T53" fmla="*/ 35 h 257"/>
                  <a:gd name="T54" fmla="*/ 244 w 263"/>
                  <a:gd name="T55" fmla="*/ 102 h 257"/>
                  <a:gd name="T56" fmla="*/ 255 w 263"/>
                  <a:gd name="T57" fmla="*/ 109 h 257"/>
                  <a:gd name="T58" fmla="*/ 263 w 263"/>
                  <a:gd name="T59" fmla="*/ 134 h 257"/>
                  <a:gd name="T60" fmla="*/ 247 w 263"/>
                  <a:gd name="T61" fmla="*/ 172 h 257"/>
                  <a:gd name="T62" fmla="*/ 223 w 263"/>
                  <a:gd name="T63" fmla="*/ 186 h 257"/>
                  <a:gd name="T64" fmla="*/ 205 w 263"/>
                  <a:gd name="T65" fmla="*/ 216 h 257"/>
                  <a:gd name="T66" fmla="*/ 168 w 263"/>
                  <a:gd name="T67" fmla="*/ 248 h 257"/>
                  <a:gd name="T68" fmla="*/ 130 w 263"/>
                  <a:gd name="T69" fmla="*/ 257 h 257"/>
                  <a:gd name="T70" fmla="*/ 80 w 263"/>
                  <a:gd name="T71" fmla="*/ 239 h 257"/>
                  <a:gd name="T72" fmla="*/ 49 w 263"/>
                  <a:gd name="T73" fmla="*/ 205 h 257"/>
                  <a:gd name="T74" fmla="*/ 33 w 263"/>
                  <a:gd name="T75" fmla="*/ 183 h 257"/>
                  <a:gd name="T76" fmla="*/ 8 w 263"/>
                  <a:gd name="T77" fmla="*/ 161 h 257"/>
                  <a:gd name="T78" fmla="*/ 1 w 263"/>
                  <a:gd name="T79" fmla="*/ 122 h 257"/>
                  <a:gd name="T80" fmla="*/ 13 w 263"/>
                  <a:gd name="T81" fmla="*/ 107 h 257"/>
                  <a:gd name="T82" fmla="*/ 26 w 263"/>
                  <a:gd name="T83" fmla="*/ 77 h 257"/>
                  <a:gd name="T84" fmla="*/ 67 w 263"/>
                  <a:gd name="T85" fmla="*/ 21 h 257"/>
                  <a:gd name="T86" fmla="*/ 133 w 263"/>
                  <a:gd name="T8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3" h="257">
                    <a:moveTo>
                      <a:pt x="133" y="20"/>
                    </a:moveTo>
                    <a:lnTo>
                      <a:pt x="109" y="22"/>
                    </a:lnTo>
                    <a:lnTo>
                      <a:pt x="87" y="30"/>
                    </a:lnTo>
                    <a:lnTo>
                      <a:pt x="69" y="44"/>
                    </a:lnTo>
                    <a:lnTo>
                      <a:pt x="54" y="62"/>
                    </a:lnTo>
                    <a:lnTo>
                      <a:pt x="43" y="84"/>
                    </a:lnTo>
                    <a:lnTo>
                      <a:pt x="38" y="112"/>
                    </a:lnTo>
                    <a:lnTo>
                      <a:pt x="36" y="115"/>
                    </a:lnTo>
                    <a:lnTo>
                      <a:pt x="35" y="117"/>
                    </a:lnTo>
                    <a:lnTo>
                      <a:pt x="32" y="119"/>
                    </a:lnTo>
                    <a:lnTo>
                      <a:pt x="29" y="120"/>
                    </a:lnTo>
                    <a:lnTo>
                      <a:pt x="28" y="120"/>
                    </a:lnTo>
                    <a:lnTo>
                      <a:pt x="26" y="121"/>
                    </a:lnTo>
                    <a:lnTo>
                      <a:pt x="23" y="122"/>
                    </a:lnTo>
                    <a:lnTo>
                      <a:pt x="21" y="124"/>
                    </a:lnTo>
                    <a:lnTo>
                      <a:pt x="20" y="128"/>
                    </a:lnTo>
                    <a:lnTo>
                      <a:pt x="20" y="130"/>
                    </a:lnTo>
                    <a:lnTo>
                      <a:pt x="20" y="134"/>
                    </a:lnTo>
                    <a:lnTo>
                      <a:pt x="20" y="137"/>
                    </a:lnTo>
                    <a:lnTo>
                      <a:pt x="21" y="141"/>
                    </a:lnTo>
                    <a:lnTo>
                      <a:pt x="26" y="153"/>
                    </a:lnTo>
                    <a:lnTo>
                      <a:pt x="33" y="161"/>
                    </a:lnTo>
                    <a:lnTo>
                      <a:pt x="40" y="166"/>
                    </a:lnTo>
                    <a:lnTo>
                      <a:pt x="46" y="168"/>
                    </a:lnTo>
                    <a:lnTo>
                      <a:pt x="48" y="168"/>
                    </a:lnTo>
                    <a:lnTo>
                      <a:pt x="52" y="169"/>
                    </a:lnTo>
                    <a:lnTo>
                      <a:pt x="54" y="172"/>
                    </a:lnTo>
                    <a:lnTo>
                      <a:pt x="56" y="174"/>
                    </a:lnTo>
                    <a:lnTo>
                      <a:pt x="58" y="178"/>
                    </a:lnTo>
                    <a:lnTo>
                      <a:pt x="61" y="185"/>
                    </a:lnTo>
                    <a:lnTo>
                      <a:pt x="66" y="194"/>
                    </a:lnTo>
                    <a:lnTo>
                      <a:pt x="74" y="205"/>
                    </a:lnTo>
                    <a:lnTo>
                      <a:pt x="84" y="216"/>
                    </a:lnTo>
                    <a:lnTo>
                      <a:pt x="95" y="226"/>
                    </a:lnTo>
                    <a:lnTo>
                      <a:pt x="109" y="233"/>
                    </a:lnTo>
                    <a:lnTo>
                      <a:pt x="125" y="238"/>
                    </a:lnTo>
                    <a:lnTo>
                      <a:pt x="127" y="237"/>
                    </a:lnTo>
                    <a:lnTo>
                      <a:pt x="128" y="237"/>
                    </a:lnTo>
                    <a:lnTo>
                      <a:pt x="132" y="238"/>
                    </a:lnTo>
                    <a:lnTo>
                      <a:pt x="135" y="237"/>
                    </a:lnTo>
                    <a:lnTo>
                      <a:pt x="138" y="238"/>
                    </a:lnTo>
                    <a:lnTo>
                      <a:pt x="154" y="233"/>
                    </a:lnTo>
                    <a:lnTo>
                      <a:pt x="168" y="226"/>
                    </a:lnTo>
                    <a:lnTo>
                      <a:pt x="180" y="216"/>
                    </a:lnTo>
                    <a:lnTo>
                      <a:pt x="190" y="205"/>
                    </a:lnTo>
                    <a:lnTo>
                      <a:pt x="197" y="194"/>
                    </a:lnTo>
                    <a:lnTo>
                      <a:pt x="203" y="183"/>
                    </a:lnTo>
                    <a:lnTo>
                      <a:pt x="206" y="178"/>
                    </a:lnTo>
                    <a:lnTo>
                      <a:pt x="207" y="174"/>
                    </a:lnTo>
                    <a:lnTo>
                      <a:pt x="209" y="172"/>
                    </a:lnTo>
                    <a:lnTo>
                      <a:pt x="212" y="169"/>
                    </a:lnTo>
                    <a:lnTo>
                      <a:pt x="214" y="168"/>
                    </a:lnTo>
                    <a:lnTo>
                      <a:pt x="218" y="168"/>
                    </a:lnTo>
                    <a:lnTo>
                      <a:pt x="223" y="166"/>
                    </a:lnTo>
                    <a:lnTo>
                      <a:pt x="230" y="161"/>
                    </a:lnTo>
                    <a:lnTo>
                      <a:pt x="237" y="153"/>
                    </a:lnTo>
                    <a:lnTo>
                      <a:pt x="243" y="141"/>
                    </a:lnTo>
                    <a:lnTo>
                      <a:pt x="243" y="137"/>
                    </a:lnTo>
                    <a:lnTo>
                      <a:pt x="244" y="134"/>
                    </a:lnTo>
                    <a:lnTo>
                      <a:pt x="244" y="130"/>
                    </a:lnTo>
                    <a:lnTo>
                      <a:pt x="243" y="128"/>
                    </a:lnTo>
                    <a:lnTo>
                      <a:pt x="242" y="124"/>
                    </a:lnTo>
                    <a:lnTo>
                      <a:pt x="239" y="122"/>
                    </a:lnTo>
                    <a:lnTo>
                      <a:pt x="237" y="121"/>
                    </a:lnTo>
                    <a:lnTo>
                      <a:pt x="234" y="120"/>
                    </a:lnTo>
                    <a:lnTo>
                      <a:pt x="234" y="120"/>
                    </a:lnTo>
                    <a:lnTo>
                      <a:pt x="231" y="119"/>
                    </a:lnTo>
                    <a:lnTo>
                      <a:pt x="229" y="117"/>
                    </a:lnTo>
                    <a:lnTo>
                      <a:pt x="226" y="115"/>
                    </a:lnTo>
                    <a:lnTo>
                      <a:pt x="225" y="112"/>
                    </a:lnTo>
                    <a:lnTo>
                      <a:pt x="219" y="84"/>
                    </a:lnTo>
                    <a:lnTo>
                      <a:pt x="210" y="61"/>
                    </a:lnTo>
                    <a:lnTo>
                      <a:pt x="196" y="43"/>
                    </a:lnTo>
                    <a:lnTo>
                      <a:pt x="178" y="30"/>
                    </a:lnTo>
                    <a:lnTo>
                      <a:pt x="158" y="22"/>
                    </a:lnTo>
                    <a:lnTo>
                      <a:pt x="133" y="20"/>
                    </a:lnTo>
                    <a:close/>
                    <a:moveTo>
                      <a:pt x="133" y="0"/>
                    </a:moveTo>
                    <a:lnTo>
                      <a:pt x="158" y="2"/>
                    </a:lnTo>
                    <a:lnTo>
                      <a:pt x="179" y="9"/>
                    </a:lnTo>
                    <a:lnTo>
                      <a:pt x="198" y="20"/>
                    </a:lnTo>
                    <a:lnTo>
                      <a:pt x="214" y="35"/>
                    </a:lnTo>
                    <a:lnTo>
                      <a:pt x="227" y="54"/>
                    </a:lnTo>
                    <a:lnTo>
                      <a:pt x="237" y="76"/>
                    </a:lnTo>
                    <a:lnTo>
                      <a:pt x="244" y="102"/>
                    </a:lnTo>
                    <a:lnTo>
                      <a:pt x="247" y="104"/>
                    </a:lnTo>
                    <a:lnTo>
                      <a:pt x="251" y="107"/>
                    </a:lnTo>
                    <a:lnTo>
                      <a:pt x="255" y="109"/>
                    </a:lnTo>
                    <a:lnTo>
                      <a:pt x="258" y="114"/>
                    </a:lnTo>
                    <a:lnTo>
                      <a:pt x="262" y="122"/>
                    </a:lnTo>
                    <a:lnTo>
                      <a:pt x="263" y="134"/>
                    </a:lnTo>
                    <a:lnTo>
                      <a:pt x="262" y="146"/>
                    </a:lnTo>
                    <a:lnTo>
                      <a:pt x="256" y="161"/>
                    </a:lnTo>
                    <a:lnTo>
                      <a:pt x="247" y="172"/>
                    </a:lnTo>
                    <a:lnTo>
                      <a:pt x="239" y="179"/>
                    </a:lnTo>
                    <a:lnTo>
                      <a:pt x="230" y="183"/>
                    </a:lnTo>
                    <a:lnTo>
                      <a:pt x="223" y="186"/>
                    </a:lnTo>
                    <a:lnTo>
                      <a:pt x="219" y="194"/>
                    </a:lnTo>
                    <a:lnTo>
                      <a:pt x="213" y="205"/>
                    </a:lnTo>
                    <a:lnTo>
                      <a:pt x="205" y="216"/>
                    </a:lnTo>
                    <a:lnTo>
                      <a:pt x="196" y="228"/>
                    </a:lnTo>
                    <a:lnTo>
                      <a:pt x="183" y="240"/>
                    </a:lnTo>
                    <a:lnTo>
                      <a:pt x="168" y="248"/>
                    </a:lnTo>
                    <a:lnTo>
                      <a:pt x="151" y="255"/>
                    </a:lnTo>
                    <a:lnTo>
                      <a:pt x="132" y="257"/>
                    </a:lnTo>
                    <a:lnTo>
                      <a:pt x="130" y="257"/>
                    </a:lnTo>
                    <a:lnTo>
                      <a:pt x="111" y="254"/>
                    </a:lnTo>
                    <a:lnTo>
                      <a:pt x="94" y="248"/>
                    </a:lnTo>
                    <a:lnTo>
                      <a:pt x="80" y="239"/>
                    </a:lnTo>
                    <a:lnTo>
                      <a:pt x="67" y="228"/>
                    </a:lnTo>
                    <a:lnTo>
                      <a:pt x="58" y="216"/>
                    </a:lnTo>
                    <a:lnTo>
                      <a:pt x="49" y="205"/>
                    </a:lnTo>
                    <a:lnTo>
                      <a:pt x="43" y="194"/>
                    </a:lnTo>
                    <a:lnTo>
                      <a:pt x="40" y="186"/>
                    </a:lnTo>
                    <a:lnTo>
                      <a:pt x="33" y="183"/>
                    </a:lnTo>
                    <a:lnTo>
                      <a:pt x="25" y="179"/>
                    </a:lnTo>
                    <a:lnTo>
                      <a:pt x="16" y="172"/>
                    </a:lnTo>
                    <a:lnTo>
                      <a:pt x="8" y="161"/>
                    </a:lnTo>
                    <a:lnTo>
                      <a:pt x="2" y="146"/>
                    </a:lnTo>
                    <a:lnTo>
                      <a:pt x="0" y="134"/>
                    </a:lnTo>
                    <a:lnTo>
                      <a:pt x="1" y="122"/>
                    </a:lnTo>
                    <a:lnTo>
                      <a:pt x="6" y="114"/>
                    </a:lnTo>
                    <a:lnTo>
                      <a:pt x="9" y="109"/>
                    </a:lnTo>
                    <a:lnTo>
                      <a:pt x="13" y="107"/>
                    </a:lnTo>
                    <a:lnTo>
                      <a:pt x="16" y="104"/>
                    </a:lnTo>
                    <a:lnTo>
                      <a:pt x="20" y="102"/>
                    </a:lnTo>
                    <a:lnTo>
                      <a:pt x="26" y="77"/>
                    </a:lnTo>
                    <a:lnTo>
                      <a:pt x="36" y="55"/>
                    </a:lnTo>
                    <a:lnTo>
                      <a:pt x="51" y="36"/>
                    </a:lnTo>
                    <a:lnTo>
                      <a:pt x="67" y="21"/>
                    </a:lnTo>
                    <a:lnTo>
                      <a:pt x="87" y="9"/>
                    </a:lnTo>
                    <a:lnTo>
                      <a:pt x="109" y="2"/>
                    </a:lnTo>
                    <a:lnTo>
                      <a:pt x="133"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145" name="Rechthoek 144">
              <a:extLst>
                <a:ext uri="{FF2B5EF4-FFF2-40B4-BE49-F238E27FC236}">
                  <a16:creationId xmlns:a16="http://schemas.microsoft.com/office/drawing/2014/main" id="{6A6B5D80-F759-41CD-B97F-A6CA46D3026F}"/>
                </a:ext>
              </a:extLst>
            </p:cNvPr>
            <p:cNvSpPr/>
            <p:nvPr/>
          </p:nvSpPr>
          <p:spPr>
            <a:xfrm>
              <a:off x="3836194" y="3086101"/>
              <a:ext cx="771525" cy="78580"/>
            </a:xfrm>
            <a:prstGeom prst="rect">
              <a:avLst/>
            </a:prstGeom>
            <a:solidFill>
              <a:srgbClr val="E3E8E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154" name="Vrije vorm: vorm 153">
            <a:extLst>
              <a:ext uri="{FF2B5EF4-FFF2-40B4-BE49-F238E27FC236}">
                <a16:creationId xmlns:a16="http://schemas.microsoft.com/office/drawing/2014/main" id="{2BB45FFE-176D-4CDC-AA90-26246E7D3E1E}"/>
              </a:ext>
            </a:extLst>
          </p:cNvPr>
          <p:cNvSpPr/>
          <p:nvPr/>
        </p:nvSpPr>
        <p:spPr>
          <a:xfrm>
            <a:off x="4234041" y="1658119"/>
            <a:ext cx="4473974" cy="1930339"/>
          </a:xfrm>
          <a:custGeom>
            <a:avLst/>
            <a:gdLst>
              <a:gd name="connsiteX0" fmla="*/ 656570 w 3972045"/>
              <a:gd name="connsiteY0" fmla="*/ 0 h 1695384"/>
              <a:gd name="connsiteX1" fmla="*/ 3906874 w 3972045"/>
              <a:gd name="connsiteY1" fmla="*/ 0 h 1695384"/>
              <a:gd name="connsiteX2" fmla="*/ 3972045 w 3972045"/>
              <a:gd name="connsiteY2" fmla="*/ 65171 h 1695384"/>
              <a:gd name="connsiteX3" fmla="*/ 3972045 w 3972045"/>
              <a:gd name="connsiteY3" fmla="*/ 1630213 h 1695384"/>
              <a:gd name="connsiteX4" fmla="*/ 3906874 w 3972045"/>
              <a:gd name="connsiteY4" fmla="*/ 1695384 h 1695384"/>
              <a:gd name="connsiteX5" fmla="*/ 656570 w 3972045"/>
              <a:gd name="connsiteY5" fmla="*/ 1695384 h 1695384"/>
              <a:gd name="connsiteX6" fmla="*/ 591399 w 3972045"/>
              <a:gd name="connsiteY6" fmla="*/ 1630213 h 1695384"/>
              <a:gd name="connsiteX7" fmla="*/ 591399 w 3972045"/>
              <a:gd name="connsiteY7" fmla="*/ 589369 h 1695384"/>
              <a:gd name="connsiteX8" fmla="*/ 535246 w 3972045"/>
              <a:gd name="connsiteY8" fmla="*/ 541063 h 1695384"/>
              <a:gd name="connsiteX9" fmla="*/ 0 w 3972045"/>
              <a:gd name="connsiteY9" fmla="*/ 620745 h 1695384"/>
              <a:gd name="connsiteX10" fmla="*/ 480813 w 3972045"/>
              <a:gd name="connsiteY10" fmla="*/ 203467 h 1695384"/>
              <a:gd name="connsiteX11" fmla="*/ 591399 w 3972045"/>
              <a:gd name="connsiteY11" fmla="*/ 202569 h 1695384"/>
              <a:gd name="connsiteX12" fmla="*/ 591399 w 3972045"/>
              <a:gd name="connsiteY12" fmla="*/ 65171 h 1695384"/>
              <a:gd name="connsiteX13" fmla="*/ 656570 w 3972045"/>
              <a:gd name="connsiteY13" fmla="*/ 0 h 169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2045" h="1695384">
                <a:moveTo>
                  <a:pt x="656570" y="0"/>
                </a:moveTo>
                <a:lnTo>
                  <a:pt x="3906874" y="0"/>
                </a:lnTo>
                <a:cubicBezTo>
                  <a:pt x="3942867" y="0"/>
                  <a:pt x="3972045" y="29178"/>
                  <a:pt x="3972045" y="65171"/>
                </a:cubicBezTo>
                <a:lnTo>
                  <a:pt x="3972045" y="1630213"/>
                </a:lnTo>
                <a:cubicBezTo>
                  <a:pt x="3972045" y="1666206"/>
                  <a:pt x="3942867" y="1695384"/>
                  <a:pt x="3906874" y="1695384"/>
                </a:cubicBezTo>
                <a:lnTo>
                  <a:pt x="656570" y="1695384"/>
                </a:lnTo>
                <a:cubicBezTo>
                  <a:pt x="620577" y="1695384"/>
                  <a:pt x="591399" y="1666206"/>
                  <a:pt x="591399" y="1630213"/>
                </a:cubicBezTo>
                <a:lnTo>
                  <a:pt x="591399" y="589369"/>
                </a:lnTo>
                <a:lnTo>
                  <a:pt x="535246" y="541063"/>
                </a:lnTo>
                <a:cubicBezTo>
                  <a:pt x="384873" y="434580"/>
                  <a:pt x="130080" y="398039"/>
                  <a:pt x="0" y="620745"/>
                </a:cubicBezTo>
                <a:cubicBezTo>
                  <a:pt x="1762" y="355339"/>
                  <a:pt x="208267" y="222026"/>
                  <a:pt x="480813" y="203467"/>
                </a:cubicBezTo>
                <a:lnTo>
                  <a:pt x="591399" y="202569"/>
                </a:lnTo>
                <a:lnTo>
                  <a:pt x="591399" y="65171"/>
                </a:lnTo>
                <a:cubicBezTo>
                  <a:pt x="591399" y="29178"/>
                  <a:pt x="620577" y="0"/>
                  <a:pt x="656570" y="0"/>
                </a:cubicBezTo>
                <a:close/>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CD1719"/>
              </a:solidFill>
              <a:effectLst/>
              <a:uLnTx/>
              <a:uFillTx/>
              <a:latin typeface="Arial" panose="020B0604020202020204"/>
              <a:ea typeface="+mn-ea"/>
              <a:cs typeface="+mn-cs"/>
            </a:endParaRPr>
          </a:p>
        </p:txBody>
      </p:sp>
      <p:sp>
        <p:nvSpPr>
          <p:cNvPr id="155" name="Tekstvak 154">
            <a:extLst>
              <a:ext uri="{FF2B5EF4-FFF2-40B4-BE49-F238E27FC236}">
                <a16:creationId xmlns:a16="http://schemas.microsoft.com/office/drawing/2014/main" id="{D041ED7F-03DC-4D28-890D-B71809A6E58C}"/>
              </a:ext>
            </a:extLst>
          </p:cNvPr>
          <p:cNvSpPr txBox="1"/>
          <p:nvPr/>
        </p:nvSpPr>
        <p:spPr>
          <a:xfrm>
            <a:off x="5387603" y="1785613"/>
            <a:ext cx="3298240" cy="460866"/>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A4A49"/>
                </a:solidFill>
                <a:effectLst/>
                <a:uLnTx/>
                <a:uFillTx/>
                <a:latin typeface="Arial" panose="020B0604020202020204"/>
                <a:ea typeface="+mn-ea"/>
                <a:cs typeface="+mn-cs"/>
              </a:rPr>
              <a:t>Market specialist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A4A49"/>
                </a:solidFill>
                <a:effectLst/>
                <a:uLnTx/>
                <a:uFillTx/>
                <a:latin typeface="Arial" panose="020B0604020202020204"/>
                <a:ea typeface="+mn-ea"/>
                <a:cs typeface="+mn-cs"/>
              </a:rPr>
              <a:t>installation, construction, </a:t>
            </a:r>
            <a:r>
              <a:rPr lang="en-US" sz="1400" dirty="0">
                <a:solidFill>
                  <a:srgbClr val="4A4A49"/>
                </a:solidFill>
                <a:latin typeface="Arial" panose="020B0604020202020204"/>
              </a:rPr>
              <a:t>home improvement and real estate</a:t>
            </a:r>
            <a:endParaRPr kumimoji="0" lang="en-US" sz="14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156" name="Tekstvak 155">
            <a:extLst>
              <a:ext uri="{FF2B5EF4-FFF2-40B4-BE49-F238E27FC236}">
                <a16:creationId xmlns:a16="http://schemas.microsoft.com/office/drawing/2014/main" id="{42725D48-C835-46D4-BF64-83E3A73B4819}"/>
              </a:ext>
            </a:extLst>
          </p:cNvPr>
          <p:cNvSpPr txBox="1"/>
          <p:nvPr/>
        </p:nvSpPr>
        <p:spPr>
          <a:xfrm>
            <a:off x="5410947" y="2324200"/>
            <a:ext cx="3107195" cy="271766"/>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A4A49"/>
                </a:solidFill>
                <a:effectLst/>
                <a:uLnTx/>
                <a:uFillTx/>
                <a:latin typeface="Arial" panose="020B0604020202020204"/>
                <a:ea typeface="+mn-ea"/>
                <a:cs typeface="+mn-cs"/>
              </a:rPr>
              <a:t>Dedicated and multi-client research</a:t>
            </a:r>
          </a:p>
        </p:txBody>
      </p:sp>
      <p:sp>
        <p:nvSpPr>
          <p:cNvPr id="157" name="Tekstvak 156">
            <a:extLst>
              <a:ext uri="{FF2B5EF4-FFF2-40B4-BE49-F238E27FC236}">
                <a16:creationId xmlns:a16="http://schemas.microsoft.com/office/drawing/2014/main" id="{E2856F02-4BBA-4D88-996D-A9AC04E0C04C}"/>
              </a:ext>
            </a:extLst>
          </p:cNvPr>
          <p:cNvSpPr txBox="1"/>
          <p:nvPr/>
        </p:nvSpPr>
        <p:spPr>
          <a:xfrm>
            <a:off x="5410947" y="2705997"/>
            <a:ext cx="3205586" cy="214787"/>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A4A49"/>
                </a:solidFill>
                <a:effectLst/>
                <a:uLnTx/>
                <a:uFillTx/>
                <a:latin typeface="Arial" panose="020B0604020202020204"/>
                <a:ea typeface="+mn-ea"/>
                <a:cs typeface="+mn-cs"/>
              </a:rPr>
              <a:t>Active in the market for over 25 years</a:t>
            </a:r>
          </a:p>
        </p:txBody>
      </p:sp>
      <p:sp>
        <p:nvSpPr>
          <p:cNvPr id="158" name="Tekstvak 157">
            <a:extLst>
              <a:ext uri="{FF2B5EF4-FFF2-40B4-BE49-F238E27FC236}">
                <a16:creationId xmlns:a16="http://schemas.microsoft.com/office/drawing/2014/main" id="{0C7DE9F5-1D2C-46B1-8D0F-F1A6202C40F4}"/>
              </a:ext>
            </a:extLst>
          </p:cNvPr>
          <p:cNvSpPr txBox="1"/>
          <p:nvPr/>
        </p:nvSpPr>
        <p:spPr>
          <a:xfrm>
            <a:off x="5410947" y="3087794"/>
            <a:ext cx="3107195" cy="36000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A4A49"/>
                </a:solidFill>
                <a:effectLst/>
                <a:uLnTx/>
                <a:uFillTx/>
                <a:latin typeface="Arial" panose="020B0604020202020204"/>
                <a:ea typeface="+mn-ea"/>
                <a:cs typeface="+mn-cs"/>
              </a:rPr>
              <a:t>230+ dedicated market research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A4A49"/>
                </a:solidFill>
                <a:effectLst/>
                <a:uLnTx/>
                <a:uFillTx/>
                <a:latin typeface="Arial" panose="020B0604020202020204"/>
                <a:ea typeface="+mn-ea"/>
                <a:cs typeface="+mn-cs"/>
              </a:rPr>
              <a:t>projects annually</a:t>
            </a:r>
          </a:p>
        </p:txBody>
      </p:sp>
      <p:grpSp>
        <p:nvGrpSpPr>
          <p:cNvPr id="159" name="Groep 158">
            <a:extLst>
              <a:ext uri="{FF2B5EF4-FFF2-40B4-BE49-F238E27FC236}">
                <a16:creationId xmlns:a16="http://schemas.microsoft.com/office/drawing/2014/main" id="{605776DF-0EE1-4A11-82A0-EDBD5CE58F0A}"/>
              </a:ext>
            </a:extLst>
          </p:cNvPr>
          <p:cNvGrpSpPr/>
          <p:nvPr/>
        </p:nvGrpSpPr>
        <p:grpSpPr>
          <a:xfrm>
            <a:off x="5074939" y="2278243"/>
            <a:ext cx="206491" cy="226128"/>
            <a:chOff x="1843088" y="5262563"/>
            <a:chExt cx="550863" cy="603250"/>
          </a:xfrm>
          <a:solidFill>
            <a:schemeClr val="accent2"/>
          </a:solidFill>
        </p:grpSpPr>
        <p:sp>
          <p:nvSpPr>
            <p:cNvPr id="160" name="Freeform 40">
              <a:extLst>
                <a:ext uri="{FF2B5EF4-FFF2-40B4-BE49-F238E27FC236}">
                  <a16:creationId xmlns:a16="http://schemas.microsoft.com/office/drawing/2014/main" id="{F9EDAABB-533E-41FA-BACA-F0D07B027387}"/>
                </a:ext>
              </a:extLst>
            </p:cNvPr>
            <p:cNvSpPr>
              <a:spLocks/>
            </p:cNvSpPr>
            <p:nvPr/>
          </p:nvSpPr>
          <p:spPr bwMode="auto">
            <a:xfrm>
              <a:off x="1911351" y="5365751"/>
              <a:ext cx="93663" cy="180975"/>
            </a:xfrm>
            <a:custGeom>
              <a:avLst/>
              <a:gdLst>
                <a:gd name="T0" fmla="*/ 48 w 59"/>
                <a:gd name="T1" fmla="*/ 0 h 114"/>
                <a:gd name="T2" fmla="*/ 52 w 59"/>
                <a:gd name="T3" fmla="*/ 1 h 114"/>
                <a:gd name="T4" fmla="*/ 55 w 59"/>
                <a:gd name="T5" fmla="*/ 2 h 114"/>
                <a:gd name="T6" fmla="*/ 57 w 59"/>
                <a:gd name="T7" fmla="*/ 5 h 114"/>
                <a:gd name="T8" fmla="*/ 59 w 59"/>
                <a:gd name="T9" fmla="*/ 8 h 114"/>
                <a:gd name="T10" fmla="*/ 59 w 59"/>
                <a:gd name="T11" fmla="*/ 11 h 114"/>
                <a:gd name="T12" fmla="*/ 59 w 59"/>
                <a:gd name="T13" fmla="*/ 14 h 114"/>
                <a:gd name="T14" fmla="*/ 58 w 59"/>
                <a:gd name="T15" fmla="*/ 17 h 114"/>
                <a:gd name="T16" fmla="*/ 56 w 59"/>
                <a:gd name="T17" fmla="*/ 20 h 114"/>
                <a:gd name="T18" fmla="*/ 41 w 59"/>
                <a:gd name="T19" fmla="*/ 34 h 114"/>
                <a:gd name="T20" fmla="*/ 30 w 59"/>
                <a:gd name="T21" fmla="*/ 52 h 114"/>
                <a:gd name="T22" fmla="*/ 23 w 59"/>
                <a:gd name="T23" fmla="*/ 72 h 114"/>
                <a:gd name="T24" fmla="*/ 21 w 59"/>
                <a:gd name="T25" fmla="*/ 92 h 114"/>
                <a:gd name="T26" fmla="*/ 21 w 59"/>
                <a:gd name="T27" fmla="*/ 102 h 114"/>
                <a:gd name="T28" fmla="*/ 21 w 59"/>
                <a:gd name="T29" fmla="*/ 105 h 114"/>
                <a:gd name="T30" fmla="*/ 20 w 59"/>
                <a:gd name="T31" fmla="*/ 108 h 114"/>
                <a:gd name="T32" fmla="*/ 18 w 59"/>
                <a:gd name="T33" fmla="*/ 111 h 114"/>
                <a:gd name="T34" fmla="*/ 16 w 59"/>
                <a:gd name="T35" fmla="*/ 113 h 114"/>
                <a:gd name="T36" fmla="*/ 13 w 59"/>
                <a:gd name="T37" fmla="*/ 114 h 114"/>
                <a:gd name="T38" fmla="*/ 12 w 59"/>
                <a:gd name="T39" fmla="*/ 114 h 114"/>
                <a:gd name="T40" fmla="*/ 7 w 59"/>
                <a:gd name="T41" fmla="*/ 113 h 114"/>
                <a:gd name="T42" fmla="*/ 4 w 59"/>
                <a:gd name="T43" fmla="*/ 111 h 114"/>
                <a:gd name="T44" fmla="*/ 2 w 59"/>
                <a:gd name="T45" fmla="*/ 107 h 114"/>
                <a:gd name="T46" fmla="*/ 1 w 59"/>
                <a:gd name="T47" fmla="*/ 104 h 114"/>
                <a:gd name="T48" fmla="*/ 0 w 59"/>
                <a:gd name="T49" fmla="*/ 92 h 114"/>
                <a:gd name="T50" fmla="*/ 3 w 59"/>
                <a:gd name="T51" fmla="*/ 66 h 114"/>
                <a:gd name="T52" fmla="*/ 10 w 59"/>
                <a:gd name="T53" fmla="*/ 42 h 114"/>
                <a:gd name="T54" fmla="*/ 25 w 59"/>
                <a:gd name="T55" fmla="*/ 21 h 114"/>
                <a:gd name="T56" fmla="*/ 42 w 59"/>
                <a:gd name="T57" fmla="*/ 2 h 114"/>
                <a:gd name="T58" fmla="*/ 45 w 59"/>
                <a:gd name="T59" fmla="*/ 1 h 114"/>
                <a:gd name="T60" fmla="*/ 48 w 59"/>
                <a:gd name="T6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 h="114">
                  <a:moveTo>
                    <a:pt x="48" y="0"/>
                  </a:moveTo>
                  <a:lnTo>
                    <a:pt x="52" y="1"/>
                  </a:lnTo>
                  <a:lnTo>
                    <a:pt x="55" y="2"/>
                  </a:lnTo>
                  <a:lnTo>
                    <a:pt x="57" y="5"/>
                  </a:lnTo>
                  <a:lnTo>
                    <a:pt x="59" y="8"/>
                  </a:lnTo>
                  <a:lnTo>
                    <a:pt x="59" y="11"/>
                  </a:lnTo>
                  <a:lnTo>
                    <a:pt x="59" y="14"/>
                  </a:lnTo>
                  <a:lnTo>
                    <a:pt x="58" y="17"/>
                  </a:lnTo>
                  <a:lnTo>
                    <a:pt x="56" y="20"/>
                  </a:lnTo>
                  <a:lnTo>
                    <a:pt x="41" y="34"/>
                  </a:lnTo>
                  <a:lnTo>
                    <a:pt x="30" y="52"/>
                  </a:lnTo>
                  <a:lnTo>
                    <a:pt x="23" y="72"/>
                  </a:lnTo>
                  <a:lnTo>
                    <a:pt x="21" y="92"/>
                  </a:lnTo>
                  <a:lnTo>
                    <a:pt x="21" y="102"/>
                  </a:lnTo>
                  <a:lnTo>
                    <a:pt x="21" y="105"/>
                  </a:lnTo>
                  <a:lnTo>
                    <a:pt x="20" y="108"/>
                  </a:lnTo>
                  <a:lnTo>
                    <a:pt x="18" y="111"/>
                  </a:lnTo>
                  <a:lnTo>
                    <a:pt x="16" y="113"/>
                  </a:lnTo>
                  <a:lnTo>
                    <a:pt x="13" y="114"/>
                  </a:lnTo>
                  <a:lnTo>
                    <a:pt x="12" y="114"/>
                  </a:lnTo>
                  <a:lnTo>
                    <a:pt x="7" y="113"/>
                  </a:lnTo>
                  <a:lnTo>
                    <a:pt x="4" y="111"/>
                  </a:lnTo>
                  <a:lnTo>
                    <a:pt x="2" y="107"/>
                  </a:lnTo>
                  <a:lnTo>
                    <a:pt x="1" y="104"/>
                  </a:lnTo>
                  <a:lnTo>
                    <a:pt x="0" y="92"/>
                  </a:lnTo>
                  <a:lnTo>
                    <a:pt x="3" y="66"/>
                  </a:lnTo>
                  <a:lnTo>
                    <a:pt x="10" y="42"/>
                  </a:lnTo>
                  <a:lnTo>
                    <a:pt x="25" y="21"/>
                  </a:lnTo>
                  <a:lnTo>
                    <a:pt x="42" y="2"/>
                  </a:lnTo>
                  <a:lnTo>
                    <a:pt x="45" y="1"/>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1" name="Freeform 41">
              <a:extLst>
                <a:ext uri="{FF2B5EF4-FFF2-40B4-BE49-F238E27FC236}">
                  <a16:creationId xmlns:a16="http://schemas.microsoft.com/office/drawing/2014/main" id="{1273F891-75C8-4B2A-ADCF-4CD86A2F9651}"/>
                </a:ext>
              </a:extLst>
            </p:cNvPr>
            <p:cNvSpPr>
              <a:spLocks/>
            </p:cNvSpPr>
            <p:nvPr/>
          </p:nvSpPr>
          <p:spPr bwMode="auto">
            <a:xfrm>
              <a:off x="1987551" y="5545138"/>
              <a:ext cx="242888" cy="131763"/>
            </a:xfrm>
            <a:custGeom>
              <a:avLst/>
              <a:gdLst>
                <a:gd name="T0" fmla="*/ 42 w 153"/>
                <a:gd name="T1" fmla="*/ 0 h 83"/>
                <a:gd name="T2" fmla="*/ 111 w 153"/>
                <a:gd name="T3" fmla="*/ 0 h 83"/>
                <a:gd name="T4" fmla="*/ 124 w 153"/>
                <a:gd name="T5" fmla="*/ 2 h 83"/>
                <a:gd name="T6" fmla="*/ 135 w 153"/>
                <a:gd name="T7" fmla="*/ 8 h 83"/>
                <a:gd name="T8" fmla="*/ 144 w 153"/>
                <a:gd name="T9" fmla="*/ 17 h 83"/>
                <a:gd name="T10" fmla="*/ 151 w 153"/>
                <a:gd name="T11" fmla="*/ 29 h 83"/>
                <a:gd name="T12" fmla="*/ 153 w 153"/>
                <a:gd name="T13" fmla="*/ 42 h 83"/>
                <a:gd name="T14" fmla="*/ 153 w 153"/>
                <a:gd name="T15" fmla="*/ 53 h 83"/>
                <a:gd name="T16" fmla="*/ 143 w 153"/>
                <a:gd name="T17" fmla="*/ 64 h 83"/>
                <a:gd name="T18" fmla="*/ 131 w 153"/>
                <a:gd name="T19" fmla="*/ 72 h 83"/>
                <a:gd name="T20" fmla="*/ 131 w 153"/>
                <a:gd name="T21" fmla="*/ 42 h 83"/>
                <a:gd name="T22" fmla="*/ 129 w 153"/>
                <a:gd name="T23" fmla="*/ 32 h 83"/>
                <a:gd name="T24" fmla="*/ 121 w 153"/>
                <a:gd name="T25" fmla="*/ 24 h 83"/>
                <a:gd name="T26" fmla="*/ 111 w 153"/>
                <a:gd name="T27" fmla="*/ 21 h 83"/>
                <a:gd name="T28" fmla="*/ 42 w 153"/>
                <a:gd name="T29" fmla="*/ 21 h 83"/>
                <a:gd name="T30" fmla="*/ 32 w 153"/>
                <a:gd name="T31" fmla="*/ 24 h 83"/>
                <a:gd name="T32" fmla="*/ 24 w 153"/>
                <a:gd name="T33" fmla="*/ 32 h 83"/>
                <a:gd name="T34" fmla="*/ 21 w 153"/>
                <a:gd name="T35" fmla="*/ 42 h 83"/>
                <a:gd name="T36" fmla="*/ 21 w 153"/>
                <a:gd name="T37" fmla="*/ 83 h 83"/>
                <a:gd name="T38" fmla="*/ 0 w 153"/>
                <a:gd name="T39" fmla="*/ 71 h 83"/>
                <a:gd name="T40" fmla="*/ 0 w 153"/>
                <a:gd name="T41" fmla="*/ 42 h 83"/>
                <a:gd name="T42" fmla="*/ 2 w 153"/>
                <a:gd name="T43" fmla="*/ 29 h 83"/>
                <a:gd name="T44" fmla="*/ 8 w 153"/>
                <a:gd name="T45" fmla="*/ 17 h 83"/>
                <a:gd name="T46" fmla="*/ 18 w 153"/>
                <a:gd name="T47" fmla="*/ 8 h 83"/>
                <a:gd name="T48" fmla="*/ 28 w 153"/>
                <a:gd name="T49" fmla="*/ 2 h 83"/>
                <a:gd name="T50" fmla="*/ 42 w 153"/>
                <a:gd name="T5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83">
                  <a:moveTo>
                    <a:pt x="42" y="0"/>
                  </a:moveTo>
                  <a:lnTo>
                    <a:pt x="111" y="0"/>
                  </a:lnTo>
                  <a:lnTo>
                    <a:pt x="124" y="2"/>
                  </a:lnTo>
                  <a:lnTo>
                    <a:pt x="135" y="8"/>
                  </a:lnTo>
                  <a:lnTo>
                    <a:pt x="144" y="17"/>
                  </a:lnTo>
                  <a:lnTo>
                    <a:pt x="151" y="29"/>
                  </a:lnTo>
                  <a:lnTo>
                    <a:pt x="153" y="42"/>
                  </a:lnTo>
                  <a:lnTo>
                    <a:pt x="153" y="53"/>
                  </a:lnTo>
                  <a:lnTo>
                    <a:pt x="143" y="64"/>
                  </a:lnTo>
                  <a:lnTo>
                    <a:pt x="131" y="72"/>
                  </a:lnTo>
                  <a:lnTo>
                    <a:pt x="131" y="42"/>
                  </a:lnTo>
                  <a:lnTo>
                    <a:pt x="129" y="32"/>
                  </a:lnTo>
                  <a:lnTo>
                    <a:pt x="121" y="24"/>
                  </a:lnTo>
                  <a:lnTo>
                    <a:pt x="111" y="21"/>
                  </a:lnTo>
                  <a:lnTo>
                    <a:pt x="42" y="21"/>
                  </a:lnTo>
                  <a:lnTo>
                    <a:pt x="32" y="24"/>
                  </a:lnTo>
                  <a:lnTo>
                    <a:pt x="24" y="32"/>
                  </a:lnTo>
                  <a:lnTo>
                    <a:pt x="21" y="42"/>
                  </a:lnTo>
                  <a:lnTo>
                    <a:pt x="21" y="83"/>
                  </a:lnTo>
                  <a:lnTo>
                    <a:pt x="0" y="71"/>
                  </a:lnTo>
                  <a:lnTo>
                    <a:pt x="0" y="42"/>
                  </a:lnTo>
                  <a:lnTo>
                    <a:pt x="2" y="29"/>
                  </a:lnTo>
                  <a:lnTo>
                    <a:pt x="8" y="17"/>
                  </a:lnTo>
                  <a:lnTo>
                    <a:pt x="18" y="8"/>
                  </a:lnTo>
                  <a:lnTo>
                    <a:pt x="28" y="2"/>
                  </a:lnTo>
                  <a:lnTo>
                    <a:pt x="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2" name="Freeform 42">
              <a:extLst>
                <a:ext uri="{FF2B5EF4-FFF2-40B4-BE49-F238E27FC236}">
                  <a16:creationId xmlns:a16="http://schemas.microsoft.com/office/drawing/2014/main" id="{9CC10EBE-30E5-4D29-8B15-234F4C2DB294}"/>
                </a:ext>
              </a:extLst>
            </p:cNvPr>
            <p:cNvSpPr>
              <a:spLocks noEditPoints="1"/>
            </p:cNvSpPr>
            <p:nvPr/>
          </p:nvSpPr>
          <p:spPr bwMode="auto">
            <a:xfrm>
              <a:off x="1843088" y="5262563"/>
              <a:ext cx="550863" cy="603250"/>
            </a:xfrm>
            <a:custGeom>
              <a:avLst/>
              <a:gdLst>
                <a:gd name="T0" fmla="*/ 256 w 347"/>
                <a:gd name="T1" fmla="*/ 278 h 380"/>
                <a:gd name="T2" fmla="*/ 286 w 347"/>
                <a:gd name="T3" fmla="*/ 351 h 380"/>
                <a:gd name="T4" fmla="*/ 304 w 347"/>
                <a:gd name="T5" fmla="*/ 358 h 380"/>
                <a:gd name="T6" fmla="*/ 312 w 347"/>
                <a:gd name="T7" fmla="*/ 356 h 380"/>
                <a:gd name="T8" fmla="*/ 317 w 347"/>
                <a:gd name="T9" fmla="*/ 352 h 380"/>
                <a:gd name="T10" fmla="*/ 324 w 347"/>
                <a:gd name="T11" fmla="*/ 343 h 380"/>
                <a:gd name="T12" fmla="*/ 325 w 347"/>
                <a:gd name="T13" fmla="*/ 333 h 380"/>
                <a:gd name="T14" fmla="*/ 321 w 347"/>
                <a:gd name="T15" fmla="*/ 323 h 380"/>
                <a:gd name="T16" fmla="*/ 157 w 347"/>
                <a:gd name="T17" fmla="*/ 22 h 380"/>
                <a:gd name="T18" fmla="*/ 105 w 347"/>
                <a:gd name="T19" fmla="*/ 32 h 380"/>
                <a:gd name="T20" fmla="*/ 62 w 347"/>
                <a:gd name="T21" fmla="*/ 61 h 380"/>
                <a:gd name="T22" fmla="*/ 33 w 347"/>
                <a:gd name="T23" fmla="*/ 104 h 380"/>
                <a:gd name="T24" fmla="*/ 22 w 347"/>
                <a:gd name="T25" fmla="*/ 157 h 380"/>
                <a:gd name="T26" fmla="*/ 33 w 347"/>
                <a:gd name="T27" fmla="*/ 209 h 380"/>
                <a:gd name="T28" fmla="*/ 62 w 347"/>
                <a:gd name="T29" fmla="*/ 252 h 380"/>
                <a:gd name="T30" fmla="*/ 105 w 347"/>
                <a:gd name="T31" fmla="*/ 282 h 380"/>
                <a:gd name="T32" fmla="*/ 157 w 347"/>
                <a:gd name="T33" fmla="*/ 292 h 380"/>
                <a:gd name="T34" fmla="*/ 210 w 347"/>
                <a:gd name="T35" fmla="*/ 282 h 380"/>
                <a:gd name="T36" fmla="*/ 254 w 347"/>
                <a:gd name="T37" fmla="*/ 252 h 380"/>
                <a:gd name="T38" fmla="*/ 282 w 347"/>
                <a:gd name="T39" fmla="*/ 209 h 380"/>
                <a:gd name="T40" fmla="*/ 292 w 347"/>
                <a:gd name="T41" fmla="*/ 157 h 380"/>
                <a:gd name="T42" fmla="*/ 282 w 347"/>
                <a:gd name="T43" fmla="*/ 104 h 380"/>
                <a:gd name="T44" fmla="*/ 254 w 347"/>
                <a:gd name="T45" fmla="*/ 61 h 380"/>
                <a:gd name="T46" fmla="*/ 210 w 347"/>
                <a:gd name="T47" fmla="*/ 32 h 380"/>
                <a:gd name="T48" fmla="*/ 157 w 347"/>
                <a:gd name="T49" fmla="*/ 22 h 380"/>
                <a:gd name="T50" fmla="*/ 189 w 347"/>
                <a:gd name="T51" fmla="*/ 4 h 380"/>
                <a:gd name="T52" fmla="*/ 245 w 347"/>
                <a:gd name="T53" fmla="*/ 27 h 380"/>
                <a:gd name="T54" fmla="*/ 287 w 347"/>
                <a:gd name="T55" fmla="*/ 70 h 380"/>
                <a:gd name="T56" fmla="*/ 311 w 347"/>
                <a:gd name="T57" fmla="*/ 126 h 380"/>
                <a:gd name="T58" fmla="*/ 311 w 347"/>
                <a:gd name="T59" fmla="*/ 189 h 380"/>
                <a:gd name="T60" fmla="*/ 286 w 347"/>
                <a:gd name="T61" fmla="*/ 246 h 380"/>
                <a:gd name="T62" fmla="*/ 343 w 347"/>
                <a:gd name="T63" fmla="*/ 318 h 380"/>
                <a:gd name="T64" fmla="*/ 347 w 347"/>
                <a:gd name="T65" fmla="*/ 340 h 380"/>
                <a:gd name="T66" fmla="*/ 339 w 347"/>
                <a:gd name="T67" fmla="*/ 361 h 380"/>
                <a:gd name="T68" fmla="*/ 329 w 347"/>
                <a:gd name="T69" fmla="*/ 370 h 380"/>
                <a:gd name="T70" fmla="*/ 307 w 347"/>
                <a:gd name="T71" fmla="*/ 380 h 380"/>
                <a:gd name="T72" fmla="*/ 279 w 347"/>
                <a:gd name="T73" fmla="*/ 374 h 380"/>
                <a:gd name="T74" fmla="*/ 218 w 347"/>
                <a:gd name="T75" fmla="*/ 301 h 380"/>
                <a:gd name="T76" fmla="*/ 157 w 347"/>
                <a:gd name="T77" fmla="*/ 313 h 380"/>
                <a:gd name="T78" fmla="*/ 97 w 347"/>
                <a:gd name="T79" fmla="*/ 301 h 380"/>
                <a:gd name="T80" fmla="*/ 47 w 347"/>
                <a:gd name="T81" fmla="*/ 268 h 380"/>
                <a:gd name="T82" fmla="*/ 13 w 347"/>
                <a:gd name="T83" fmla="*/ 218 h 380"/>
                <a:gd name="T84" fmla="*/ 0 w 347"/>
                <a:gd name="T85" fmla="*/ 157 h 380"/>
                <a:gd name="T86" fmla="*/ 13 w 347"/>
                <a:gd name="T87" fmla="*/ 96 h 380"/>
                <a:gd name="T88" fmla="*/ 47 w 347"/>
                <a:gd name="T89" fmla="*/ 46 h 380"/>
                <a:gd name="T90" fmla="*/ 97 w 347"/>
                <a:gd name="T91" fmla="*/ 12 h 380"/>
                <a:gd name="T92" fmla="*/ 157 w 347"/>
                <a:gd name="T9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7" h="380">
                  <a:moveTo>
                    <a:pt x="272" y="263"/>
                  </a:moveTo>
                  <a:lnTo>
                    <a:pt x="256" y="278"/>
                  </a:lnTo>
                  <a:lnTo>
                    <a:pt x="237" y="291"/>
                  </a:lnTo>
                  <a:lnTo>
                    <a:pt x="286" y="351"/>
                  </a:lnTo>
                  <a:lnTo>
                    <a:pt x="295" y="356"/>
                  </a:lnTo>
                  <a:lnTo>
                    <a:pt x="304" y="358"/>
                  </a:lnTo>
                  <a:lnTo>
                    <a:pt x="309" y="357"/>
                  </a:lnTo>
                  <a:lnTo>
                    <a:pt x="312" y="356"/>
                  </a:lnTo>
                  <a:lnTo>
                    <a:pt x="315" y="354"/>
                  </a:lnTo>
                  <a:lnTo>
                    <a:pt x="317" y="352"/>
                  </a:lnTo>
                  <a:lnTo>
                    <a:pt x="322" y="348"/>
                  </a:lnTo>
                  <a:lnTo>
                    <a:pt x="324" y="343"/>
                  </a:lnTo>
                  <a:lnTo>
                    <a:pt x="325" y="338"/>
                  </a:lnTo>
                  <a:lnTo>
                    <a:pt x="325" y="333"/>
                  </a:lnTo>
                  <a:lnTo>
                    <a:pt x="324" y="327"/>
                  </a:lnTo>
                  <a:lnTo>
                    <a:pt x="321" y="323"/>
                  </a:lnTo>
                  <a:lnTo>
                    <a:pt x="272" y="263"/>
                  </a:lnTo>
                  <a:close/>
                  <a:moveTo>
                    <a:pt x="157" y="22"/>
                  </a:moveTo>
                  <a:lnTo>
                    <a:pt x="130" y="24"/>
                  </a:lnTo>
                  <a:lnTo>
                    <a:pt x="105" y="32"/>
                  </a:lnTo>
                  <a:lnTo>
                    <a:pt x="82" y="45"/>
                  </a:lnTo>
                  <a:lnTo>
                    <a:pt x="62" y="61"/>
                  </a:lnTo>
                  <a:lnTo>
                    <a:pt x="46" y="82"/>
                  </a:lnTo>
                  <a:lnTo>
                    <a:pt x="33" y="104"/>
                  </a:lnTo>
                  <a:lnTo>
                    <a:pt x="25" y="130"/>
                  </a:lnTo>
                  <a:lnTo>
                    <a:pt x="22" y="157"/>
                  </a:lnTo>
                  <a:lnTo>
                    <a:pt x="25" y="184"/>
                  </a:lnTo>
                  <a:lnTo>
                    <a:pt x="33" y="209"/>
                  </a:lnTo>
                  <a:lnTo>
                    <a:pt x="46" y="233"/>
                  </a:lnTo>
                  <a:lnTo>
                    <a:pt x="62" y="252"/>
                  </a:lnTo>
                  <a:lnTo>
                    <a:pt x="82" y="269"/>
                  </a:lnTo>
                  <a:lnTo>
                    <a:pt x="105" y="282"/>
                  </a:lnTo>
                  <a:lnTo>
                    <a:pt x="130" y="289"/>
                  </a:lnTo>
                  <a:lnTo>
                    <a:pt x="157" y="292"/>
                  </a:lnTo>
                  <a:lnTo>
                    <a:pt x="184" y="289"/>
                  </a:lnTo>
                  <a:lnTo>
                    <a:pt x="210" y="282"/>
                  </a:lnTo>
                  <a:lnTo>
                    <a:pt x="233" y="269"/>
                  </a:lnTo>
                  <a:lnTo>
                    <a:pt x="254" y="252"/>
                  </a:lnTo>
                  <a:lnTo>
                    <a:pt x="270" y="233"/>
                  </a:lnTo>
                  <a:lnTo>
                    <a:pt x="282" y="209"/>
                  </a:lnTo>
                  <a:lnTo>
                    <a:pt x="290" y="184"/>
                  </a:lnTo>
                  <a:lnTo>
                    <a:pt x="292" y="157"/>
                  </a:lnTo>
                  <a:lnTo>
                    <a:pt x="290" y="130"/>
                  </a:lnTo>
                  <a:lnTo>
                    <a:pt x="282" y="104"/>
                  </a:lnTo>
                  <a:lnTo>
                    <a:pt x="270" y="82"/>
                  </a:lnTo>
                  <a:lnTo>
                    <a:pt x="254" y="61"/>
                  </a:lnTo>
                  <a:lnTo>
                    <a:pt x="233" y="45"/>
                  </a:lnTo>
                  <a:lnTo>
                    <a:pt x="210" y="32"/>
                  </a:lnTo>
                  <a:lnTo>
                    <a:pt x="184" y="24"/>
                  </a:lnTo>
                  <a:lnTo>
                    <a:pt x="157" y="22"/>
                  </a:lnTo>
                  <a:close/>
                  <a:moveTo>
                    <a:pt x="157" y="0"/>
                  </a:moveTo>
                  <a:lnTo>
                    <a:pt x="189" y="4"/>
                  </a:lnTo>
                  <a:lnTo>
                    <a:pt x="218" y="12"/>
                  </a:lnTo>
                  <a:lnTo>
                    <a:pt x="245" y="27"/>
                  </a:lnTo>
                  <a:lnTo>
                    <a:pt x="268" y="46"/>
                  </a:lnTo>
                  <a:lnTo>
                    <a:pt x="287" y="70"/>
                  </a:lnTo>
                  <a:lnTo>
                    <a:pt x="302" y="96"/>
                  </a:lnTo>
                  <a:lnTo>
                    <a:pt x="311" y="126"/>
                  </a:lnTo>
                  <a:lnTo>
                    <a:pt x="314" y="157"/>
                  </a:lnTo>
                  <a:lnTo>
                    <a:pt x="311" y="189"/>
                  </a:lnTo>
                  <a:lnTo>
                    <a:pt x="301" y="219"/>
                  </a:lnTo>
                  <a:lnTo>
                    <a:pt x="286" y="246"/>
                  </a:lnTo>
                  <a:lnTo>
                    <a:pt x="338" y="309"/>
                  </a:lnTo>
                  <a:lnTo>
                    <a:pt x="343" y="318"/>
                  </a:lnTo>
                  <a:lnTo>
                    <a:pt x="347" y="329"/>
                  </a:lnTo>
                  <a:lnTo>
                    <a:pt x="347" y="340"/>
                  </a:lnTo>
                  <a:lnTo>
                    <a:pt x="344" y="351"/>
                  </a:lnTo>
                  <a:lnTo>
                    <a:pt x="339" y="361"/>
                  </a:lnTo>
                  <a:lnTo>
                    <a:pt x="331" y="368"/>
                  </a:lnTo>
                  <a:lnTo>
                    <a:pt x="329" y="370"/>
                  </a:lnTo>
                  <a:lnTo>
                    <a:pt x="318" y="377"/>
                  </a:lnTo>
                  <a:lnTo>
                    <a:pt x="307" y="380"/>
                  </a:lnTo>
                  <a:lnTo>
                    <a:pt x="292" y="379"/>
                  </a:lnTo>
                  <a:lnTo>
                    <a:pt x="279" y="374"/>
                  </a:lnTo>
                  <a:lnTo>
                    <a:pt x="270" y="365"/>
                  </a:lnTo>
                  <a:lnTo>
                    <a:pt x="218" y="301"/>
                  </a:lnTo>
                  <a:lnTo>
                    <a:pt x="189" y="311"/>
                  </a:lnTo>
                  <a:lnTo>
                    <a:pt x="157" y="313"/>
                  </a:lnTo>
                  <a:lnTo>
                    <a:pt x="126" y="310"/>
                  </a:lnTo>
                  <a:lnTo>
                    <a:pt x="97" y="301"/>
                  </a:lnTo>
                  <a:lnTo>
                    <a:pt x="70" y="287"/>
                  </a:lnTo>
                  <a:lnTo>
                    <a:pt x="47" y="268"/>
                  </a:lnTo>
                  <a:lnTo>
                    <a:pt x="27" y="245"/>
                  </a:lnTo>
                  <a:lnTo>
                    <a:pt x="13" y="218"/>
                  </a:lnTo>
                  <a:lnTo>
                    <a:pt x="4" y="189"/>
                  </a:lnTo>
                  <a:lnTo>
                    <a:pt x="0" y="157"/>
                  </a:lnTo>
                  <a:lnTo>
                    <a:pt x="4" y="126"/>
                  </a:lnTo>
                  <a:lnTo>
                    <a:pt x="13" y="96"/>
                  </a:lnTo>
                  <a:lnTo>
                    <a:pt x="27" y="70"/>
                  </a:lnTo>
                  <a:lnTo>
                    <a:pt x="47" y="46"/>
                  </a:lnTo>
                  <a:lnTo>
                    <a:pt x="70" y="27"/>
                  </a:lnTo>
                  <a:lnTo>
                    <a:pt x="97" y="12"/>
                  </a:lnTo>
                  <a:lnTo>
                    <a:pt x="126" y="4"/>
                  </a:lnTo>
                  <a:lnTo>
                    <a:pt x="1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3" name="Freeform 43">
              <a:extLst>
                <a:ext uri="{FF2B5EF4-FFF2-40B4-BE49-F238E27FC236}">
                  <a16:creationId xmlns:a16="http://schemas.microsoft.com/office/drawing/2014/main" id="{4BB02AAD-7884-48CF-84C0-1CB13313DC96}"/>
                </a:ext>
              </a:extLst>
            </p:cNvPr>
            <p:cNvSpPr>
              <a:spLocks noEditPoints="1"/>
            </p:cNvSpPr>
            <p:nvPr/>
          </p:nvSpPr>
          <p:spPr bwMode="auto">
            <a:xfrm>
              <a:off x="2028826" y="5357813"/>
              <a:ext cx="160338" cy="158750"/>
            </a:xfrm>
            <a:custGeom>
              <a:avLst/>
              <a:gdLst>
                <a:gd name="T0" fmla="*/ 50 w 101"/>
                <a:gd name="T1" fmla="*/ 22 h 100"/>
                <a:gd name="T2" fmla="*/ 39 w 101"/>
                <a:gd name="T3" fmla="*/ 24 h 100"/>
                <a:gd name="T4" fmla="*/ 29 w 101"/>
                <a:gd name="T5" fmla="*/ 30 h 100"/>
                <a:gd name="T6" fmla="*/ 24 w 101"/>
                <a:gd name="T7" fmla="*/ 39 h 100"/>
                <a:gd name="T8" fmla="*/ 22 w 101"/>
                <a:gd name="T9" fmla="*/ 50 h 100"/>
                <a:gd name="T10" fmla="*/ 24 w 101"/>
                <a:gd name="T11" fmla="*/ 62 h 100"/>
                <a:gd name="T12" fmla="*/ 29 w 101"/>
                <a:gd name="T13" fmla="*/ 70 h 100"/>
                <a:gd name="T14" fmla="*/ 39 w 101"/>
                <a:gd name="T15" fmla="*/ 77 h 100"/>
                <a:gd name="T16" fmla="*/ 50 w 101"/>
                <a:gd name="T17" fmla="*/ 79 h 100"/>
                <a:gd name="T18" fmla="*/ 62 w 101"/>
                <a:gd name="T19" fmla="*/ 77 h 100"/>
                <a:gd name="T20" fmla="*/ 71 w 101"/>
                <a:gd name="T21" fmla="*/ 70 h 100"/>
                <a:gd name="T22" fmla="*/ 77 w 101"/>
                <a:gd name="T23" fmla="*/ 62 h 100"/>
                <a:gd name="T24" fmla="*/ 79 w 101"/>
                <a:gd name="T25" fmla="*/ 50 h 100"/>
                <a:gd name="T26" fmla="*/ 77 w 101"/>
                <a:gd name="T27" fmla="*/ 39 h 100"/>
                <a:gd name="T28" fmla="*/ 71 w 101"/>
                <a:gd name="T29" fmla="*/ 30 h 100"/>
                <a:gd name="T30" fmla="*/ 62 w 101"/>
                <a:gd name="T31" fmla="*/ 24 h 100"/>
                <a:gd name="T32" fmla="*/ 50 w 101"/>
                <a:gd name="T33" fmla="*/ 22 h 100"/>
                <a:gd name="T34" fmla="*/ 50 w 101"/>
                <a:gd name="T35" fmla="*/ 0 h 100"/>
                <a:gd name="T36" fmla="*/ 66 w 101"/>
                <a:gd name="T37" fmla="*/ 3 h 100"/>
                <a:gd name="T38" fmla="*/ 80 w 101"/>
                <a:gd name="T39" fmla="*/ 10 h 100"/>
                <a:gd name="T40" fmla="*/ 91 w 101"/>
                <a:gd name="T41" fmla="*/ 20 h 100"/>
                <a:gd name="T42" fmla="*/ 98 w 101"/>
                <a:gd name="T43" fmla="*/ 35 h 100"/>
                <a:gd name="T44" fmla="*/ 101 w 101"/>
                <a:gd name="T45" fmla="*/ 50 h 100"/>
                <a:gd name="T46" fmla="*/ 98 w 101"/>
                <a:gd name="T47" fmla="*/ 66 h 100"/>
                <a:gd name="T48" fmla="*/ 91 w 101"/>
                <a:gd name="T49" fmla="*/ 80 h 100"/>
                <a:gd name="T50" fmla="*/ 80 w 101"/>
                <a:gd name="T51" fmla="*/ 91 h 100"/>
                <a:gd name="T52" fmla="*/ 66 w 101"/>
                <a:gd name="T53" fmla="*/ 97 h 100"/>
                <a:gd name="T54" fmla="*/ 50 w 101"/>
                <a:gd name="T55" fmla="*/ 100 h 100"/>
                <a:gd name="T56" fmla="*/ 35 w 101"/>
                <a:gd name="T57" fmla="*/ 97 h 100"/>
                <a:gd name="T58" fmla="*/ 21 w 101"/>
                <a:gd name="T59" fmla="*/ 91 h 100"/>
                <a:gd name="T60" fmla="*/ 10 w 101"/>
                <a:gd name="T61" fmla="*/ 80 h 100"/>
                <a:gd name="T62" fmla="*/ 2 w 101"/>
                <a:gd name="T63" fmla="*/ 66 h 100"/>
                <a:gd name="T64" fmla="*/ 0 w 101"/>
                <a:gd name="T65" fmla="*/ 50 h 100"/>
                <a:gd name="T66" fmla="*/ 2 w 101"/>
                <a:gd name="T67" fmla="*/ 35 h 100"/>
                <a:gd name="T68" fmla="*/ 10 w 101"/>
                <a:gd name="T69" fmla="*/ 20 h 100"/>
                <a:gd name="T70" fmla="*/ 21 w 101"/>
                <a:gd name="T71" fmla="*/ 10 h 100"/>
                <a:gd name="T72" fmla="*/ 35 w 101"/>
                <a:gd name="T73" fmla="*/ 3 h 100"/>
                <a:gd name="T74" fmla="*/ 50 w 101"/>
                <a:gd name="T7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100">
                  <a:moveTo>
                    <a:pt x="50" y="22"/>
                  </a:moveTo>
                  <a:lnTo>
                    <a:pt x="39" y="24"/>
                  </a:lnTo>
                  <a:lnTo>
                    <a:pt x="29" y="30"/>
                  </a:lnTo>
                  <a:lnTo>
                    <a:pt x="24" y="39"/>
                  </a:lnTo>
                  <a:lnTo>
                    <a:pt x="22" y="50"/>
                  </a:lnTo>
                  <a:lnTo>
                    <a:pt x="24" y="62"/>
                  </a:lnTo>
                  <a:lnTo>
                    <a:pt x="29" y="70"/>
                  </a:lnTo>
                  <a:lnTo>
                    <a:pt x="39" y="77"/>
                  </a:lnTo>
                  <a:lnTo>
                    <a:pt x="50" y="79"/>
                  </a:lnTo>
                  <a:lnTo>
                    <a:pt x="62" y="77"/>
                  </a:lnTo>
                  <a:lnTo>
                    <a:pt x="71" y="70"/>
                  </a:lnTo>
                  <a:lnTo>
                    <a:pt x="77" y="62"/>
                  </a:lnTo>
                  <a:lnTo>
                    <a:pt x="79" y="50"/>
                  </a:lnTo>
                  <a:lnTo>
                    <a:pt x="77" y="39"/>
                  </a:lnTo>
                  <a:lnTo>
                    <a:pt x="71" y="30"/>
                  </a:lnTo>
                  <a:lnTo>
                    <a:pt x="62" y="24"/>
                  </a:lnTo>
                  <a:lnTo>
                    <a:pt x="50" y="22"/>
                  </a:lnTo>
                  <a:close/>
                  <a:moveTo>
                    <a:pt x="50" y="0"/>
                  </a:moveTo>
                  <a:lnTo>
                    <a:pt x="66" y="3"/>
                  </a:lnTo>
                  <a:lnTo>
                    <a:pt x="80" y="10"/>
                  </a:lnTo>
                  <a:lnTo>
                    <a:pt x="91" y="20"/>
                  </a:lnTo>
                  <a:lnTo>
                    <a:pt x="98" y="35"/>
                  </a:lnTo>
                  <a:lnTo>
                    <a:pt x="101" y="50"/>
                  </a:lnTo>
                  <a:lnTo>
                    <a:pt x="98" y="66"/>
                  </a:lnTo>
                  <a:lnTo>
                    <a:pt x="91" y="80"/>
                  </a:lnTo>
                  <a:lnTo>
                    <a:pt x="80" y="91"/>
                  </a:lnTo>
                  <a:lnTo>
                    <a:pt x="66" y="97"/>
                  </a:lnTo>
                  <a:lnTo>
                    <a:pt x="50" y="100"/>
                  </a:lnTo>
                  <a:lnTo>
                    <a:pt x="35" y="97"/>
                  </a:lnTo>
                  <a:lnTo>
                    <a:pt x="21" y="91"/>
                  </a:lnTo>
                  <a:lnTo>
                    <a:pt x="10" y="80"/>
                  </a:lnTo>
                  <a:lnTo>
                    <a:pt x="2" y="66"/>
                  </a:lnTo>
                  <a:lnTo>
                    <a:pt x="0" y="50"/>
                  </a:lnTo>
                  <a:lnTo>
                    <a:pt x="2" y="35"/>
                  </a:lnTo>
                  <a:lnTo>
                    <a:pt x="10" y="20"/>
                  </a:lnTo>
                  <a:lnTo>
                    <a:pt x="21" y="10"/>
                  </a:lnTo>
                  <a:lnTo>
                    <a:pt x="35" y="3"/>
                  </a:lnTo>
                  <a:lnTo>
                    <a:pt x="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164" name="Groep 163">
            <a:extLst>
              <a:ext uri="{FF2B5EF4-FFF2-40B4-BE49-F238E27FC236}">
                <a16:creationId xmlns:a16="http://schemas.microsoft.com/office/drawing/2014/main" id="{17424A48-8C80-432C-BC18-78A7F86F8692}"/>
              </a:ext>
            </a:extLst>
          </p:cNvPr>
          <p:cNvGrpSpPr/>
          <p:nvPr/>
        </p:nvGrpSpPr>
        <p:grpSpPr>
          <a:xfrm>
            <a:off x="5063820" y="2733639"/>
            <a:ext cx="228729" cy="189211"/>
            <a:chOff x="3106738" y="3130551"/>
            <a:chExt cx="606425" cy="501650"/>
          </a:xfrm>
          <a:solidFill>
            <a:schemeClr val="accent2"/>
          </a:solidFill>
        </p:grpSpPr>
        <p:sp>
          <p:nvSpPr>
            <p:cNvPr id="165" name="Freeform 51">
              <a:extLst>
                <a:ext uri="{FF2B5EF4-FFF2-40B4-BE49-F238E27FC236}">
                  <a16:creationId xmlns:a16="http://schemas.microsoft.com/office/drawing/2014/main" id="{397B15A4-F6D7-4E03-A8A7-A629C4B08458}"/>
                </a:ext>
              </a:extLst>
            </p:cNvPr>
            <p:cNvSpPr>
              <a:spLocks/>
            </p:cNvSpPr>
            <p:nvPr/>
          </p:nvSpPr>
          <p:spPr bwMode="auto">
            <a:xfrm>
              <a:off x="3224213" y="3203576"/>
              <a:ext cx="373063" cy="279400"/>
            </a:xfrm>
            <a:custGeom>
              <a:avLst/>
              <a:gdLst>
                <a:gd name="T0" fmla="*/ 224 w 235"/>
                <a:gd name="T1" fmla="*/ 0 h 176"/>
                <a:gd name="T2" fmla="*/ 227 w 235"/>
                <a:gd name="T3" fmla="*/ 1 h 176"/>
                <a:gd name="T4" fmla="*/ 230 w 235"/>
                <a:gd name="T5" fmla="*/ 2 h 176"/>
                <a:gd name="T6" fmla="*/ 233 w 235"/>
                <a:gd name="T7" fmla="*/ 6 h 176"/>
                <a:gd name="T8" fmla="*/ 234 w 235"/>
                <a:gd name="T9" fmla="*/ 8 h 176"/>
                <a:gd name="T10" fmla="*/ 235 w 235"/>
                <a:gd name="T11" fmla="*/ 11 h 176"/>
                <a:gd name="T12" fmla="*/ 234 w 235"/>
                <a:gd name="T13" fmla="*/ 14 h 176"/>
                <a:gd name="T14" fmla="*/ 186 w 235"/>
                <a:gd name="T15" fmla="*/ 134 h 176"/>
                <a:gd name="T16" fmla="*/ 184 w 235"/>
                <a:gd name="T17" fmla="*/ 138 h 176"/>
                <a:gd name="T18" fmla="*/ 182 w 235"/>
                <a:gd name="T19" fmla="*/ 140 h 176"/>
                <a:gd name="T20" fmla="*/ 178 w 235"/>
                <a:gd name="T21" fmla="*/ 141 h 176"/>
                <a:gd name="T22" fmla="*/ 175 w 235"/>
                <a:gd name="T23" fmla="*/ 141 h 176"/>
                <a:gd name="T24" fmla="*/ 172 w 235"/>
                <a:gd name="T25" fmla="*/ 140 h 176"/>
                <a:gd name="T26" fmla="*/ 169 w 235"/>
                <a:gd name="T27" fmla="*/ 138 h 176"/>
                <a:gd name="T28" fmla="*/ 140 w 235"/>
                <a:gd name="T29" fmla="*/ 111 h 176"/>
                <a:gd name="T30" fmla="*/ 101 w 235"/>
                <a:gd name="T31" fmla="*/ 150 h 176"/>
                <a:gd name="T32" fmla="*/ 98 w 235"/>
                <a:gd name="T33" fmla="*/ 151 h 176"/>
                <a:gd name="T34" fmla="*/ 95 w 235"/>
                <a:gd name="T35" fmla="*/ 152 h 176"/>
                <a:gd name="T36" fmla="*/ 92 w 235"/>
                <a:gd name="T37" fmla="*/ 152 h 176"/>
                <a:gd name="T38" fmla="*/ 89 w 235"/>
                <a:gd name="T39" fmla="*/ 152 h 176"/>
                <a:gd name="T40" fmla="*/ 87 w 235"/>
                <a:gd name="T41" fmla="*/ 150 h 176"/>
                <a:gd name="T42" fmla="*/ 84 w 235"/>
                <a:gd name="T43" fmla="*/ 147 h 176"/>
                <a:gd name="T44" fmla="*/ 57 w 235"/>
                <a:gd name="T45" fmla="*/ 110 h 176"/>
                <a:gd name="T46" fmla="*/ 19 w 235"/>
                <a:gd name="T47" fmla="*/ 170 h 176"/>
                <a:gd name="T48" fmla="*/ 17 w 235"/>
                <a:gd name="T49" fmla="*/ 173 h 176"/>
                <a:gd name="T50" fmla="*/ 14 w 235"/>
                <a:gd name="T51" fmla="*/ 174 h 176"/>
                <a:gd name="T52" fmla="*/ 11 w 235"/>
                <a:gd name="T53" fmla="*/ 176 h 176"/>
                <a:gd name="T54" fmla="*/ 8 w 235"/>
                <a:gd name="T55" fmla="*/ 174 h 176"/>
                <a:gd name="T56" fmla="*/ 4 w 235"/>
                <a:gd name="T57" fmla="*/ 173 h 176"/>
                <a:gd name="T58" fmla="*/ 2 w 235"/>
                <a:gd name="T59" fmla="*/ 171 h 176"/>
                <a:gd name="T60" fmla="*/ 0 w 235"/>
                <a:gd name="T61" fmla="*/ 168 h 176"/>
                <a:gd name="T62" fmla="*/ 0 w 235"/>
                <a:gd name="T63" fmla="*/ 166 h 176"/>
                <a:gd name="T64" fmla="*/ 0 w 235"/>
                <a:gd name="T65" fmla="*/ 161 h 176"/>
                <a:gd name="T66" fmla="*/ 1 w 235"/>
                <a:gd name="T67" fmla="*/ 159 h 176"/>
                <a:gd name="T68" fmla="*/ 49 w 235"/>
                <a:gd name="T69" fmla="*/ 85 h 176"/>
                <a:gd name="T70" fmla="*/ 51 w 235"/>
                <a:gd name="T71" fmla="*/ 81 h 176"/>
                <a:gd name="T72" fmla="*/ 54 w 235"/>
                <a:gd name="T73" fmla="*/ 80 h 176"/>
                <a:gd name="T74" fmla="*/ 57 w 235"/>
                <a:gd name="T75" fmla="*/ 79 h 176"/>
                <a:gd name="T76" fmla="*/ 61 w 235"/>
                <a:gd name="T77" fmla="*/ 80 h 176"/>
                <a:gd name="T78" fmla="*/ 64 w 235"/>
                <a:gd name="T79" fmla="*/ 81 h 176"/>
                <a:gd name="T80" fmla="*/ 66 w 235"/>
                <a:gd name="T81" fmla="*/ 84 h 176"/>
                <a:gd name="T82" fmla="*/ 95 w 235"/>
                <a:gd name="T83" fmla="*/ 125 h 176"/>
                <a:gd name="T84" fmla="*/ 133 w 235"/>
                <a:gd name="T85" fmla="*/ 89 h 176"/>
                <a:gd name="T86" fmla="*/ 135 w 235"/>
                <a:gd name="T87" fmla="*/ 87 h 176"/>
                <a:gd name="T88" fmla="*/ 138 w 235"/>
                <a:gd name="T89" fmla="*/ 86 h 176"/>
                <a:gd name="T90" fmla="*/ 142 w 235"/>
                <a:gd name="T91" fmla="*/ 86 h 176"/>
                <a:gd name="T92" fmla="*/ 145 w 235"/>
                <a:gd name="T93" fmla="*/ 87 h 176"/>
                <a:gd name="T94" fmla="*/ 147 w 235"/>
                <a:gd name="T95" fmla="*/ 89 h 176"/>
                <a:gd name="T96" fmla="*/ 172 w 235"/>
                <a:gd name="T97" fmla="*/ 112 h 176"/>
                <a:gd name="T98" fmla="*/ 214 w 235"/>
                <a:gd name="T99" fmla="*/ 7 h 176"/>
                <a:gd name="T100" fmla="*/ 215 w 235"/>
                <a:gd name="T101" fmla="*/ 4 h 176"/>
                <a:gd name="T102" fmla="*/ 218 w 235"/>
                <a:gd name="T103" fmla="*/ 1 h 176"/>
                <a:gd name="T104" fmla="*/ 221 w 235"/>
                <a:gd name="T105" fmla="*/ 0 h 176"/>
                <a:gd name="T106" fmla="*/ 224 w 235"/>
                <a:gd name="T107"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5" h="176">
                  <a:moveTo>
                    <a:pt x="224" y="0"/>
                  </a:moveTo>
                  <a:lnTo>
                    <a:pt x="227" y="1"/>
                  </a:lnTo>
                  <a:lnTo>
                    <a:pt x="230" y="2"/>
                  </a:lnTo>
                  <a:lnTo>
                    <a:pt x="233" y="6"/>
                  </a:lnTo>
                  <a:lnTo>
                    <a:pt x="234" y="8"/>
                  </a:lnTo>
                  <a:lnTo>
                    <a:pt x="235" y="11"/>
                  </a:lnTo>
                  <a:lnTo>
                    <a:pt x="234" y="14"/>
                  </a:lnTo>
                  <a:lnTo>
                    <a:pt x="186" y="134"/>
                  </a:lnTo>
                  <a:lnTo>
                    <a:pt x="184" y="138"/>
                  </a:lnTo>
                  <a:lnTo>
                    <a:pt x="182" y="140"/>
                  </a:lnTo>
                  <a:lnTo>
                    <a:pt x="178" y="141"/>
                  </a:lnTo>
                  <a:lnTo>
                    <a:pt x="175" y="141"/>
                  </a:lnTo>
                  <a:lnTo>
                    <a:pt x="172" y="140"/>
                  </a:lnTo>
                  <a:lnTo>
                    <a:pt x="169" y="138"/>
                  </a:lnTo>
                  <a:lnTo>
                    <a:pt x="140" y="111"/>
                  </a:lnTo>
                  <a:lnTo>
                    <a:pt x="101" y="150"/>
                  </a:lnTo>
                  <a:lnTo>
                    <a:pt x="98" y="151"/>
                  </a:lnTo>
                  <a:lnTo>
                    <a:pt x="95" y="152"/>
                  </a:lnTo>
                  <a:lnTo>
                    <a:pt x="92" y="152"/>
                  </a:lnTo>
                  <a:lnTo>
                    <a:pt x="89" y="152"/>
                  </a:lnTo>
                  <a:lnTo>
                    <a:pt x="87" y="150"/>
                  </a:lnTo>
                  <a:lnTo>
                    <a:pt x="84" y="147"/>
                  </a:lnTo>
                  <a:lnTo>
                    <a:pt x="57" y="110"/>
                  </a:lnTo>
                  <a:lnTo>
                    <a:pt x="19" y="170"/>
                  </a:lnTo>
                  <a:lnTo>
                    <a:pt x="17" y="173"/>
                  </a:lnTo>
                  <a:lnTo>
                    <a:pt x="14" y="174"/>
                  </a:lnTo>
                  <a:lnTo>
                    <a:pt x="11" y="176"/>
                  </a:lnTo>
                  <a:lnTo>
                    <a:pt x="8" y="174"/>
                  </a:lnTo>
                  <a:lnTo>
                    <a:pt x="4" y="173"/>
                  </a:lnTo>
                  <a:lnTo>
                    <a:pt x="2" y="171"/>
                  </a:lnTo>
                  <a:lnTo>
                    <a:pt x="0" y="168"/>
                  </a:lnTo>
                  <a:lnTo>
                    <a:pt x="0" y="166"/>
                  </a:lnTo>
                  <a:lnTo>
                    <a:pt x="0" y="161"/>
                  </a:lnTo>
                  <a:lnTo>
                    <a:pt x="1" y="159"/>
                  </a:lnTo>
                  <a:lnTo>
                    <a:pt x="49" y="85"/>
                  </a:lnTo>
                  <a:lnTo>
                    <a:pt x="51" y="81"/>
                  </a:lnTo>
                  <a:lnTo>
                    <a:pt x="54" y="80"/>
                  </a:lnTo>
                  <a:lnTo>
                    <a:pt x="57" y="79"/>
                  </a:lnTo>
                  <a:lnTo>
                    <a:pt x="61" y="80"/>
                  </a:lnTo>
                  <a:lnTo>
                    <a:pt x="64" y="81"/>
                  </a:lnTo>
                  <a:lnTo>
                    <a:pt x="66" y="84"/>
                  </a:lnTo>
                  <a:lnTo>
                    <a:pt x="95" y="125"/>
                  </a:lnTo>
                  <a:lnTo>
                    <a:pt x="133" y="89"/>
                  </a:lnTo>
                  <a:lnTo>
                    <a:pt x="135" y="87"/>
                  </a:lnTo>
                  <a:lnTo>
                    <a:pt x="138" y="86"/>
                  </a:lnTo>
                  <a:lnTo>
                    <a:pt x="142" y="86"/>
                  </a:lnTo>
                  <a:lnTo>
                    <a:pt x="145" y="87"/>
                  </a:lnTo>
                  <a:lnTo>
                    <a:pt x="147" y="89"/>
                  </a:lnTo>
                  <a:lnTo>
                    <a:pt x="172" y="112"/>
                  </a:lnTo>
                  <a:lnTo>
                    <a:pt x="214" y="7"/>
                  </a:lnTo>
                  <a:lnTo>
                    <a:pt x="215" y="4"/>
                  </a:lnTo>
                  <a:lnTo>
                    <a:pt x="218" y="1"/>
                  </a:lnTo>
                  <a:lnTo>
                    <a:pt x="221" y="0"/>
                  </a:lnTo>
                  <a:lnTo>
                    <a:pt x="2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6" name="Rectangle 52">
              <a:extLst>
                <a:ext uri="{FF2B5EF4-FFF2-40B4-BE49-F238E27FC236}">
                  <a16:creationId xmlns:a16="http://schemas.microsoft.com/office/drawing/2014/main" id="{7EBE156B-59EB-4551-AB44-9290B4122439}"/>
                </a:ext>
              </a:extLst>
            </p:cNvPr>
            <p:cNvSpPr>
              <a:spLocks noChangeArrowheads="1"/>
            </p:cNvSpPr>
            <p:nvPr/>
          </p:nvSpPr>
          <p:spPr bwMode="auto">
            <a:xfrm>
              <a:off x="3106738" y="3597276"/>
              <a:ext cx="606425" cy="349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7" name="Freeform 53">
              <a:extLst>
                <a:ext uri="{FF2B5EF4-FFF2-40B4-BE49-F238E27FC236}">
                  <a16:creationId xmlns:a16="http://schemas.microsoft.com/office/drawing/2014/main" id="{7108A696-C039-43D9-A98A-993A355422A6}"/>
                </a:ext>
              </a:extLst>
            </p:cNvPr>
            <p:cNvSpPr>
              <a:spLocks noEditPoints="1"/>
            </p:cNvSpPr>
            <p:nvPr/>
          </p:nvSpPr>
          <p:spPr bwMode="auto">
            <a:xfrm>
              <a:off x="3106738" y="3130551"/>
              <a:ext cx="606425" cy="427038"/>
            </a:xfrm>
            <a:custGeom>
              <a:avLst/>
              <a:gdLst>
                <a:gd name="T0" fmla="*/ 43 w 382"/>
                <a:gd name="T1" fmla="*/ 20 h 269"/>
                <a:gd name="T2" fmla="*/ 32 w 382"/>
                <a:gd name="T3" fmla="*/ 24 h 269"/>
                <a:gd name="T4" fmla="*/ 24 w 382"/>
                <a:gd name="T5" fmla="*/ 31 h 269"/>
                <a:gd name="T6" fmla="*/ 21 w 382"/>
                <a:gd name="T7" fmla="*/ 42 h 269"/>
                <a:gd name="T8" fmla="*/ 21 w 382"/>
                <a:gd name="T9" fmla="*/ 226 h 269"/>
                <a:gd name="T10" fmla="*/ 24 w 382"/>
                <a:gd name="T11" fmla="*/ 237 h 269"/>
                <a:gd name="T12" fmla="*/ 32 w 382"/>
                <a:gd name="T13" fmla="*/ 244 h 269"/>
                <a:gd name="T14" fmla="*/ 43 w 382"/>
                <a:gd name="T15" fmla="*/ 248 h 269"/>
                <a:gd name="T16" fmla="*/ 339 w 382"/>
                <a:gd name="T17" fmla="*/ 248 h 269"/>
                <a:gd name="T18" fmla="*/ 350 w 382"/>
                <a:gd name="T19" fmla="*/ 244 h 269"/>
                <a:gd name="T20" fmla="*/ 357 w 382"/>
                <a:gd name="T21" fmla="*/ 237 h 269"/>
                <a:gd name="T22" fmla="*/ 361 w 382"/>
                <a:gd name="T23" fmla="*/ 226 h 269"/>
                <a:gd name="T24" fmla="*/ 361 w 382"/>
                <a:gd name="T25" fmla="*/ 42 h 269"/>
                <a:gd name="T26" fmla="*/ 357 w 382"/>
                <a:gd name="T27" fmla="*/ 31 h 269"/>
                <a:gd name="T28" fmla="*/ 350 w 382"/>
                <a:gd name="T29" fmla="*/ 24 h 269"/>
                <a:gd name="T30" fmla="*/ 339 w 382"/>
                <a:gd name="T31" fmla="*/ 20 h 269"/>
                <a:gd name="T32" fmla="*/ 43 w 382"/>
                <a:gd name="T33" fmla="*/ 20 h 269"/>
                <a:gd name="T34" fmla="*/ 43 w 382"/>
                <a:gd name="T35" fmla="*/ 0 h 269"/>
                <a:gd name="T36" fmla="*/ 339 w 382"/>
                <a:gd name="T37" fmla="*/ 0 h 269"/>
                <a:gd name="T38" fmla="*/ 353 w 382"/>
                <a:gd name="T39" fmla="*/ 2 h 269"/>
                <a:gd name="T40" fmla="*/ 364 w 382"/>
                <a:gd name="T41" fmla="*/ 7 h 269"/>
                <a:gd name="T42" fmla="*/ 374 w 382"/>
                <a:gd name="T43" fmla="*/ 17 h 269"/>
                <a:gd name="T44" fmla="*/ 380 w 382"/>
                <a:gd name="T45" fmla="*/ 28 h 269"/>
                <a:gd name="T46" fmla="*/ 382 w 382"/>
                <a:gd name="T47" fmla="*/ 42 h 269"/>
                <a:gd name="T48" fmla="*/ 382 w 382"/>
                <a:gd name="T49" fmla="*/ 226 h 269"/>
                <a:gd name="T50" fmla="*/ 380 w 382"/>
                <a:gd name="T51" fmla="*/ 240 h 269"/>
                <a:gd name="T52" fmla="*/ 374 w 382"/>
                <a:gd name="T53" fmla="*/ 251 h 269"/>
                <a:gd name="T54" fmla="*/ 364 w 382"/>
                <a:gd name="T55" fmla="*/ 260 h 269"/>
                <a:gd name="T56" fmla="*/ 353 w 382"/>
                <a:gd name="T57" fmla="*/ 267 h 269"/>
                <a:gd name="T58" fmla="*/ 339 w 382"/>
                <a:gd name="T59" fmla="*/ 269 h 269"/>
                <a:gd name="T60" fmla="*/ 43 w 382"/>
                <a:gd name="T61" fmla="*/ 269 h 269"/>
                <a:gd name="T62" fmla="*/ 30 w 382"/>
                <a:gd name="T63" fmla="*/ 267 h 269"/>
                <a:gd name="T64" fmla="*/ 18 w 382"/>
                <a:gd name="T65" fmla="*/ 260 h 269"/>
                <a:gd name="T66" fmla="*/ 8 w 382"/>
                <a:gd name="T67" fmla="*/ 251 h 269"/>
                <a:gd name="T68" fmla="*/ 3 w 382"/>
                <a:gd name="T69" fmla="*/ 240 h 269"/>
                <a:gd name="T70" fmla="*/ 0 w 382"/>
                <a:gd name="T71" fmla="*/ 226 h 269"/>
                <a:gd name="T72" fmla="*/ 0 w 382"/>
                <a:gd name="T73" fmla="*/ 42 h 269"/>
                <a:gd name="T74" fmla="*/ 3 w 382"/>
                <a:gd name="T75" fmla="*/ 28 h 269"/>
                <a:gd name="T76" fmla="*/ 8 w 382"/>
                <a:gd name="T77" fmla="*/ 17 h 269"/>
                <a:gd name="T78" fmla="*/ 18 w 382"/>
                <a:gd name="T79" fmla="*/ 7 h 269"/>
                <a:gd name="T80" fmla="*/ 30 w 382"/>
                <a:gd name="T81" fmla="*/ 2 h 269"/>
                <a:gd name="T82" fmla="*/ 43 w 382"/>
                <a:gd name="T83"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2" h="269">
                  <a:moveTo>
                    <a:pt x="43" y="20"/>
                  </a:moveTo>
                  <a:lnTo>
                    <a:pt x="32" y="24"/>
                  </a:lnTo>
                  <a:lnTo>
                    <a:pt x="24" y="31"/>
                  </a:lnTo>
                  <a:lnTo>
                    <a:pt x="21" y="42"/>
                  </a:lnTo>
                  <a:lnTo>
                    <a:pt x="21" y="226"/>
                  </a:lnTo>
                  <a:lnTo>
                    <a:pt x="24" y="237"/>
                  </a:lnTo>
                  <a:lnTo>
                    <a:pt x="32" y="244"/>
                  </a:lnTo>
                  <a:lnTo>
                    <a:pt x="43" y="248"/>
                  </a:lnTo>
                  <a:lnTo>
                    <a:pt x="339" y="248"/>
                  </a:lnTo>
                  <a:lnTo>
                    <a:pt x="350" y="244"/>
                  </a:lnTo>
                  <a:lnTo>
                    <a:pt x="357" y="237"/>
                  </a:lnTo>
                  <a:lnTo>
                    <a:pt x="361" y="226"/>
                  </a:lnTo>
                  <a:lnTo>
                    <a:pt x="361" y="42"/>
                  </a:lnTo>
                  <a:lnTo>
                    <a:pt x="357" y="31"/>
                  </a:lnTo>
                  <a:lnTo>
                    <a:pt x="350" y="24"/>
                  </a:lnTo>
                  <a:lnTo>
                    <a:pt x="339" y="20"/>
                  </a:lnTo>
                  <a:lnTo>
                    <a:pt x="43" y="20"/>
                  </a:lnTo>
                  <a:close/>
                  <a:moveTo>
                    <a:pt x="43" y="0"/>
                  </a:moveTo>
                  <a:lnTo>
                    <a:pt x="339" y="0"/>
                  </a:lnTo>
                  <a:lnTo>
                    <a:pt x="353" y="2"/>
                  </a:lnTo>
                  <a:lnTo>
                    <a:pt x="364" y="7"/>
                  </a:lnTo>
                  <a:lnTo>
                    <a:pt x="374" y="17"/>
                  </a:lnTo>
                  <a:lnTo>
                    <a:pt x="380" y="28"/>
                  </a:lnTo>
                  <a:lnTo>
                    <a:pt x="382" y="42"/>
                  </a:lnTo>
                  <a:lnTo>
                    <a:pt x="382" y="226"/>
                  </a:lnTo>
                  <a:lnTo>
                    <a:pt x="380" y="240"/>
                  </a:lnTo>
                  <a:lnTo>
                    <a:pt x="374" y="251"/>
                  </a:lnTo>
                  <a:lnTo>
                    <a:pt x="364" y="260"/>
                  </a:lnTo>
                  <a:lnTo>
                    <a:pt x="353" y="267"/>
                  </a:lnTo>
                  <a:lnTo>
                    <a:pt x="339" y="269"/>
                  </a:lnTo>
                  <a:lnTo>
                    <a:pt x="43" y="269"/>
                  </a:lnTo>
                  <a:lnTo>
                    <a:pt x="30" y="267"/>
                  </a:lnTo>
                  <a:lnTo>
                    <a:pt x="18" y="260"/>
                  </a:lnTo>
                  <a:lnTo>
                    <a:pt x="8" y="251"/>
                  </a:lnTo>
                  <a:lnTo>
                    <a:pt x="3" y="240"/>
                  </a:lnTo>
                  <a:lnTo>
                    <a:pt x="0" y="226"/>
                  </a:lnTo>
                  <a:lnTo>
                    <a:pt x="0" y="42"/>
                  </a:lnTo>
                  <a:lnTo>
                    <a:pt x="3" y="28"/>
                  </a:lnTo>
                  <a:lnTo>
                    <a:pt x="8" y="17"/>
                  </a:lnTo>
                  <a:lnTo>
                    <a:pt x="18" y="7"/>
                  </a:lnTo>
                  <a:lnTo>
                    <a:pt x="30"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168" name="Groep 167">
            <a:extLst>
              <a:ext uri="{FF2B5EF4-FFF2-40B4-BE49-F238E27FC236}">
                <a16:creationId xmlns:a16="http://schemas.microsoft.com/office/drawing/2014/main" id="{8B3CBECD-D279-4B73-BC9C-24D535F40A5C}"/>
              </a:ext>
            </a:extLst>
          </p:cNvPr>
          <p:cNvGrpSpPr/>
          <p:nvPr/>
        </p:nvGrpSpPr>
        <p:grpSpPr>
          <a:xfrm>
            <a:off x="5049512" y="1882253"/>
            <a:ext cx="257344" cy="166722"/>
            <a:chOff x="4243388" y="2139951"/>
            <a:chExt cx="703263" cy="455613"/>
          </a:xfrm>
          <a:solidFill>
            <a:schemeClr val="accent2"/>
          </a:solidFill>
        </p:grpSpPr>
        <p:sp>
          <p:nvSpPr>
            <p:cNvPr id="169" name="Freeform 66">
              <a:extLst>
                <a:ext uri="{FF2B5EF4-FFF2-40B4-BE49-F238E27FC236}">
                  <a16:creationId xmlns:a16="http://schemas.microsoft.com/office/drawing/2014/main" id="{204AAFB1-ED4A-4E98-A441-B625A0441887}"/>
                </a:ext>
              </a:extLst>
            </p:cNvPr>
            <p:cNvSpPr>
              <a:spLocks/>
            </p:cNvSpPr>
            <p:nvPr/>
          </p:nvSpPr>
          <p:spPr bwMode="auto">
            <a:xfrm>
              <a:off x="4243388" y="2376488"/>
              <a:ext cx="42863" cy="42863"/>
            </a:xfrm>
            <a:custGeom>
              <a:avLst/>
              <a:gdLst>
                <a:gd name="T0" fmla="*/ 14 w 27"/>
                <a:gd name="T1" fmla="*/ 0 h 27"/>
                <a:gd name="T2" fmla="*/ 19 w 27"/>
                <a:gd name="T3" fmla="*/ 0 h 27"/>
                <a:gd name="T4" fmla="*/ 22 w 27"/>
                <a:gd name="T5" fmla="*/ 2 h 27"/>
                <a:gd name="T6" fmla="*/ 25 w 27"/>
                <a:gd name="T7" fmla="*/ 5 h 27"/>
                <a:gd name="T8" fmla="*/ 27 w 27"/>
                <a:gd name="T9" fmla="*/ 9 h 27"/>
                <a:gd name="T10" fmla="*/ 27 w 27"/>
                <a:gd name="T11" fmla="*/ 13 h 27"/>
                <a:gd name="T12" fmla="*/ 27 w 27"/>
                <a:gd name="T13" fmla="*/ 17 h 27"/>
                <a:gd name="T14" fmla="*/ 25 w 27"/>
                <a:gd name="T15" fmla="*/ 21 h 27"/>
                <a:gd name="T16" fmla="*/ 22 w 27"/>
                <a:gd name="T17" fmla="*/ 25 h 27"/>
                <a:gd name="T18" fmla="*/ 19 w 27"/>
                <a:gd name="T19" fmla="*/ 26 h 27"/>
                <a:gd name="T20" fmla="*/ 14 w 27"/>
                <a:gd name="T21" fmla="*/ 27 h 27"/>
                <a:gd name="T22" fmla="*/ 10 w 27"/>
                <a:gd name="T23" fmla="*/ 26 h 27"/>
                <a:gd name="T24" fmla="*/ 6 w 27"/>
                <a:gd name="T25" fmla="*/ 25 h 27"/>
                <a:gd name="T26" fmla="*/ 2 w 27"/>
                <a:gd name="T27" fmla="*/ 21 h 27"/>
                <a:gd name="T28" fmla="*/ 1 w 27"/>
                <a:gd name="T29" fmla="*/ 17 h 27"/>
                <a:gd name="T30" fmla="*/ 0 w 27"/>
                <a:gd name="T31" fmla="*/ 13 h 27"/>
                <a:gd name="T32" fmla="*/ 1 w 27"/>
                <a:gd name="T33" fmla="*/ 9 h 27"/>
                <a:gd name="T34" fmla="*/ 2 w 27"/>
                <a:gd name="T35" fmla="*/ 5 h 27"/>
                <a:gd name="T36" fmla="*/ 6 w 27"/>
                <a:gd name="T37" fmla="*/ 2 h 27"/>
                <a:gd name="T38" fmla="*/ 10 w 27"/>
                <a:gd name="T39" fmla="*/ 0 h 27"/>
                <a:gd name="T40" fmla="*/ 14 w 27"/>
                <a:gd name="T4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27">
                  <a:moveTo>
                    <a:pt x="14" y="0"/>
                  </a:moveTo>
                  <a:lnTo>
                    <a:pt x="19" y="0"/>
                  </a:lnTo>
                  <a:lnTo>
                    <a:pt x="22" y="2"/>
                  </a:lnTo>
                  <a:lnTo>
                    <a:pt x="25" y="5"/>
                  </a:lnTo>
                  <a:lnTo>
                    <a:pt x="27" y="9"/>
                  </a:lnTo>
                  <a:lnTo>
                    <a:pt x="27" y="13"/>
                  </a:lnTo>
                  <a:lnTo>
                    <a:pt x="27" y="17"/>
                  </a:lnTo>
                  <a:lnTo>
                    <a:pt x="25" y="21"/>
                  </a:lnTo>
                  <a:lnTo>
                    <a:pt x="22" y="25"/>
                  </a:lnTo>
                  <a:lnTo>
                    <a:pt x="19" y="26"/>
                  </a:lnTo>
                  <a:lnTo>
                    <a:pt x="14" y="27"/>
                  </a:lnTo>
                  <a:lnTo>
                    <a:pt x="10" y="26"/>
                  </a:lnTo>
                  <a:lnTo>
                    <a:pt x="6" y="25"/>
                  </a:lnTo>
                  <a:lnTo>
                    <a:pt x="2" y="21"/>
                  </a:lnTo>
                  <a:lnTo>
                    <a:pt x="1" y="17"/>
                  </a:lnTo>
                  <a:lnTo>
                    <a:pt x="0" y="13"/>
                  </a:lnTo>
                  <a:lnTo>
                    <a:pt x="1" y="9"/>
                  </a:lnTo>
                  <a:lnTo>
                    <a:pt x="2" y="5"/>
                  </a:lnTo>
                  <a:lnTo>
                    <a:pt x="6" y="2"/>
                  </a:lnTo>
                  <a:lnTo>
                    <a:pt x="10" y="0"/>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0" name="Freeform 67">
              <a:extLst>
                <a:ext uri="{FF2B5EF4-FFF2-40B4-BE49-F238E27FC236}">
                  <a16:creationId xmlns:a16="http://schemas.microsoft.com/office/drawing/2014/main" id="{69674651-58FF-4407-B3FB-7BE2AA7FAEB7}"/>
                </a:ext>
              </a:extLst>
            </p:cNvPr>
            <p:cNvSpPr>
              <a:spLocks/>
            </p:cNvSpPr>
            <p:nvPr/>
          </p:nvSpPr>
          <p:spPr bwMode="auto">
            <a:xfrm>
              <a:off x="4562476" y="2438401"/>
              <a:ext cx="119063" cy="130175"/>
            </a:xfrm>
            <a:custGeom>
              <a:avLst/>
              <a:gdLst>
                <a:gd name="T0" fmla="*/ 11 w 75"/>
                <a:gd name="T1" fmla="*/ 0 h 82"/>
                <a:gd name="T2" fmla="*/ 15 w 75"/>
                <a:gd name="T3" fmla="*/ 1 h 82"/>
                <a:gd name="T4" fmla="*/ 17 w 75"/>
                <a:gd name="T5" fmla="*/ 3 h 82"/>
                <a:gd name="T6" fmla="*/ 19 w 75"/>
                <a:gd name="T7" fmla="*/ 5 h 82"/>
                <a:gd name="T8" fmla="*/ 41 w 75"/>
                <a:gd name="T9" fmla="*/ 42 h 82"/>
                <a:gd name="T10" fmla="*/ 48 w 75"/>
                <a:gd name="T11" fmla="*/ 56 h 82"/>
                <a:gd name="T12" fmla="*/ 51 w 75"/>
                <a:gd name="T13" fmla="*/ 59 h 82"/>
                <a:gd name="T14" fmla="*/ 54 w 75"/>
                <a:gd name="T15" fmla="*/ 60 h 82"/>
                <a:gd name="T16" fmla="*/ 57 w 75"/>
                <a:gd name="T17" fmla="*/ 60 h 82"/>
                <a:gd name="T18" fmla="*/ 60 w 75"/>
                <a:gd name="T19" fmla="*/ 60 h 82"/>
                <a:gd name="T20" fmla="*/ 63 w 75"/>
                <a:gd name="T21" fmla="*/ 59 h 82"/>
                <a:gd name="T22" fmla="*/ 71 w 75"/>
                <a:gd name="T23" fmla="*/ 71 h 82"/>
                <a:gd name="T24" fmla="*/ 75 w 75"/>
                <a:gd name="T25" fmla="*/ 78 h 82"/>
                <a:gd name="T26" fmla="*/ 74 w 75"/>
                <a:gd name="T27" fmla="*/ 78 h 82"/>
                <a:gd name="T28" fmla="*/ 67 w 75"/>
                <a:gd name="T29" fmla="*/ 81 h 82"/>
                <a:gd name="T30" fmla="*/ 56 w 75"/>
                <a:gd name="T31" fmla="*/ 82 h 82"/>
                <a:gd name="T32" fmla="*/ 45 w 75"/>
                <a:gd name="T33" fmla="*/ 80 h 82"/>
                <a:gd name="T34" fmla="*/ 34 w 75"/>
                <a:gd name="T35" fmla="*/ 72 h 82"/>
                <a:gd name="T36" fmla="*/ 32 w 75"/>
                <a:gd name="T37" fmla="*/ 70 h 82"/>
                <a:gd name="T38" fmla="*/ 31 w 75"/>
                <a:gd name="T39" fmla="*/ 69 h 82"/>
                <a:gd name="T40" fmla="*/ 28 w 75"/>
                <a:gd name="T41" fmla="*/ 63 h 82"/>
                <a:gd name="T42" fmla="*/ 22 w 75"/>
                <a:gd name="T43" fmla="*/ 53 h 82"/>
                <a:gd name="T44" fmla="*/ 22 w 75"/>
                <a:gd name="T45" fmla="*/ 53 h 82"/>
                <a:gd name="T46" fmla="*/ 21 w 75"/>
                <a:gd name="T47" fmla="*/ 53 h 82"/>
                <a:gd name="T48" fmla="*/ 1 w 75"/>
                <a:gd name="T49" fmla="*/ 16 h 82"/>
                <a:gd name="T50" fmla="*/ 0 w 75"/>
                <a:gd name="T51" fmla="*/ 13 h 82"/>
                <a:gd name="T52" fmla="*/ 0 w 75"/>
                <a:gd name="T53" fmla="*/ 10 h 82"/>
                <a:gd name="T54" fmla="*/ 1 w 75"/>
                <a:gd name="T55" fmla="*/ 6 h 82"/>
                <a:gd name="T56" fmla="*/ 2 w 75"/>
                <a:gd name="T57" fmla="*/ 3 h 82"/>
                <a:gd name="T58" fmla="*/ 5 w 75"/>
                <a:gd name="T59" fmla="*/ 1 h 82"/>
                <a:gd name="T60" fmla="*/ 8 w 75"/>
                <a:gd name="T61" fmla="*/ 0 h 82"/>
                <a:gd name="T62" fmla="*/ 11 w 75"/>
                <a:gd name="T6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82">
                  <a:moveTo>
                    <a:pt x="11" y="0"/>
                  </a:moveTo>
                  <a:lnTo>
                    <a:pt x="15" y="1"/>
                  </a:lnTo>
                  <a:lnTo>
                    <a:pt x="17" y="3"/>
                  </a:lnTo>
                  <a:lnTo>
                    <a:pt x="19" y="5"/>
                  </a:lnTo>
                  <a:lnTo>
                    <a:pt x="41" y="42"/>
                  </a:lnTo>
                  <a:lnTo>
                    <a:pt x="48" y="56"/>
                  </a:lnTo>
                  <a:lnTo>
                    <a:pt x="51" y="59"/>
                  </a:lnTo>
                  <a:lnTo>
                    <a:pt x="54" y="60"/>
                  </a:lnTo>
                  <a:lnTo>
                    <a:pt x="57" y="60"/>
                  </a:lnTo>
                  <a:lnTo>
                    <a:pt x="60" y="60"/>
                  </a:lnTo>
                  <a:lnTo>
                    <a:pt x="63" y="59"/>
                  </a:lnTo>
                  <a:lnTo>
                    <a:pt x="71" y="71"/>
                  </a:lnTo>
                  <a:lnTo>
                    <a:pt x="75" y="78"/>
                  </a:lnTo>
                  <a:lnTo>
                    <a:pt x="74" y="78"/>
                  </a:lnTo>
                  <a:lnTo>
                    <a:pt x="67" y="81"/>
                  </a:lnTo>
                  <a:lnTo>
                    <a:pt x="56" y="82"/>
                  </a:lnTo>
                  <a:lnTo>
                    <a:pt x="45" y="80"/>
                  </a:lnTo>
                  <a:lnTo>
                    <a:pt x="34" y="72"/>
                  </a:lnTo>
                  <a:lnTo>
                    <a:pt x="32" y="70"/>
                  </a:lnTo>
                  <a:lnTo>
                    <a:pt x="31" y="69"/>
                  </a:lnTo>
                  <a:lnTo>
                    <a:pt x="28" y="63"/>
                  </a:lnTo>
                  <a:lnTo>
                    <a:pt x="22" y="53"/>
                  </a:lnTo>
                  <a:lnTo>
                    <a:pt x="22" y="53"/>
                  </a:lnTo>
                  <a:lnTo>
                    <a:pt x="21" y="53"/>
                  </a:lnTo>
                  <a:lnTo>
                    <a:pt x="1" y="16"/>
                  </a:lnTo>
                  <a:lnTo>
                    <a:pt x="0" y="13"/>
                  </a:lnTo>
                  <a:lnTo>
                    <a:pt x="0" y="10"/>
                  </a:lnTo>
                  <a:lnTo>
                    <a:pt x="1" y="6"/>
                  </a:lnTo>
                  <a:lnTo>
                    <a:pt x="2" y="3"/>
                  </a:lnTo>
                  <a:lnTo>
                    <a:pt x="5" y="1"/>
                  </a:lnTo>
                  <a:lnTo>
                    <a:pt x="8"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1" name="Freeform 68">
              <a:extLst>
                <a:ext uri="{FF2B5EF4-FFF2-40B4-BE49-F238E27FC236}">
                  <a16:creationId xmlns:a16="http://schemas.microsoft.com/office/drawing/2014/main" id="{E2D0F7B7-DF62-4901-8837-7E5314B24FEC}"/>
                </a:ext>
              </a:extLst>
            </p:cNvPr>
            <p:cNvSpPr>
              <a:spLocks/>
            </p:cNvSpPr>
            <p:nvPr/>
          </p:nvSpPr>
          <p:spPr bwMode="auto">
            <a:xfrm>
              <a:off x="4502151" y="2486026"/>
              <a:ext cx="95250" cy="100013"/>
            </a:xfrm>
            <a:custGeom>
              <a:avLst/>
              <a:gdLst>
                <a:gd name="T0" fmla="*/ 12 w 60"/>
                <a:gd name="T1" fmla="*/ 0 h 63"/>
                <a:gd name="T2" fmla="*/ 15 w 60"/>
                <a:gd name="T3" fmla="*/ 1 h 63"/>
                <a:gd name="T4" fmla="*/ 17 w 60"/>
                <a:gd name="T5" fmla="*/ 3 h 63"/>
                <a:gd name="T6" fmla="*/ 19 w 60"/>
                <a:gd name="T7" fmla="*/ 5 h 63"/>
                <a:gd name="T8" fmla="*/ 38 w 60"/>
                <a:gd name="T9" fmla="*/ 37 h 63"/>
                <a:gd name="T10" fmla="*/ 38 w 60"/>
                <a:gd name="T11" fmla="*/ 37 h 63"/>
                <a:gd name="T12" fmla="*/ 41 w 60"/>
                <a:gd name="T13" fmla="*/ 40 h 63"/>
                <a:gd name="T14" fmla="*/ 43 w 60"/>
                <a:gd name="T15" fmla="*/ 41 h 63"/>
                <a:gd name="T16" fmla="*/ 45 w 60"/>
                <a:gd name="T17" fmla="*/ 42 h 63"/>
                <a:gd name="T18" fmla="*/ 47 w 60"/>
                <a:gd name="T19" fmla="*/ 42 h 63"/>
                <a:gd name="T20" fmla="*/ 48 w 60"/>
                <a:gd name="T21" fmla="*/ 41 h 63"/>
                <a:gd name="T22" fmla="*/ 49 w 60"/>
                <a:gd name="T23" fmla="*/ 41 h 63"/>
                <a:gd name="T24" fmla="*/ 50 w 60"/>
                <a:gd name="T25" fmla="*/ 44 h 63"/>
                <a:gd name="T26" fmla="*/ 60 w 60"/>
                <a:gd name="T27" fmla="*/ 60 h 63"/>
                <a:gd name="T28" fmla="*/ 56 w 60"/>
                <a:gd name="T29" fmla="*/ 62 h 63"/>
                <a:gd name="T30" fmla="*/ 52 w 60"/>
                <a:gd name="T31" fmla="*/ 63 h 63"/>
                <a:gd name="T32" fmla="*/ 46 w 60"/>
                <a:gd name="T33" fmla="*/ 63 h 63"/>
                <a:gd name="T34" fmla="*/ 38 w 60"/>
                <a:gd name="T35" fmla="*/ 62 h 63"/>
                <a:gd name="T36" fmla="*/ 28 w 60"/>
                <a:gd name="T37" fmla="*/ 57 h 63"/>
                <a:gd name="T38" fmla="*/ 19 w 60"/>
                <a:gd name="T39" fmla="*/ 49 h 63"/>
                <a:gd name="T40" fmla="*/ 19 w 60"/>
                <a:gd name="T41" fmla="*/ 48 h 63"/>
                <a:gd name="T42" fmla="*/ 18 w 60"/>
                <a:gd name="T43" fmla="*/ 47 h 63"/>
                <a:gd name="T44" fmla="*/ 18 w 60"/>
                <a:gd name="T45" fmla="*/ 47 h 63"/>
                <a:gd name="T46" fmla="*/ 18 w 60"/>
                <a:gd name="T47" fmla="*/ 46 h 63"/>
                <a:gd name="T48" fmla="*/ 1 w 60"/>
                <a:gd name="T49" fmla="*/ 16 h 63"/>
                <a:gd name="T50" fmla="*/ 0 w 60"/>
                <a:gd name="T51" fmla="*/ 13 h 63"/>
                <a:gd name="T52" fmla="*/ 0 w 60"/>
                <a:gd name="T53" fmla="*/ 10 h 63"/>
                <a:gd name="T54" fmla="*/ 1 w 60"/>
                <a:gd name="T55" fmla="*/ 7 h 63"/>
                <a:gd name="T56" fmla="*/ 2 w 60"/>
                <a:gd name="T57" fmla="*/ 4 h 63"/>
                <a:gd name="T58" fmla="*/ 5 w 60"/>
                <a:gd name="T59" fmla="*/ 2 h 63"/>
                <a:gd name="T60" fmla="*/ 8 w 60"/>
                <a:gd name="T61" fmla="*/ 1 h 63"/>
                <a:gd name="T62" fmla="*/ 12 w 60"/>
                <a:gd name="T6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3">
                  <a:moveTo>
                    <a:pt x="12" y="0"/>
                  </a:moveTo>
                  <a:lnTo>
                    <a:pt x="15" y="1"/>
                  </a:lnTo>
                  <a:lnTo>
                    <a:pt x="17" y="3"/>
                  </a:lnTo>
                  <a:lnTo>
                    <a:pt x="19" y="5"/>
                  </a:lnTo>
                  <a:lnTo>
                    <a:pt x="38" y="37"/>
                  </a:lnTo>
                  <a:lnTo>
                    <a:pt x="38" y="37"/>
                  </a:lnTo>
                  <a:lnTo>
                    <a:pt x="41" y="40"/>
                  </a:lnTo>
                  <a:lnTo>
                    <a:pt x="43" y="41"/>
                  </a:lnTo>
                  <a:lnTo>
                    <a:pt x="45" y="42"/>
                  </a:lnTo>
                  <a:lnTo>
                    <a:pt x="47" y="42"/>
                  </a:lnTo>
                  <a:lnTo>
                    <a:pt x="48" y="41"/>
                  </a:lnTo>
                  <a:lnTo>
                    <a:pt x="49" y="41"/>
                  </a:lnTo>
                  <a:lnTo>
                    <a:pt x="50" y="44"/>
                  </a:lnTo>
                  <a:lnTo>
                    <a:pt x="60" y="60"/>
                  </a:lnTo>
                  <a:lnTo>
                    <a:pt x="56" y="62"/>
                  </a:lnTo>
                  <a:lnTo>
                    <a:pt x="52" y="63"/>
                  </a:lnTo>
                  <a:lnTo>
                    <a:pt x="46" y="63"/>
                  </a:lnTo>
                  <a:lnTo>
                    <a:pt x="38" y="62"/>
                  </a:lnTo>
                  <a:lnTo>
                    <a:pt x="28" y="57"/>
                  </a:lnTo>
                  <a:lnTo>
                    <a:pt x="19" y="49"/>
                  </a:lnTo>
                  <a:lnTo>
                    <a:pt x="19" y="48"/>
                  </a:lnTo>
                  <a:lnTo>
                    <a:pt x="18" y="47"/>
                  </a:lnTo>
                  <a:lnTo>
                    <a:pt x="18" y="47"/>
                  </a:lnTo>
                  <a:lnTo>
                    <a:pt x="18" y="46"/>
                  </a:lnTo>
                  <a:lnTo>
                    <a:pt x="1" y="16"/>
                  </a:lnTo>
                  <a:lnTo>
                    <a:pt x="0" y="13"/>
                  </a:lnTo>
                  <a:lnTo>
                    <a:pt x="0" y="10"/>
                  </a:lnTo>
                  <a:lnTo>
                    <a:pt x="1" y="7"/>
                  </a:lnTo>
                  <a:lnTo>
                    <a:pt x="2" y="4"/>
                  </a:lnTo>
                  <a:lnTo>
                    <a:pt x="5" y="2"/>
                  </a:lnTo>
                  <a:lnTo>
                    <a:pt x="8"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2" name="Freeform 69">
              <a:extLst>
                <a:ext uri="{FF2B5EF4-FFF2-40B4-BE49-F238E27FC236}">
                  <a16:creationId xmlns:a16="http://schemas.microsoft.com/office/drawing/2014/main" id="{1BAF8761-0318-4AEC-9864-BB2F72B1C36F}"/>
                </a:ext>
              </a:extLst>
            </p:cNvPr>
            <p:cNvSpPr>
              <a:spLocks/>
            </p:cNvSpPr>
            <p:nvPr/>
          </p:nvSpPr>
          <p:spPr bwMode="auto">
            <a:xfrm>
              <a:off x="4902201" y="2405063"/>
              <a:ext cx="44450" cy="42863"/>
            </a:xfrm>
            <a:custGeom>
              <a:avLst/>
              <a:gdLst>
                <a:gd name="T0" fmla="*/ 14 w 28"/>
                <a:gd name="T1" fmla="*/ 0 h 27"/>
                <a:gd name="T2" fmla="*/ 18 w 28"/>
                <a:gd name="T3" fmla="*/ 0 h 27"/>
                <a:gd name="T4" fmla="*/ 23 w 28"/>
                <a:gd name="T5" fmla="*/ 2 h 27"/>
                <a:gd name="T6" fmla="*/ 25 w 28"/>
                <a:gd name="T7" fmla="*/ 6 h 27"/>
                <a:gd name="T8" fmla="*/ 27 w 28"/>
                <a:gd name="T9" fmla="*/ 9 h 27"/>
                <a:gd name="T10" fmla="*/ 28 w 28"/>
                <a:gd name="T11" fmla="*/ 13 h 27"/>
                <a:gd name="T12" fmla="*/ 27 w 28"/>
                <a:gd name="T13" fmla="*/ 18 h 27"/>
                <a:gd name="T14" fmla="*/ 25 w 28"/>
                <a:gd name="T15" fmla="*/ 22 h 27"/>
                <a:gd name="T16" fmla="*/ 23 w 28"/>
                <a:gd name="T17" fmla="*/ 24 h 27"/>
                <a:gd name="T18" fmla="*/ 18 w 28"/>
                <a:gd name="T19" fmla="*/ 26 h 27"/>
                <a:gd name="T20" fmla="*/ 14 w 28"/>
                <a:gd name="T21" fmla="*/ 27 h 27"/>
                <a:gd name="T22" fmla="*/ 10 w 28"/>
                <a:gd name="T23" fmla="*/ 26 h 27"/>
                <a:gd name="T24" fmla="*/ 6 w 28"/>
                <a:gd name="T25" fmla="*/ 24 h 27"/>
                <a:gd name="T26" fmla="*/ 3 w 28"/>
                <a:gd name="T27" fmla="*/ 22 h 27"/>
                <a:gd name="T28" fmla="*/ 1 w 28"/>
                <a:gd name="T29" fmla="*/ 18 h 27"/>
                <a:gd name="T30" fmla="*/ 0 w 28"/>
                <a:gd name="T31" fmla="*/ 13 h 27"/>
                <a:gd name="T32" fmla="*/ 1 w 28"/>
                <a:gd name="T33" fmla="*/ 9 h 27"/>
                <a:gd name="T34" fmla="*/ 3 w 28"/>
                <a:gd name="T35" fmla="*/ 6 h 27"/>
                <a:gd name="T36" fmla="*/ 6 w 28"/>
                <a:gd name="T37" fmla="*/ 2 h 27"/>
                <a:gd name="T38" fmla="*/ 10 w 28"/>
                <a:gd name="T39" fmla="*/ 0 h 27"/>
                <a:gd name="T40" fmla="*/ 14 w 28"/>
                <a:gd name="T4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7">
                  <a:moveTo>
                    <a:pt x="14" y="0"/>
                  </a:moveTo>
                  <a:lnTo>
                    <a:pt x="18" y="0"/>
                  </a:lnTo>
                  <a:lnTo>
                    <a:pt x="23" y="2"/>
                  </a:lnTo>
                  <a:lnTo>
                    <a:pt x="25" y="6"/>
                  </a:lnTo>
                  <a:lnTo>
                    <a:pt x="27" y="9"/>
                  </a:lnTo>
                  <a:lnTo>
                    <a:pt x="28" y="13"/>
                  </a:lnTo>
                  <a:lnTo>
                    <a:pt x="27" y="18"/>
                  </a:lnTo>
                  <a:lnTo>
                    <a:pt x="25" y="22"/>
                  </a:lnTo>
                  <a:lnTo>
                    <a:pt x="23" y="24"/>
                  </a:lnTo>
                  <a:lnTo>
                    <a:pt x="18" y="26"/>
                  </a:lnTo>
                  <a:lnTo>
                    <a:pt x="14" y="27"/>
                  </a:lnTo>
                  <a:lnTo>
                    <a:pt x="10" y="26"/>
                  </a:lnTo>
                  <a:lnTo>
                    <a:pt x="6" y="24"/>
                  </a:lnTo>
                  <a:lnTo>
                    <a:pt x="3" y="22"/>
                  </a:lnTo>
                  <a:lnTo>
                    <a:pt x="1" y="18"/>
                  </a:lnTo>
                  <a:lnTo>
                    <a:pt x="0" y="13"/>
                  </a:lnTo>
                  <a:lnTo>
                    <a:pt x="1" y="9"/>
                  </a:lnTo>
                  <a:lnTo>
                    <a:pt x="3" y="6"/>
                  </a:lnTo>
                  <a:lnTo>
                    <a:pt x="6" y="2"/>
                  </a:lnTo>
                  <a:lnTo>
                    <a:pt x="10" y="0"/>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3" name="Freeform 70">
              <a:extLst>
                <a:ext uri="{FF2B5EF4-FFF2-40B4-BE49-F238E27FC236}">
                  <a16:creationId xmlns:a16="http://schemas.microsoft.com/office/drawing/2014/main" id="{5C961EBA-F880-4D7F-9017-07477B6C8B0B}"/>
                </a:ext>
              </a:extLst>
            </p:cNvPr>
            <p:cNvSpPr>
              <a:spLocks/>
            </p:cNvSpPr>
            <p:nvPr/>
          </p:nvSpPr>
          <p:spPr bwMode="auto">
            <a:xfrm>
              <a:off x="4243388" y="2139951"/>
              <a:ext cx="273050" cy="455613"/>
            </a:xfrm>
            <a:custGeom>
              <a:avLst/>
              <a:gdLst>
                <a:gd name="T0" fmla="*/ 1 w 172"/>
                <a:gd name="T1" fmla="*/ 0 h 287"/>
                <a:gd name="T2" fmla="*/ 74 w 172"/>
                <a:gd name="T3" fmla="*/ 0 h 287"/>
                <a:gd name="T4" fmla="*/ 74 w 172"/>
                <a:gd name="T5" fmla="*/ 24 h 287"/>
                <a:gd name="T6" fmla="*/ 158 w 172"/>
                <a:gd name="T7" fmla="*/ 24 h 287"/>
                <a:gd name="T8" fmla="*/ 142 w 172"/>
                <a:gd name="T9" fmla="*/ 45 h 287"/>
                <a:gd name="T10" fmla="*/ 74 w 172"/>
                <a:gd name="T11" fmla="*/ 45 h 287"/>
                <a:gd name="T12" fmla="*/ 74 w 172"/>
                <a:gd name="T13" fmla="*/ 175 h 287"/>
                <a:gd name="T14" fmla="*/ 97 w 172"/>
                <a:gd name="T15" fmla="*/ 175 h 287"/>
                <a:gd name="T16" fmla="*/ 144 w 172"/>
                <a:gd name="T17" fmla="*/ 256 h 287"/>
                <a:gd name="T18" fmla="*/ 146 w 172"/>
                <a:gd name="T19" fmla="*/ 260 h 287"/>
                <a:gd name="T20" fmla="*/ 151 w 172"/>
                <a:gd name="T21" fmla="*/ 262 h 287"/>
                <a:gd name="T22" fmla="*/ 154 w 172"/>
                <a:gd name="T23" fmla="*/ 265 h 287"/>
                <a:gd name="T24" fmla="*/ 157 w 172"/>
                <a:gd name="T25" fmla="*/ 266 h 287"/>
                <a:gd name="T26" fmla="*/ 160 w 172"/>
                <a:gd name="T27" fmla="*/ 266 h 287"/>
                <a:gd name="T28" fmla="*/ 172 w 172"/>
                <a:gd name="T29" fmla="*/ 286 h 287"/>
                <a:gd name="T30" fmla="*/ 167 w 172"/>
                <a:gd name="T31" fmla="*/ 287 h 287"/>
                <a:gd name="T32" fmla="*/ 162 w 172"/>
                <a:gd name="T33" fmla="*/ 287 h 287"/>
                <a:gd name="T34" fmla="*/ 152 w 172"/>
                <a:gd name="T35" fmla="*/ 286 h 287"/>
                <a:gd name="T36" fmla="*/ 142 w 172"/>
                <a:gd name="T37" fmla="*/ 283 h 287"/>
                <a:gd name="T38" fmla="*/ 133 w 172"/>
                <a:gd name="T39" fmla="*/ 277 h 287"/>
                <a:gd name="T40" fmla="*/ 126 w 172"/>
                <a:gd name="T41" fmla="*/ 267 h 287"/>
                <a:gd name="T42" fmla="*/ 85 w 172"/>
                <a:gd name="T43" fmla="*/ 196 h 287"/>
                <a:gd name="T44" fmla="*/ 74 w 172"/>
                <a:gd name="T45" fmla="*/ 196 h 287"/>
                <a:gd name="T46" fmla="*/ 74 w 172"/>
                <a:gd name="T47" fmla="*/ 225 h 287"/>
                <a:gd name="T48" fmla="*/ 0 w 172"/>
                <a:gd name="T49" fmla="*/ 225 h 287"/>
                <a:gd name="T50" fmla="*/ 0 w 172"/>
                <a:gd name="T51" fmla="*/ 203 h 287"/>
                <a:gd name="T52" fmla="*/ 52 w 172"/>
                <a:gd name="T53" fmla="*/ 203 h 287"/>
                <a:gd name="T54" fmla="*/ 52 w 172"/>
                <a:gd name="T55" fmla="*/ 20 h 287"/>
                <a:gd name="T56" fmla="*/ 1 w 172"/>
                <a:gd name="T57" fmla="*/ 20 h 287"/>
                <a:gd name="T58" fmla="*/ 1 w 172"/>
                <a:gd name="T5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87">
                  <a:moveTo>
                    <a:pt x="1" y="0"/>
                  </a:moveTo>
                  <a:lnTo>
                    <a:pt x="74" y="0"/>
                  </a:lnTo>
                  <a:lnTo>
                    <a:pt x="74" y="24"/>
                  </a:lnTo>
                  <a:lnTo>
                    <a:pt x="158" y="24"/>
                  </a:lnTo>
                  <a:lnTo>
                    <a:pt x="142" y="45"/>
                  </a:lnTo>
                  <a:lnTo>
                    <a:pt x="74" y="45"/>
                  </a:lnTo>
                  <a:lnTo>
                    <a:pt x="74" y="175"/>
                  </a:lnTo>
                  <a:lnTo>
                    <a:pt x="97" y="175"/>
                  </a:lnTo>
                  <a:lnTo>
                    <a:pt x="144" y="256"/>
                  </a:lnTo>
                  <a:lnTo>
                    <a:pt x="146" y="260"/>
                  </a:lnTo>
                  <a:lnTo>
                    <a:pt x="151" y="262"/>
                  </a:lnTo>
                  <a:lnTo>
                    <a:pt x="154" y="265"/>
                  </a:lnTo>
                  <a:lnTo>
                    <a:pt x="157" y="266"/>
                  </a:lnTo>
                  <a:lnTo>
                    <a:pt x="160" y="266"/>
                  </a:lnTo>
                  <a:lnTo>
                    <a:pt x="172" y="286"/>
                  </a:lnTo>
                  <a:lnTo>
                    <a:pt x="167" y="287"/>
                  </a:lnTo>
                  <a:lnTo>
                    <a:pt x="162" y="287"/>
                  </a:lnTo>
                  <a:lnTo>
                    <a:pt x="152" y="286"/>
                  </a:lnTo>
                  <a:lnTo>
                    <a:pt x="142" y="283"/>
                  </a:lnTo>
                  <a:lnTo>
                    <a:pt x="133" y="277"/>
                  </a:lnTo>
                  <a:lnTo>
                    <a:pt x="126" y="267"/>
                  </a:lnTo>
                  <a:lnTo>
                    <a:pt x="85" y="196"/>
                  </a:lnTo>
                  <a:lnTo>
                    <a:pt x="74" y="196"/>
                  </a:lnTo>
                  <a:lnTo>
                    <a:pt x="74" y="225"/>
                  </a:lnTo>
                  <a:lnTo>
                    <a:pt x="0" y="225"/>
                  </a:lnTo>
                  <a:lnTo>
                    <a:pt x="0" y="203"/>
                  </a:lnTo>
                  <a:lnTo>
                    <a:pt x="52" y="203"/>
                  </a:lnTo>
                  <a:lnTo>
                    <a:pt x="52" y="20"/>
                  </a:lnTo>
                  <a:lnTo>
                    <a:pt x="1" y="2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4" name="Freeform 71">
              <a:extLst>
                <a:ext uri="{FF2B5EF4-FFF2-40B4-BE49-F238E27FC236}">
                  <a16:creationId xmlns:a16="http://schemas.microsoft.com/office/drawing/2014/main" id="{8E988F2E-F888-48C2-8BF5-A68306DD0035}"/>
                </a:ext>
              </a:extLst>
            </p:cNvPr>
            <p:cNvSpPr>
              <a:spLocks noEditPoints="1"/>
            </p:cNvSpPr>
            <p:nvPr/>
          </p:nvSpPr>
          <p:spPr bwMode="auto">
            <a:xfrm>
              <a:off x="4432301" y="2154238"/>
              <a:ext cx="514350" cy="395288"/>
            </a:xfrm>
            <a:custGeom>
              <a:avLst/>
              <a:gdLst>
                <a:gd name="T0" fmla="*/ 101 w 324"/>
                <a:gd name="T1" fmla="*/ 21 h 249"/>
                <a:gd name="T2" fmla="*/ 92 w 324"/>
                <a:gd name="T3" fmla="*/ 24 h 249"/>
                <a:gd name="T4" fmla="*/ 74 w 324"/>
                <a:gd name="T5" fmla="*/ 39 h 249"/>
                <a:gd name="T6" fmla="*/ 27 w 324"/>
                <a:gd name="T7" fmla="*/ 106 h 249"/>
                <a:gd name="T8" fmla="*/ 35 w 324"/>
                <a:gd name="T9" fmla="*/ 112 h 249"/>
                <a:gd name="T10" fmla="*/ 48 w 324"/>
                <a:gd name="T11" fmla="*/ 113 h 249"/>
                <a:gd name="T12" fmla="*/ 103 w 324"/>
                <a:gd name="T13" fmla="*/ 62 h 249"/>
                <a:gd name="T14" fmla="*/ 111 w 324"/>
                <a:gd name="T15" fmla="*/ 63 h 249"/>
                <a:gd name="T16" fmla="*/ 127 w 324"/>
                <a:gd name="T17" fmla="*/ 64 h 249"/>
                <a:gd name="T18" fmla="*/ 145 w 324"/>
                <a:gd name="T19" fmla="*/ 65 h 249"/>
                <a:gd name="T20" fmla="*/ 151 w 324"/>
                <a:gd name="T21" fmla="*/ 66 h 249"/>
                <a:gd name="T22" fmla="*/ 250 w 324"/>
                <a:gd name="T23" fmla="*/ 192 h 249"/>
                <a:gd name="T24" fmla="*/ 179 w 324"/>
                <a:gd name="T25" fmla="*/ 21 h 249"/>
                <a:gd name="T26" fmla="*/ 184 w 324"/>
                <a:gd name="T27" fmla="*/ 0 h 249"/>
                <a:gd name="T28" fmla="*/ 250 w 324"/>
                <a:gd name="T29" fmla="*/ 30 h 249"/>
                <a:gd name="T30" fmla="*/ 323 w 324"/>
                <a:gd name="T31" fmla="*/ 8 h 249"/>
                <a:gd name="T32" fmla="*/ 272 w 324"/>
                <a:gd name="T33" fmla="*/ 30 h 249"/>
                <a:gd name="T34" fmla="*/ 324 w 324"/>
                <a:gd name="T35" fmla="*/ 211 h 249"/>
                <a:gd name="T36" fmla="*/ 250 w 324"/>
                <a:gd name="T37" fmla="*/ 233 h 249"/>
                <a:gd name="T38" fmla="*/ 227 w 324"/>
                <a:gd name="T39" fmla="*/ 213 h 249"/>
                <a:gd name="T40" fmla="*/ 214 w 324"/>
                <a:gd name="T41" fmla="*/ 235 h 249"/>
                <a:gd name="T42" fmla="*/ 200 w 324"/>
                <a:gd name="T43" fmla="*/ 247 h 249"/>
                <a:gd name="T44" fmla="*/ 192 w 324"/>
                <a:gd name="T45" fmla="*/ 249 h 249"/>
                <a:gd name="T46" fmla="*/ 190 w 324"/>
                <a:gd name="T47" fmla="*/ 249 h 249"/>
                <a:gd name="T48" fmla="*/ 180 w 324"/>
                <a:gd name="T49" fmla="*/ 247 h 249"/>
                <a:gd name="T50" fmla="*/ 168 w 324"/>
                <a:gd name="T51" fmla="*/ 238 h 249"/>
                <a:gd name="T52" fmla="*/ 167 w 324"/>
                <a:gd name="T53" fmla="*/ 237 h 249"/>
                <a:gd name="T54" fmla="*/ 159 w 324"/>
                <a:gd name="T55" fmla="*/ 225 h 249"/>
                <a:gd name="T56" fmla="*/ 148 w 324"/>
                <a:gd name="T57" fmla="*/ 207 h 249"/>
                <a:gd name="T58" fmla="*/ 123 w 324"/>
                <a:gd name="T59" fmla="*/ 168 h 249"/>
                <a:gd name="T60" fmla="*/ 120 w 324"/>
                <a:gd name="T61" fmla="*/ 161 h 249"/>
                <a:gd name="T62" fmla="*/ 124 w 324"/>
                <a:gd name="T63" fmla="*/ 156 h 249"/>
                <a:gd name="T64" fmla="*/ 129 w 324"/>
                <a:gd name="T65" fmla="*/ 152 h 249"/>
                <a:gd name="T66" fmla="*/ 136 w 324"/>
                <a:gd name="T67" fmla="*/ 153 h 249"/>
                <a:gd name="T68" fmla="*/ 141 w 324"/>
                <a:gd name="T69" fmla="*/ 157 h 249"/>
                <a:gd name="T70" fmla="*/ 183 w 324"/>
                <a:gd name="T71" fmla="*/ 224 h 249"/>
                <a:gd name="T72" fmla="*/ 189 w 324"/>
                <a:gd name="T73" fmla="*/ 227 h 249"/>
                <a:gd name="T74" fmla="*/ 191 w 324"/>
                <a:gd name="T75" fmla="*/ 227 h 249"/>
                <a:gd name="T76" fmla="*/ 196 w 324"/>
                <a:gd name="T77" fmla="*/ 223 h 249"/>
                <a:gd name="T78" fmla="*/ 203 w 324"/>
                <a:gd name="T79" fmla="*/ 212 h 249"/>
                <a:gd name="T80" fmla="*/ 137 w 324"/>
                <a:gd name="T81" fmla="*/ 86 h 249"/>
                <a:gd name="T82" fmla="*/ 112 w 324"/>
                <a:gd name="T83" fmla="*/ 84 h 249"/>
                <a:gd name="T84" fmla="*/ 58 w 324"/>
                <a:gd name="T85" fmla="*/ 132 h 249"/>
                <a:gd name="T86" fmla="*/ 34 w 324"/>
                <a:gd name="T87" fmla="*/ 133 h 249"/>
                <a:gd name="T88" fmla="*/ 14 w 324"/>
                <a:gd name="T89" fmla="*/ 123 h 249"/>
                <a:gd name="T90" fmla="*/ 5 w 324"/>
                <a:gd name="T91" fmla="*/ 111 h 249"/>
                <a:gd name="T92" fmla="*/ 0 w 324"/>
                <a:gd name="T93" fmla="*/ 101 h 249"/>
                <a:gd name="T94" fmla="*/ 70 w 324"/>
                <a:gd name="T95" fmla="*/ 14 h 249"/>
                <a:gd name="T96" fmla="*/ 90 w 324"/>
                <a:gd name="T97" fmla="*/ 1 h 249"/>
                <a:gd name="T98" fmla="*/ 101 w 324"/>
                <a:gd name="T99"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4" h="249">
                  <a:moveTo>
                    <a:pt x="179" y="21"/>
                  </a:moveTo>
                  <a:lnTo>
                    <a:pt x="101" y="21"/>
                  </a:lnTo>
                  <a:lnTo>
                    <a:pt x="99" y="22"/>
                  </a:lnTo>
                  <a:lnTo>
                    <a:pt x="92" y="24"/>
                  </a:lnTo>
                  <a:lnTo>
                    <a:pt x="84" y="30"/>
                  </a:lnTo>
                  <a:lnTo>
                    <a:pt x="74" y="39"/>
                  </a:lnTo>
                  <a:lnTo>
                    <a:pt x="25" y="103"/>
                  </a:lnTo>
                  <a:lnTo>
                    <a:pt x="27" y="106"/>
                  </a:lnTo>
                  <a:lnTo>
                    <a:pt x="31" y="110"/>
                  </a:lnTo>
                  <a:lnTo>
                    <a:pt x="35" y="112"/>
                  </a:lnTo>
                  <a:lnTo>
                    <a:pt x="39" y="113"/>
                  </a:lnTo>
                  <a:lnTo>
                    <a:pt x="48" y="113"/>
                  </a:lnTo>
                  <a:lnTo>
                    <a:pt x="59" y="107"/>
                  </a:lnTo>
                  <a:lnTo>
                    <a:pt x="103" y="62"/>
                  </a:lnTo>
                  <a:lnTo>
                    <a:pt x="109" y="62"/>
                  </a:lnTo>
                  <a:lnTo>
                    <a:pt x="111" y="63"/>
                  </a:lnTo>
                  <a:lnTo>
                    <a:pt x="118" y="63"/>
                  </a:lnTo>
                  <a:lnTo>
                    <a:pt x="127" y="64"/>
                  </a:lnTo>
                  <a:lnTo>
                    <a:pt x="137" y="65"/>
                  </a:lnTo>
                  <a:lnTo>
                    <a:pt x="145" y="65"/>
                  </a:lnTo>
                  <a:lnTo>
                    <a:pt x="151" y="66"/>
                  </a:lnTo>
                  <a:lnTo>
                    <a:pt x="151" y="66"/>
                  </a:lnTo>
                  <a:lnTo>
                    <a:pt x="217" y="193"/>
                  </a:lnTo>
                  <a:lnTo>
                    <a:pt x="250" y="192"/>
                  </a:lnTo>
                  <a:lnTo>
                    <a:pt x="250" y="52"/>
                  </a:lnTo>
                  <a:lnTo>
                    <a:pt x="179" y="21"/>
                  </a:lnTo>
                  <a:close/>
                  <a:moveTo>
                    <a:pt x="184" y="0"/>
                  </a:moveTo>
                  <a:lnTo>
                    <a:pt x="184" y="0"/>
                  </a:lnTo>
                  <a:lnTo>
                    <a:pt x="184" y="0"/>
                  </a:lnTo>
                  <a:lnTo>
                    <a:pt x="250" y="30"/>
                  </a:lnTo>
                  <a:lnTo>
                    <a:pt x="250" y="8"/>
                  </a:lnTo>
                  <a:lnTo>
                    <a:pt x="323" y="8"/>
                  </a:lnTo>
                  <a:lnTo>
                    <a:pt x="323" y="30"/>
                  </a:lnTo>
                  <a:lnTo>
                    <a:pt x="272" y="30"/>
                  </a:lnTo>
                  <a:lnTo>
                    <a:pt x="272" y="211"/>
                  </a:lnTo>
                  <a:lnTo>
                    <a:pt x="324" y="211"/>
                  </a:lnTo>
                  <a:lnTo>
                    <a:pt x="324" y="233"/>
                  </a:lnTo>
                  <a:lnTo>
                    <a:pt x="250" y="233"/>
                  </a:lnTo>
                  <a:lnTo>
                    <a:pt x="250" y="213"/>
                  </a:lnTo>
                  <a:lnTo>
                    <a:pt x="227" y="213"/>
                  </a:lnTo>
                  <a:lnTo>
                    <a:pt x="221" y="224"/>
                  </a:lnTo>
                  <a:lnTo>
                    <a:pt x="214" y="235"/>
                  </a:lnTo>
                  <a:lnTo>
                    <a:pt x="204" y="245"/>
                  </a:lnTo>
                  <a:lnTo>
                    <a:pt x="200" y="247"/>
                  </a:lnTo>
                  <a:lnTo>
                    <a:pt x="196" y="248"/>
                  </a:lnTo>
                  <a:lnTo>
                    <a:pt x="192" y="249"/>
                  </a:lnTo>
                  <a:lnTo>
                    <a:pt x="191" y="249"/>
                  </a:lnTo>
                  <a:lnTo>
                    <a:pt x="190" y="249"/>
                  </a:lnTo>
                  <a:lnTo>
                    <a:pt x="184" y="249"/>
                  </a:lnTo>
                  <a:lnTo>
                    <a:pt x="180" y="247"/>
                  </a:lnTo>
                  <a:lnTo>
                    <a:pt x="174" y="244"/>
                  </a:lnTo>
                  <a:lnTo>
                    <a:pt x="168" y="238"/>
                  </a:lnTo>
                  <a:lnTo>
                    <a:pt x="167" y="238"/>
                  </a:lnTo>
                  <a:lnTo>
                    <a:pt x="167" y="237"/>
                  </a:lnTo>
                  <a:lnTo>
                    <a:pt x="167" y="237"/>
                  </a:lnTo>
                  <a:lnTo>
                    <a:pt x="159" y="225"/>
                  </a:lnTo>
                  <a:lnTo>
                    <a:pt x="148" y="207"/>
                  </a:lnTo>
                  <a:lnTo>
                    <a:pt x="148" y="207"/>
                  </a:lnTo>
                  <a:lnTo>
                    <a:pt x="145" y="205"/>
                  </a:lnTo>
                  <a:lnTo>
                    <a:pt x="123" y="168"/>
                  </a:lnTo>
                  <a:lnTo>
                    <a:pt x="122" y="165"/>
                  </a:lnTo>
                  <a:lnTo>
                    <a:pt x="120" y="161"/>
                  </a:lnTo>
                  <a:lnTo>
                    <a:pt x="122" y="158"/>
                  </a:lnTo>
                  <a:lnTo>
                    <a:pt x="124" y="156"/>
                  </a:lnTo>
                  <a:lnTo>
                    <a:pt x="126" y="154"/>
                  </a:lnTo>
                  <a:lnTo>
                    <a:pt x="129" y="152"/>
                  </a:lnTo>
                  <a:lnTo>
                    <a:pt x="132" y="152"/>
                  </a:lnTo>
                  <a:lnTo>
                    <a:pt x="136" y="153"/>
                  </a:lnTo>
                  <a:lnTo>
                    <a:pt x="138" y="154"/>
                  </a:lnTo>
                  <a:lnTo>
                    <a:pt x="141" y="157"/>
                  </a:lnTo>
                  <a:lnTo>
                    <a:pt x="166" y="196"/>
                  </a:lnTo>
                  <a:lnTo>
                    <a:pt x="183" y="224"/>
                  </a:lnTo>
                  <a:lnTo>
                    <a:pt x="187" y="226"/>
                  </a:lnTo>
                  <a:lnTo>
                    <a:pt x="189" y="227"/>
                  </a:lnTo>
                  <a:lnTo>
                    <a:pt x="190" y="229"/>
                  </a:lnTo>
                  <a:lnTo>
                    <a:pt x="191" y="227"/>
                  </a:lnTo>
                  <a:lnTo>
                    <a:pt x="193" y="226"/>
                  </a:lnTo>
                  <a:lnTo>
                    <a:pt x="196" y="223"/>
                  </a:lnTo>
                  <a:lnTo>
                    <a:pt x="200" y="219"/>
                  </a:lnTo>
                  <a:lnTo>
                    <a:pt x="203" y="212"/>
                  </a:lnTo>
                  <a:lnTo>
                    <a:pt x="203" y="212"/>
                  </a:lnTo>
                  <a:lnTo>
                    <a:pt x="137" y="86"/>
                  </a:lnTo>
                  <a:lnTo>
                    <a:pt x="123" y="85"/>
                  </a:lnTo>
                  <a:lnTo>
                    <a:pt x="112" y="84"/>
                  </a:lnTo>
                  <a:lnTo>
                    <a:pt x="72" y="124"/>
                  </a:lnTo>
                  <a:lnTo>
                    <a:pt x="58" y="132"/>
                  </a:lnTo>
                  <a:lnTo>
                    <a:pt x="43" y="134"/>
                  </a:lnTo>
                  <a:lnTo>
                    <a:pt x="34" y="133"/>
                  </a:lnTo>
                  <a:lnTo>
                    <a:pt x="23" y="129"/>
                  </a:lnTo>
                  <a:lnTo>
                    <a:pt x="14" y="123"/>
                  </a:lnTo>
                  <a:lnTo>
                    <a:pt x="8" y="116"/>
                  </a:lnTo>
                  <a:lnTo>
                    <a:pt x="5" y="111"/>
                  </a:lnTo>
                  <a:lnTo>
                    <a:pt x="2" y="107"/>
                  </a:lnTo>
                  <a:lnTo>
                    <a:pt x="0" y="101"/>
                  </a:lnTo>
                  <a:lnTo>
                    <a:pt x="57" y="26"/>
                  </a:lnTo>
                  <a:lnTo>
                    <a:pt x="70" y="14"/>
                  </a:lnTo>
                  <a:lnTo>
                    <a:pt x="80" y="6"/>
                  </a:lnTo>
                  <a:lnTo>
                    <a:pt x="90" y="1"/>
                  </a:lnTo>
                  <a:lnTo>
                    <a:pt x="98" y="0"/>
                  </a:lnTo>
                  <a:lnTo>
                    <a:pt x="101" y="0"/>
                  </a:lnTo>
                  <a:lnTo>
                    <a:pt x="1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175" name="Groep 174">
            <a:extLst>
              <a:ext uri="{FF2B5EF4-FFF2-40B4-BE49-F238E27FC236}">
                <a16:creationId xmlns:a16="http://schemas.microsoft.com/office/drawing/2014/main" id="{47ABD921-780B-4C34-A9FF-51959772F5FC}"/>
              </a:ext>
            </a:extLst>
          </p:cNvPr>
          <p:cNvGrpSpPr/>
          <p:nvPr/>
        </p:nvGrpSpPr>
        <p:grpSpPr>
          <a:xfrm>
            <a:off x="5089825" y="3152118"/>
            <a:ext cx="211222" cy="194170"/>
            <a:chOff x="1809751" y="3136901"/>
            <a:chExt cx="609600" cy="560388"/>
          </a:xfrm>
          <a:solidFill>
            <a:schemeClr val="accent2"/>
          </a:solidFill>
        </p:grpSpPr>
        <p:sp>
          <p:nvSpPr>
            <p:cNvPr id="176" name="Rectangle 49">
              <a:extLst>
                <a:ext uri="{FF2B5EF4-FFF2-40B4-BE49-F238E27FC236}">
                  <a16:creationId xmlns:a16="http://schemas.microsoft.com/office/drawing/2014/main" id="{8BA01080-B58B-4117-A8C5-8A3D122E3AB7}"/>
                </a:ext>
              </a:extLst>
            </p:cNvPr>
            <p:cNvSpPr>
              <a:spLocks noChangeArrowheads="1"/>
            </p:cNvSpPr>
            <p:nvPr/>
          </p:nvSpPr>
          <p:spPr bwMode="auto">
            <a:xfrm>
              <a:off x="1887538" y="3470276"/>
              <a:ext cx="31750" cy="349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7" name="Rectangle 50">
              <a:extLst>
                <a:ext uri="{FF2B5EF4-FFF2-40B4-BE49-F238E27FC236}">
                  <a16:creationId xmlns:a16="http://schemas.microsoft.com/office/drawing/2014/main" id="{31388AD9-F578-4347-9ADC-62118EA14E50}"/>
                </a:ext>
              </a:extLst>
            </p:cNvPr>
            <p:cNvSpPr>
              <a:spLocks noChangeArrowheads="1"/>
            </p:cNvSpPr>
            <p:nvPr/>
          </p:nvSpPr>
          <p:spPr bwMode="auto">
            <a:xfrm>
              <a:off x="1887538" y="3392488"/>
              <a:ext cx="31750" cy="3333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8" name="Rectangle 51">
              <a:extLst>
                <a:ext uri="{FF2B5EF4-FFF2-40B4-BE49-F238E27FC236}">
                  <a16:creationId xmlns:a16="http://schemas.microsoft.com/office/drawing/2014/main" id="{65577D29-4B2F-47E8-9F59-17517ABD18D5}"/>
                </a:ext>
              </a:extLst>
            </p:cNvPr>
            <p:cNvSpPr>
              <a:spLocks noChangeArrowheads="1"/>
            </p:cNvSpPr>
            <p:nvPr/>
          </p:nvSpPr>
          <p:spPr bwMode="auto">
            <a:xfrm>
              <a:off x="1887538" y="3548063"/>
              <a:ext cx="31750" cy="3333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9" name="Freeform 52">
              <a:extLst>
                <a:ext uri="{FF2B5EF4-FFF2-40B4-BE49-F238E27FC236}">
                  <a16:creationId xmlns:a16="http://schemas.microsoft.com/office/drawing/2014/main" id="{7942F45B-A626-458D-828B-E6B3A25DCE5D}"/>
                </a:ext>
              </a:extLst>
            </p:cNvPr>
            <p:cNvSpPr>
              <a:spLocks/>
            </p:cNvSpPr>
            <p:nvPr/>
          </p:nvSpPr>
          <p:spPr bwMode="auto">
            <a:xfrm>
              <a:off x="1809751" y="3136901"/>
              <a:ext cx="439738" cy="560388"/>
            </a:xfrm>
            <a:custGeom>
              <a:avLst/>
              <a:gdLst>
                <a:gd name="T0" fmla="*/ 92 w 277"/>
                <a:gd name="T1" fmla="*/ 0 h 353"/>
                <a:gd name="T2" fmla="*/ 247 w 277"/>
                <a:gd name="T3" fmla="*/ 0 h 353"/>
                <a:gd name="T4" fmla="*/ 259 w 277"/>
                <a:gd name="T5" fmla="*/ 3 h 353"/>
                <a:gd name="T6" fmla="*/ 268 w 277"/>
                <a:gd name="T7" fmla="*/ 10 h 353"/>
                <a:gd name="T8" fmla="*/ 275 w 277"/>
                <a:gd name="T9" fmla="*/ 20 h 353"/>
                <a:gd name="T10" fmla="*/ 277 w 277"/>
                <a:gd name="T11" fmla="*/ 31 h 353"/>
                <a:gd name="T12" fmla="*/ 277 w 277"/>
                <a:gd name="T13" fmla="*/ 81 h 353"/>
                <a:gd name="T14" fmla="*/ 257 w 277"/>
                <a:gd name="T15" fmla="*/ 86 h 353"/>
                <a:gd name="T16" fmla="*/ 257 w 277"/>
                <a:gd name="T17" fmla="*/ 31 h 353"/>
                <a:gd name="T18" fmla="*/ 255 w 277"/>
                <a:gd name="T19" fmla="*/ 27 h 353"/>
                <a:gd name="T20" fmla="*/ 253 w 277"/>
                <a:gd name="T21" fmla="*/ 25 h 353"/>
                <a:gd name="T22" fmla="*/ 250 w 277"/>
                <a:gd name="T23" fmla="*/ 23 h 353"/>
                <a:gd name="T24" fmla="*/ 247 w 277"/>
                <a:gd name="T25" fmla="*/ 22 h 353"/>
                <a:gd name="T26" fmla="*/ 109 w 277"/>
                <a:gd name="T27" fmla="*/ 22 h 353"/>
                <a:gd name="T28" fmla="*/ 109 w 277"/>
                <a:gd name="T29" fmla="*/ 112 h 353"/>
                <a:gd name="T30" fmla="*/ 55 w 277"/>
                <a:gd name="T31" fmla="*/ 112 h 353"/>
                <a:gd name="T32" fmla="*/ 55 w 277"/>
                <a:gd name="T33" fmla="*/ 90 h 353"/>
                <a:gd name="T34" fmla="*/ 89 w 277"/>
                <a:gd name="T35" fmla="*/ 90 h 353"/>
                <a:gd name="T36" fmla="*/ 89 w 277"/>
                <a:gd name="T37" fmla="*/ 28 h 353"/>
                <a:gd name="T38" fmla="*/ 22 w 277"/>
                <a:gd name="T39" fmla="*/ 84 h 353"/>
                <a:gd name="T40" fmla="*/ 22 w 277"/>
                <a:gd name="T41" fmla="*/ 322 h 353"/>
                <a:gd name="T42" fmla="*/ 23 w 277"/>
                <a:gd name="T43" fmla="*/ 326 h 353"/>
                <a:gd name="T44" fmla="*/ 25 w 277"/>
                <a:gd name="T45" fmla="*/ 329 h 353"/>
                <a:gd name="T46" fmla="*/ 27 w 277"/>
                <a:gd name="T47" fmla="*/ 331 h 353"/>
                <a:gd name="T48" fmla="*/ 31 w 277"/>
                <a:gd name="T49" fmla="*/ 331 h 353"/>
                <a:gd name="T50" fmla="*/ 247 w 277"/>
                <a:gd name="T51" fmla="*/ 331 h 353"/>
                <a:gd name="T52" fmla="*/ 250 w 277"/>
                <a:gd name="T53" fmla="*/ 331 h 353"/>
                <a:gd name="T54" fmla="*/ 253 w 277"/>
                <a:gd name="T55" fmla="*/ 329 h 353"/>
                <a:gd name="T56" fmla="*/ 255 w 277"/>
                <a:gd name="T57" fmla="*/ 326 h 353"/>
                <a:gd name="T58" fmla="*/ 257 w 277"/>
                <a:gd name="T59" fmla="*/ 322 h 353"/>
                <a:gd name="T60" fmla="*/ 257 w 277"/>
                <a:gd name="T61" fmla="*/ 307 h 353"/>
                <a:gd name="T62" fmla="*/ 277 w 277"/>
                <a:gd name="T63" fmla="*/ 312 h 353"/>
                <a:gd name="T64" fmla="*/ 277 w 277"/>
                <a:gd name="T65" fmla="*/ 322 h 353"/>
                <a:gd name="T66" fmla="*/ 275 w 277"/>
                <a:gd name="T67" fmla="*/ 334 h 353"/>
                <a:gd name="T68" fmla="*/ 268 w 277"/>
                <a:gd name="T69" fmla="*/ 344 h 353"/>
                <a:gd name="T70" fmla="*/ 259 w 277"/>
                <a:gd name="T71" fmla="*/ 351 h 353"/>
                <a:gd name="T72" fmla="*/ 247 w 277"/>
                <a:gd name="T73" fmla="*/ 353 h 353"/>
                <a:gd name="T74" fmla="*/ 31 w 277"/>
                <a:gd name="T75" fmla="*/ 353 h 353"/>
                <a:gd name="T76" fmla="*/ 19 w 277"/>
                <a:gd name="T77" fmla="*/ 351 h 353"/>
                <a:gd name="T78" fmla="*/ 10 w 277"/>
                <a:gd name="T79" fmla="*/ 344 h 353"/>
                <a:gd name="T80" fmla="*/ 3 w 277"/>
                <a:gd name="T81" fmla="*/ 334 h 353"/>
                <a:gd name="T82" fmla="*/ 0 w 277"/>
                <a:gd name="T83" fmla="*/ 322 h 353"/>
                <a:gd name="T84" fmla="*/ 0 w 277"/>
                <a:gd name="T85" fmla="*/ 79 h 353"/>
                <a:gd name="T86" fmla="*/ 1 w 277"/>
                <a:gd name="T87" fmla="*/ 79 h 353"/>
                <a:gd name="T88" fmla="*/ 1 w 277"/>
                <a:gd name="T89" fmla="*/ 76 h 353"/>
                <a:gd name="T90" fmla="*/ 2 w 277"/>
                <a:gd name="T91" fmla="*/ 74 h 353"/>
                <a:gd name="T92" fmla="*/ 4 w 277"/>
                <a:gd name="T93" fmla="*/ 71 h 353"/>
                <a:gd name="T94" fmla="*/ 84 w 277"/>
                <a:gd name="T95" fmla="*/ 3 h 353"/>
                <a:gd name="T96" fmla="*/ 88 w 277"/>
                <a:gd name="T97" fmla="*/ 1 h 353"/>
                <a:gd name="T98" fmla="*/ 91 w 277"/>
                <a:gd name="T99" fmla="*/ 0 h 353"/>
                <a:gd name="T100" fmla="*/ 92 w 277"/>
                <a:gd name="T10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7" h="353">
                  <a:moveTo>
                    <a:pt x="92" y="0"/>
                  </a:moveTo>
                  <a:lnTo>
                    <a:pt x="247" y="0"/>
                  </a:lnTo>
                  <a:lnTo>
                    <a:pt x="259" y="3"/>
                  </a:lnTo>
                  <a:lnTo>
                    <a:pt x="268" y="10"/>
                  </a:lnTo>
                  <a:lnTo>
                    <a:pt x="275" y="20"/>
                  </a:lnTo>
                  <a:lnTo>
                    <a:pt x="277" y="31"/>
                  </a:lnTo>
                  <a:lnTo>
                    <a:pt x="277" y="81"/>
                  </a:lnTo>
                  <a:lnTo>
                    <a:pt x="257" y="86"/>
                  </a:lnTo>
                  <a:lnTo>
                    <a:pt x="257" y="31"/>
                  </a:lnTo>
                  <a:lnTo>
                    <a:pt x="255" y="27"/>
                  </a:lnTo>
                  <a:lnTo>
                    <a:pt x="253" y="25"/>
                  </a:lnTo>
                  <a:lnTo>
                    <a:pt x="250" y="23"/>
                  </a:lnTo>
                  <a:lnTo>
                    <a:pt x="247" y="22"/>
                  </a:lnTo>
                  <a:lnTo>
                    <a:pt x="109" y="22"/>
                  </a:lnTo>
                  <a:lnTo>
                    <a:pt x="109" y="112"/>
                  </a:lnTo>
                  <a:lnTo>
                    <a:pt x="55" y="112"/>
                  </a:lnTo>
                  <a:lnTo>
                    <a:pt x="55" y="90"/>
                  </a:lnTo>
                  <a:lnTo>
                    <a:pt x="89" y="90"/>
                  </a:lnTo>
                  <a:lnTo>
                    <a:pt x="89" y="28"/>
                  </a:lnTo>
                  <a:lnTo>
                    <a:pt x="22" y="84"/>
                  </a:lnTo>
                  <a:lnTo>
                    <a:pt x="22" y="322"/>
                  </a:lnTo>
                  <a:lnTo>
                    <a:pt x="23" y="326"/>
                  </a:lnTo>
                  <a:lnTo>
                    <a:pt x="25" y="329"/>
                  </a:lnTo>
                  <a:lnTo>
                    <a:pt x="27" y="331"/>
                  </a:lnTo>
                  <a:lnTo>
                    <a:pt x="31" y="331"/>
                  </a:lnTo>
                  <a:lnTo>
                    <a:pt x="247" y="331"/>
                  </a:lnTo>
                  <a:lnTo>
                    <a:pt x="250" y="331"/>
                  </a:lnTo>
                  <a:lnTo>
                    <a:pt x="253" y="329"/>
                  </a:lnTo>
                  <a:lnTo>
                    <a:pt x="255" y="326"/>
                  </a:lnTo>
                  <a:lnTo>
                    <a:pt x="257" y="322"/>
                  </a:lnTo>
                  <a:lnTo>
                    <a:pt x="257" y="307"/>
                  </a:lnTo>
                  <a:lnTo>
                    <a:pt x="277" y="312"/>
                  </a:lnTo>
                  <a:lnTo>
                    <a:pt x="277" y="322"/>
                  </a:lnTo>
                  <a:lnTo>
                    <a:pt x="275" y="334"/>
                  </a:lnTo>
                  <a:lnTo>
                    <a:pt x="268" y="344"/>
                  </a:lnTo>
                  <a:lnTo>
                    <a:pt x="259" y="351"/>
                  </a:lnTo>
                  <a:lnTo>
                    <a:pt x="247" y="353"/>
                  </a:lnTo>
                  <a:lnTo>
                    <a:pt x="31" y="353"/>
                  </a:lnTo>
                  <a:lnTo>
                    <a:pt x="19" y="351"/>
                  </a:lnTo>
                  <a:lnTo>
                    <a:pt x="10" y="344"/>
                  </a:lnTo>
                  <a:lnTo>
                    <a:pt x="3" y="334"/>
                  </a:lnTo>
                  <a:lnTo>
                    <a:pt x="0" y="322"/>
                  </a:lnTo>
                  <a:lnTo>
                    <a:pt x="0" y="79"/>
                  </a:lnTo>
                  <a:lnTo>
                    <a:pt x="1" y="79"/>
                  </a:lnTo>
                  <a:lnTo>
                    <a:pt x="1" y="76"/>
                  </a:lnTo>
                  <a:lnTo>
                    <a:pt x="2" y="74"/>
                  </a:lnTo>
                  <a:lnTo>
                    <a:pt x="4" y="71"/>
                  </a:lnTo>
                  <a:lnTo>
                    <a:pt x="84" y="3"/>
                  </a:lnTo>
                  <a:lnTo>
                    <a:pt x="88" y="1"/>
                  </a:lnTo>
                  <a:lnTo>
                    <a:pt x="91" y="0"/>
                  </a:lnTo>
                  <a:lnTo>
                    <a:pt x="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0" name="Freeform 53">
              <a:extLst>
                <a:ext uri="{FF2B5EF4-FFF2-40B4-BE49-F238E27FC236}">
                  <a16:creationId xmlns:a16="http://schemas.microsoft.com/office/drawing/2014/main" id="{0054E34A-4BD3-49AA-AFB7-2068F69A5117}"/>
                </a:ext>
              </a:extLst>
            </p:cNvPr>
            <p:cNvSpPr>
              <a:spLocks/>
            </p:cNvSpPr>
            <p:nvPr/>
          </p:nvSpPr>
          <p:spPr bwMode="auto">
            <a:xfrm>
              <a:off x="1960563" y="3470276"/>
              <a:ext cx="134938" cy="34925"/>
            </a:xfrm>
            <a:custGeom>
              <a:avLst/>
              <a:gdLst>
                <a:gd name="T0" fmla="*/ 0 w 85"/>
                <a:gd name="T1" fmla="*/ 0 h 22"/>
                <a:gd name="T2" fmla="*/ 80 w 85"/>
                <a:gd name="T3" fmla="*/ 0 h 22"/>
                <a:gd name="T4" fmla="*/ 85 w 85"/>
                <a:gd name="T5" fmla="*/ 22 h 22"/>
                <a:gd name="T6" fmla="*/ 0 w 85"/>
                <a:gd name="T7" fmla="*/ 22 h 22"/>
                <a:gd name="T8" fmla="*/ 0 w 85"/>
                <a:gd name="T9" fmla="*/ 0 h 22"/>
              </a:gdLst>
              <a:ahLst/>
              <a:cxnLst>
                <a:cxn ang="0">
                  <a:pos x="T0" y="T1"/>
                </a:cxn>
                <a:cxn ang="0">
                  <a:pos x="T2" y="T3"/>
                </a:cxn>
                <a:cxn ang="0">
                  <a:pos x="T4" y="T5"/>
                </a:cxn>
                <a:cxn ang="0">
                  <a:pos x="T6" y="T7"/>
                </a:cxn>
                <a:cxn ang="0">
                  <a:pos x="T8" y="T9"/>
                </a:cxn>
              </a:cxnLst>
              <a:rect l="0" t="0" r="r" b="b"/>
              <a:pathLst>
                <a:path w="85" h="22">
                  <a:moveTo>
                    <a:pt x="0" y="0"/>
                  </a:moveTo>
                  <a:lnTo>
                    <a:pt x="80" y="0"/>
                  </a:lnTo>
                  <a:lnTo>
                    <a:pt x="85" y="22"/>
                  </a:lnTo>
                  <a:lnTo>
                    <a:pt x="0" y="2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1" name="Freeform 54">
              <a:extLst>
                <a:ext uri="{FF2B5EF4-FFF2-40B4-BE49-F238E27FC236}">
                  <a16:creationId xmlns:a16="http://schemas.microsoft.com/office/drawing/2014/main" id="{85091127-DF0C-4B0C-94A8-A65BB7BD3AEA}"/>
                </a:ext>
              </a:extLst>
            </p:cNvPr>
            <p:cNvSpPr>
              <a:spLocks/>
            </p:cNvSpPr>
            <p:nvPr/>
          </p:nvSpPr>
          <p:spPr bwMode="auto">
            <a:xfrm>
              <a:off x="1960563" y="3392488"/>
              <a:ext cx="134938" cy="33338"/>
            </a:xfrm>
            <a:custGeom>
              <a:avLst/>
              <a:gdLst>
                <a:gd name="T0" fmla="*/ 0 w 85"/>
                <a:gd name="T1" fmla="*/ 0 h 21"/>
                <a:gd name="T2" fmla="*/ 85 w 85"/>
                <a:gd name="T3" fmla="*/ 0 h 21"/>
                <a:gd name="T4" fmla="*/ 80 w 85"/>
                <a:gd name="T5" fmla="*/ 21 h 21"/>
                <a:gd name="T6" fmla="*/ 0 w 85"/>
                <a:gd name="T7" fmla="*/ 21 h 21"/>
                <a:gd name="T8" fmla="*/ 0 w 85"/>
                <a:gd name="T9" fmla="*/ 0 h 21"/>
              </a:gdLst>
              <a:ahLst/>
              <a:cxnLst>
                <a:cxn ang="0">
                  <a:pos x="T0" y="T1"/>
                </a:cxn>
                <a:cxn ang="0">
                  <a:pos x="T2" y="T3"/>
                </a:cxn>
                <a:cxn ang="0">
                  <a:pos x="T4" y="T5"/>
                </a:cxn>
                <a:cxn ang="0">
                  <a:pos x="T6" y="T7"/>
                </a:cxn>
                <a:cxn ang="0">
                  <a:pos x="T8" y="T9"/>
                </a:cxn>
              </a:cxnLst>
              <a:rect l="0" t="0" r="r" b="b"/>
              <a:pathLst>
                <a:path w="85" h="21">
                  <a:moveTo>
                    <a:pt x="0" y="0"/>
                  </a:moveTo>
                  <a:lnTo>
                    <a:pt x="85" y="0"/>
                  </a:lnTo>
                  <a:lnTo>
                    <a:pt x="80" y="21"/>
                  </a:lnTo>
                  <a:lnTo>
                    <a:pt x="0" y="2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2" name="Freeform 55">
              <a:extLst>
                <a:ext uri="{FF2B5EF4-FFF2-40B4-BE49-F238E27FC236}">
                  <a16:creationId xmlns:a16="http://schemas.microsoft.com/office/drawing/2014/main" id="{ECE06FCC-ADBD-4172-B075-D776CFE26741}"/>
                </a:ext>
              </a:extLst>
            </p:cNvPr>
            <p:cNvSpPr>
              <a:spLocks/>
            </p:cNvSpPr>
            <p:nvPr/>
          </p:nvSpPr>
          <p:spPr bwMode="auto">
            <a:xfrm>
              <a:off x="1960563" y="3548063"/>
              <a:ext cx="182563" cy="33338"/>
            </a:xfrm>
            <a:custGeom>
              <a:avLst/>
              <a:gdLst>
                <a:gd name="T0" fmla="*/ 0 w 115"/>
                <a:gd name="T1" fmla="*/ 0 h 21"/>
                <a:gd name="T2" fmla="*/ 98 w 115"/>
                <a:gd name="T3" fmla="*/ 0 h 21"/>
                <a:gd name="T4" fmla="*/ 105 w 115"/>
                <a:gd name="T5" fmla="*/ 10 h 21"/>
                <a:gd name="T6" fmla="*/ 115 w 115"/>
                <a:gd name="T7" fmla="*/ 21 h 21"/>
                <a:gd name="T8" fmla="*/ 0 w 115"/>
                <a:gd name="T9" fmla="*/ 21 h 21"/>
                <a:gd name="T10" fmla="*/ 0 w 115"/>
                <a:gd name="T11" fmla="*/ 0 h 21"/>
              </a:gdLst>
              <a:ahLst/>
              <a:cxnLst>
                <a:cxn ang="0">
                  <a:pos x="T0" y="T1"/>
                </a:cxn>
                <a:cxn ang="0">
                  <a:pos x="T2" y="T3"/>
                </a:cxn>
                <a:cxn ang="0">
                  <a:pos x="T4" y="T5"/>
                </a:cxn>
                <a:cxn ang="0">
                  <a:pos x="T6" y="T7"/>
                </a:cxn>
                <a:cxn ang="0">
                  <a:pos x="T8" y="T9"/>
                </a:cxn>
                <a:cxn ang="0">
                  <a:pos x="T10" y="T11"/>
                </a:cxn>
              </a:cxnLst>
              <a:rect l="0" t="0" r="r" b="b"/>
              <a:pathLst>
                <a:path w="115" h="21">
                  <a:moveTo>
                    <a:pt x="0" y="0"/>
                  </a:moveTo>
                  <a:lnTo>
                    <a:pt x="98" y="0"/>
                  </a:lnTo>
                  <a:lnTo>
                    <a:pt x="105" y="10"/>
                  </a:lnTo>
                  <a:lnTo>
                    <a:pt x="115" y="21"/>
                  </a:lnTo>
                  <a:lnTo>
                    <a:pt x="0" y="2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3" name="Freeform 56">
              <a:extLst>
                <a:ext uri="{FF2B5EF4-FFF2-40B4-BE49-F238E27FC236}">
                  <a16:creationId xmlns:a16="http://schemas.microsoft.com/office/drawing/2014/main" id="{9E516473-3B15-4EDE-89F5-6C57BDBD22D9}"/>
                </a:ext>
              </a:extLst>
            </p:cNvPr>
            <p:cNvSpPr>
              <a:spLocks/>
            </p:cNvSpPr>
            <p:nvPr/>
          </p:nvSpPr>
          <p:spPr bwMode="auto">
            <a:xfrm>
              <a:off x="2198688" y="3387726"/>
              <a:ext cx="147638" cy="123825"/>
            </a:xfrm>
            <a:custGeom>
              <a:avLst/>
              <a:gdLst>
                <a:gd name="T0" fmla="*/ 77 w 93"/>
                <a:gd name="T1" fmla="*/ 0 h 78"/>
                <a:gd name="T2" fmla="*/ 93 w 93"/>
                <a:gd name="T3" fmla="*/ 13 h 78"/>
                <a:gd name="T4" fmla="*/ 43 w 93"/>
                <a:gd name="T5" fmla="*/ 78 h 78"/>
                <a:gd name="T6" fmla="*/ 0 w 93"/>
                <a:gd name="T7" fmla="*/ 43 h 78"/>
                <a:gd name="T8" fmla="*/ 14 w 93"/>
                <a:gd name="T9" fmla="*/ 27 h 78"/>
                <a:gd name="T10" fmla="*/ 39 w 93"/>
                <a:gd name="T11" fmla="*/ 48 h 78"/>
                <a:gd name="T12" fmla="*/ 77 w 93"/>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93" h="78">
                  <a:moveTo>
                    <a:pt x="77" y="0"/>
                  </a:moveTo>
                  <a:lnTo>
                    <a:pt x="93" y="13"/>
                  </a:lnTo>
                  <a:lnTo>
                    <a:pt x="43" y="78"/>
                  </a:lnTo>
                  <a:lnTo>
                    <a:pt x="0" y="43"/>
                  </a:lnTo>
                  <a:lnTo>
                    <a:pt x="14" y="27"/>
                  </a:lnTo>
                  <a:lnTo>
                    <a:pt x="39" y="48"/>
                  </a:lnTo>
                  <a:lnTo>
                    <a:pt x="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4" name="Freeform 57">
              <a:extLst>
                <a:ext uri="{FF2B5EF4-FFF2-40B4-BE49-F238E27FC236}">
                  <a16:creationId xmlns:a16="http://schemas.microsoft.com/office/drawing/2014/main" id="{78A0B712-7E87-4578-9F89-E02E526E56FC}"/>
                </a:ext>
              </a:extLst>
            </p:cNvPr>
            <p:cNvSpPr>
              <a:spLocks noEditPoints="1"/>
            </p:cNvSpPr>
            <p:nvPr/>
          </p:nvSpPr>
          <p:spPr bwMode="auto">
            <a:xfrm>
              <a:off x="2119313" y="3298826"/>
              <a:ext cx="300038" cy="300038"/>
            </a:xfrm>
            <a:custGeom>
              <a:avLst/>
              <a:gdLst>
                <a:gd name="T0" fmla="*/ 95 w 189"/>
                <a:gd name="T1" fmla="*/ 21 h 189"/>
                <a:gd name="T2" fmla="*/ 76 w 189"/>
                <a:gd name="T3" fmla="*/ 24 h 189"/>
                <a:gd name="T4" fmla="*/ 58 w 189"/>
                <a:gd name="T5" fmla="*/ 31 h 189"/>
                <a:gd name="T6" fmla="*/ 43 w 189"/>
                <a:gd name="T7" fmla="*/ 43 h 189"/>
                <a:gd name="T8" fmla="*/ 31 w 189"/>
                <a:gd name="T9" fmla="*/ 57 h 189"/>
                <a:gd name="T10" fmla="*/ 24 w 189"/>
                <a:gd name="T11" fmla="*/ 76 h 189"/>
                <a:gd name="T12" fmla="*/ 21 w 189"/>
                <a:gd name="T13" fmla="*/ 95 h 189"/>
                <a:gd name="T14" fmla="*/ 24 w 189"/>
                <a:gd name="T15" fmla="*/ 114 h 189"/>
                <a:gd name="T16" fmla="*/ 31 w 189"/>
                <a:gd name="T17" fmla="*/ 132 h 189"/>
                <a:gd name="T18" fmla="*/ 43 w 189"/>
                <a:gd name="T19" fmla="*/ 146 h 189"/>
                <a:gd name="T20" fmla="*/ 58 w 189"/>
                <a:gd name="T21" fmla="*/ 158 h 189"/>
                <a:gd name="T22" fmla="*/ 76 w 189"/>
                <a:gd name="T23" fmla="*/ 165 h 189"/>
                <a:gd name="T24" fmla="*/ 95 w 189"/>
                <a:gd name="T25" fmla="*/ 167 h 189"/>
                <a:gd name="T26" fmla="*/ 115 w 189"/>
                <a:gd name="T27" fmla="*/ 165 h 189"/>
                <a:gd name="T28" fmla="*/ 132 w 189"/>
                <a:gd name="T29" fmla="*/ 158 h 189"/>
                <a:gd name="T30" fmla="*/ 147 w 189"/>
                <a:gd name="T31" fmla="*/ 146 h 189"/>
                <a:gd name="T32" fmla="*/ 158 w 189"/>
                <a:gd name="T33" fmla="*/ 132 h 189"/>
                <a:gd name="T34" fmla="*/ 165 w 189"/>
                <a:gd name="T35" fmla="*/ 114 h 189"/>
                <a:gd name="T36" fmla="*/ 169 w 189"/>
                <a:gd name="T37" fmla="*/ 95 h 189"/>
                <a:gd name="T38" fmla="*/ 165 w 189"/>
                <a:gd name="T39" fmla="*/ 76 h 189"/>
                <a:gd name="T40" fmla="*/ 158 w 189"/>
                <a:gd name="T41" fmla="*/ 57 h 189"/>
                <a:gd name="T42" fmla="*/ 147 w 189"/>
                <a:gd name="T43" fmla="*/ 43 h 189"/>
                <a:gd name="T44" fmla="*/ 132 w 189"/>
                <a:gd name="T45" fmla="*/ 31 h 189"/>
                <a:gd name="T46" fmla="*/ 115 w 189"/>
                <a:gd name="T47" fmla="*/ 24 h 189"/>
                <a:gd name="T48" fmla="*/ 95 w 189"/>
                <a:gd name="T49" fmla="*/ 21 h 189"/>
                <a:gd name="T50" fmla="*/ 95 w 189"/>
                <a:gd name="T51" fmla="*/ 0 h 189"/>
                <a:gd name="T52" fmla="*/ 117 w 189"/>
                <a:gd name="T53" fmla="*/ 2 h 189"/>
                <a:gd name="T54" fmla="*/ 136 w 189"/>
                <a:gd name="T55" fmla="*/ 10 h 189"/>
                <a:gd name="T56" fmla="*/ 155 w 189"/>
                <a:gd name="T57" fmla="*/ 20 h 189"/>
                <a:gd name="T58" fmla="*/ 169 w 189"/>
                <a:gd name="T59" fmla="*/ 35 h 189"/>
                <a:gd name="T60" fmla="*/ 180 w 189"/>
                <a:gd name="T61" fmla="*/ 53 h 189"/>
                <a:gd name="T62" fmla="*/ 187 w 189"/>
                <a:gd name="T63" fmla="*/ 73 h 189"/>
                <a:gd name="T64" fmla="*/ 189 w 189"/>
                <a:gd name="T65" fmla="*/ 95 h 189"/>
                <a:gd name="T66" fmla="*/ 187 w 189"/>
                <a:gd name="T67" fmla="*/ 117 h 189"/>
                <a:gd name="T68" fmla="*/ 180 w 189"/>
                <a:gd name="T69" fmla="*/ 136 h 189"/>
                <a:gd name="T70" fmla="*/ 169 w 189"/>
                <a:gd name="T71" fmla="*/ 153 h 189"/>
                <a:gd name="T72" fmla="*/ 155 w 189"/>
                <a:gd name="T73" fmla="*/ 169 h 189"/>
                <a:gd name="T74" fmla="*/ 136 w 189"/>
                <a:gd name="T75" fmla="*/ 179 h 189"/>
                <a:gd name="T76" fmla="*/ 117 w 189"/>
                <a:gd name="T77" fmla="*/ 187 h 189"/>
                <a:gd name="T78" fmla="*/ 95 w 189"/>
                <a:gd name="T79" fmla="*/ 189 h 189"/>
                <a:gd name="T80" fmla="*/ 73 w 189"/>
                <a:gd name="T81" fmla="*/ 187 h 189"/>
                <a:gd name="T82" fmla="*/ 53 w 189"/>
                <a:gd name="T83" fmla="*/ 179 h 189"/>
                <a:gd name="T84" fmla="*/ 36 w 189"/>
                <a:gd name="T85" fmla="*/ 169 h 189"/>
                <a:gd name="T86" fmla="*/ 21 w 189"/>
                <a:gd name="T87" fmla="*/ 153 h 189"/>
                <a:gd name="T88" fmla="*/ 10 w 189"/>
                <a:gd name="T89" fmla="*/ 136 h 189"/>
                <a:gd name="T90" fmla="*/ 3 w 189"/>
                <a:gd name="T91" fmla="*/ 117 h 189"/>
                <a:gd name="T92" fmla="*/ 0 w 189"/>
                <a:gd name="T93" fmla="*/ 95 h 189"/>
                <a:gd name="T94" fmla="*/ 3 w 189"/>
                <a:gd name="T95" fmla="*/ 73 h 189"/>
                <a:gd name="T96" fmla="*/ 10 w 189"/>
                <a:gd name="T97" fmla="*/ 53 h 189"/>
                <a:gd name="T98" fmla="*/ 21 w 189"/>
                <a:gd name="T99" fmla="*/ 35 h 189"/>
                <a:gd name="T100" fmla="*/ 36 w 189"/>
                <a:gd name="T101" fmla="*/ 20 h 189"/>
                <a:gd name="T102" fmla="*/ 53 w 189"/>
                <a:gd name="T103" fmla="*/ 10 h 189"/>
                <a:gd name="T104" fmla="*/ 73 w 189"/>
                <a:gd name="T105" fmla="*/ 2 h 189"/>
                <a:gd name="T106" fmla="*/ 95 w 189"/>
                <a:gd name="T10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5" y="21"/>
                  </a:moveTo>
                  <a:lnTo>
                    <a:pt x="76" y="24"/>
                  </a:lnTo>
                  <a:lnTo>
                    <a:pt x="58" y="31"/>
                  </a:lnTo>
                  <a:lnTo>
                    <a:pt x="43" y="43"/>
                  </a:lnTo>
                  <a:lnTo>
                    <a:pt x="31" y="57"/>
                  </a:lnTo>
                  <a:lnTo>
                    <a:pt x="24" y="76"/>
                  </a:lnTo>
                  <a:lnTo>
                    <a:pt x="21" y="95"/>
                  </a:lnTo>
                  <a:lnTo>
                    <a:pt x="24" y="114"/>
                  </a:lnTo>
                  <a:lnTo>
                    <a:pt x="31" y="132"/>
                  </a:lnTo>
                  <a:lnTo>
                    <a:pt x="43" y="146"/>
                  </a:lnTo>
                  <a:lnTo>
                    <a:pt x="58" y="158"/>
                  </a:lnTo>
                  <a:lnTo>
                    <a:pt x="76" y="165"/>
                  </a:lnTo>
                  <a:lnTo>
                    <a:pt x="95" y="167"/>
                  </a:lnTo>
                  <a:lnTo>
                    <a:pt x="115" y="165"/>
                  </a:lnTo>
                  <a:lnTo>
                    <a:pt x="132" y="158"/>
                  </a:lnTo>
                  <a:lnTo>
                    <a:pt x="147" y="146"/>
                  </a:lnTo>
                  <a:lnTo>
                    <a:pt x="158" y="132"/>
                  </a:lnTo>
                  <a:lnTo>
                    <a:pt x="165" y="114"/>
                  </a:lnTo>
                  <a:lnTo>
                    <a:pt x="169" y="95"/>
                  </a:lnTo>
                  <a:lnTo>
                    <a:pt x="165" y="76"/>
                  </a:lnTo>
                  <a:lnTo>
                    <a:pt x="158" y="57"/>
                  </a:lnTo>
                  <a:lnTo>
                    <a:pt x="147" y="43"/>
                  </a:lnTo>
                  <a:lnTo>
                    <a:pt x="132" y="31"/>
                  </a:lnTo>
                  <a:lnTo>
                    <a:pt x="115" y="24"/>
                  </a:lnTo>
                  <a:lnTo>
                    <a:pt x="95" y="21"/>
                  </a:lnTo>
                  <a:close/>
                  <a:moveTo>
                    <a:pt x="95" y="0"/>
                  </a:moveTo>
                  <a:lnTo>
                    <a:pt x="117" y="2"/>
                  </a:lnTo>
                  <a:lnTo>
                    <a:pt x="136" y="10"/>
                  </a:lnTo>
                  <a:lnTo>
                    <a:pt x="155" y="20"/>
                  </a:lnTo>
                  <a:lnTo>
                    <a:pt x="169" y="35"/>
                  </a:lnTo>
                  <a:lnTo>
                    <a:pt x="180" y="53"/>
                  </a:lnTo>
                  <a:lnTo>
                    <a:pt x="187" y="73"/>
                  </a:lnTo>
                  <a:lnTo>
                    <a:pt x="189" y="95"/>
                  </a:lnTo>
                  <a:lnTo>
                    <a:pt x="187" y="117"/>
                  </a:lnTo>
                  <a:lnTo>
                    <a:pt x="180" y="136"/>
                  </a:lnTo>
                  <a:lnTo>
                    <a:pt x="169" y="153"/>
                  </a:lnTo>
                  <a:lnTo>
                    <a:pt x="155" y="169"/>
                  </a:lnTo>
                  <a:lnTo>
                    <a:pt x="136" y="179"/>
                  </a:lnTo>
                  <a:lnTo>
                    <a:pt x="117" y="187"/>
                  </a:lnTo>
                  <a:lnTo>
                    <a:pt x="95" y="189"/>
                  </a:lnTo>
                  <a:lnTo>
                    <a:pt x="73" y="187"/>
                  </a:lnTo>
                  <a:lnTo>
                    <a:pt x="53" y="179"/>
                  </a:lnTo>
                  <a:lnTo>
                    <a:pt x="36" y="169"/>
                  </a:lnTo>
                  <a:lnTo>
                    <a:pt x="21" y="153"/>
                  </a:lnTo>
                  <a:lnTo>
                    <a:pt x="10" y="136"/>
                  </a:lnTo>
                  <a:lnTo>
                    <a:pt x="3" y="117"/>
                  </a:lnTo>
                  <a:lnTo>
                    <a:pt x="0" y="95"/>
                  </a:lnTo>
                  <a:lnTo>
                    <a:pt x="3" y="73"/>
                  </a:lnTo>
                  <a:lnTo>
                    <a:pt x="10" y="53"/>
                  </a:lnTo>
                  <a:lnTo>
                    <a:pt x="21" y="35"/>
                  </a:lnTo>
                  <a:lnTo>
                    <a:pt x="36" y="20"/>
                  </a:lnTo>
                  <a:lnTo>
                    <a:pt x="53" y="10"/>
                  </a:lnTo>
                  <a:lnTo>
                    <a:pt x="73" y="2"/>
                  </a:lnTo>
                  <a:lnTo>
                    <a:pt x="9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185" name="Tekstvak 184">
            <a:extLst>
              <a:ext uri="{FF2B5EF4-FFF2-40B4-BE49-F238E27FC236}">
                <a16:creationId xmlns:a16="http://schemas.microsoft.com/office/drawing/2014/main" id="{4939B22C-D131-4D4C-90A1-EDFC2C492351}"/>
              </a:ext>
            </a:extLst>
          </p:cNvPr>
          <p:cNvSpPr txBox="1"/>
          <p:nvPr/>
        </p:nvSpPr>
        <p:spPr>
          <a:xfrm>
            <a:off x="4896928" y="4032245"/>
            <a:ext cx="2398144" cy="155526"/>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A4A49"/>
                </a:solidFill>
                <a:effectLst/>
                <a:uLnTx/>
                <a:uFillTx/>
                <a:latin typeface="Arial" panose="020B0604020202020204"/>
                <a:ea typeface="+mn-ea"/>
                <a:cs typeface="+mn-cs"/>
              </a:rPr>
              <a:t>Revenue distribution</a:t>
            </a:r>
          </a:p>
        </p:txBody>
      </p:sp>
      <p:graphicFrame>
        <p:nvGraphicFramePr>
          <p:cNvPr id="186" name="Grafiek 185">
            <a:extLst>
              <a:ext uri="{FF2B5EF4-FFF2-40B4-BE49-F238E27FC236}">
                <a16:creationId xmlns:a16="http://schemas.microsoft.com/office/drawing/2014/main" id="{80CCB024-58A8-473C-B672-457B98BAD92D}"/>
              </a:ext>
            </a:extLst>
          </p:cNvPr>
          <p:cNvGraphicFramePr/>
          <p:nvPr/>
        </p:nvGraphicFramePr>
        <p:xfrm>
          <a:off x="3672843" y="4320065"/>
          <a:ext cx="1191577" cy="1118829"/>
        </p:xfrm>
        <a:graphic>
          <a:graphicData uri="http://schemas.openxmlformats.org/drawingml/2006/chart">
            <c:chart xmlns:c="http://schemas.openxmlformats.org/drawingml/2006/chart" xmlns:r="http://schemas.openxmlformats.org/officeDocument/2006/relationships" r:id="rId4"/>
          </a:graphicData>
        </a:graphic>
      </p:graphicFrame>
      <p:sp>
        <p:nvSpPr>
          <p:cNvPr id="187" name="Tekstvak 186">
            <a:extLst>
              <a:ext uri="{FF2B5EF4-FFF2-40B4-BE49-F238E27FC236}">
                <a16:creationId xmlns:a16="http://schemas.microsoft.com/office/drawing/2014/main" id="{392334F0-6716-4CA8-B871-1CC18F1BC0C8}"/>
              </a:ext>
            </a:extLst>
          </p:cNvPr>
          <p:cNvSpPr txBox="1"/>
          <p:nvPr/>
        </p:nvSpPr>
        <p:spPr>
          <a:xfrm>
            <a:off x="3525839" y="5548925"/>
            <a:ext cx="1516863" cy="690116"/>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A4A49"/>
                </a:solidFill>
                <a:effectLst/>
                <a:uLnTx/>
                <a:uFillTx/>
                <a:latin typeface="Arial" panose="020B0604020202020204"/>
                <a:ea typeface="+mn-ea"/>
                <a:cs typeface="+mn-cs"/>
              </a:rPr>
              <a:t>turnover coming from </a:t>
            </a:r>
            <a:r>
              <a:rPr kumimoji="0" lang="en-US" sz="1100" b="1" i="0" u="none" strike="noStrike" kern="1200" cap="none" spc="0" normalizeH="0" baseline="0" noProof="0" dirty="0">
                <a:ln>
                  <a:noFill/>
                </a:ln>
                <a:solidFill>
                  <a:srgbClr val="4A4A49"/>
                </a:solidFill>
                <a:effectLst/>
                <a:uLnTx/>
                <a:uFillTx/>
                <a:latin typeface="Arial" panose="020B0604020202020204"/>
                <a:ea typeface="+mn-ea"/>
                <a:cs typeface="+mn-cs"/>
              </a:rPr>
              <a:t>international projects</a:t>
            </a:r>
          </a:p>
        </p:txBody>
      </p:sp>
      <p:sp>
        <p:nvSpPr>
          <p:cNvPr id="188" name="Tekstvak 187">
            <a:extLst>
              <a:ext uri="{FF2B5EF4-FFF2-40B4-BE49-F238E27FC236}">
                <a16:creationId xmlns:a16="http://schemas.microsoft.com/office/drawing/2014/main" id="{796BF1AD-DE65-4C27-BEB4-AE676172879D}"/>
              </a:ext>
            </a:extLst>
          </p:cNvPr>
          <p:cNvSpPr txBox="1"/>
          <p:nvPr/>
        </p:nvSpPr>
        <p:spPr>
          <a:xfrm>
            <a:off x="3938781" y="4750199"/>
            <a:ext cx="672278" cy="26650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A5D7A"/>
                </a:solidFill>
                <a:effectLst/>
                <a:uLnTx/>
                <a:uFillTx/>
                <a:latin typeface="Arial" panose="020B0604020202020204"/>
                <a:ea typeface="+mn-ea"/>
                <a:cs typeface="+mn-cs"/>
              </a:rPr>
              <a:t>70%</a:t>
            </a:r>
          </a:p>
        </p:txBody>
      </p:sp>
      <p:graphicFrame>
        <p:nvGraphicFramePr>
          <p:cNvPr id="189" name="Grafiek 188">
            <a:extLst>
              <a:ext uri="{FF2B5EF4-FFF2-40B4-BE49-F238E27FC236}">
                <a16:creationId xmlns:a16="http://schemas.microsoft.com/office/drawing/2014/main" id="{C154BCBD-DF8F-438D-8026-34A756268DC6}"/>
              </a:ext>
            </a:extLst>
          </p:cNvPr>
          <p:cNvGraphicFramePr/>
          <p:nvPr/>
        </p:nvGraphicFramePr>
        <p:xfrm>
          <a:off x="5470115" y="4320065"/>
          <a:ext cx="1191577" cy="1118829"/>
        </p:xfrm>
        <a:graphic>
          <a:graphicData uri="http://schemas.openxmlformats.org/drawingml/2006/chart">
            <c:chart xmlns:c="http://schemas.openxmlformats.org/drawingml/2006/chart" xmlns:r="http://schemas.openxmlformats.org/officeDocument/2006/relationships" r:id="rId5"/>
          </a:graphicData>
        </a:graphic>
      </p:graphicFrame>
      <p:sp>
        <p:nvSpPr>
          <p:cNvPr id="190" name="Tekstvak 189">
            <a:extLst>
              <a:ext uri="{FF2B5EF4-FFF2-40B4-BE49-F238E27FC236}">
                <a16:creationId xmlns:a16="http://schemas.microsoft.com/office/drawing/2014/main" id="{A73E8E97-4748-4BF6-B4D6-5A91A6F44136}"/>
              </a:ext>
            </a:extLst>
          </p:cNvPr>
          <p:cNvSpPr txBox="1"/>
          <p:nvPr/>
        </p:nvSpPr>
        <p:spPr>
          <a:xfrm>
            <a:off x="5323111" y="5548925"/>
            <a:ext cx="1516863" cy="690116"/>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A4A49"/>
                </a:solidFill>
                <a:effectLst/>
                <a:uLnTx/>
                <a:uFillTx/>
                <a:latin typeface="Arial" panose="020B0604020202020204"/>
                <a:ea typeface="+mn-ea"/>
                <a:cs typeface="+mn-cs"/>
              </a:rPr>
              <a:t>turnover coming from </a:t>
            </a:r>
            <a:r>
              <a:rPr kumimoji="0" lang="en-US" sz="1100" b="1" i="0" u="none" strike="noStrike" kern="1200" cap="none" spc="0" normalizeH="0" baseline="0" noProof="0" dirty="0">
                <a:ln>
                  <a:noFill/>
                </a:ln>
                <a:solidFill>
                  <a:srgbClr val="4A4A49"/>
                </a:solidFill>
                <a:effectLst/>
                <a:uLnTx/>
                <a:uFillTx/>
                <a:latin typeface="Arial" panose="020B0604020202020204"/>
                <a:ea typeface="+mn-ea"/>
                <a:cs typeface="+mn-cs"/>
              </a:rPr>
              <a:t>dedicated market research</a:t>
            </a:r>
            <a:r>
              <a:rPr kumimoji="0" lang="en-US" sz="1100" b="0" i="0" u="none" strike="noStrike" kern="1200" cap="none" spc="0" normalizeH="0" baseline="0" noProof="0" dirty="0">
                <a:ln>
                  <a:noFill/>
                </a:ln>
                <a:solidFill>
                  <a:srgbClr val="4A4A49"/>
                </a:solidFill>
                <a:effectLst/>
                <a:uLnTx/>
                <a:uFillTx/>
                <a:latin typeface="Arial" panose="020B0604020202020204"/>
                <a:ea typeface="+mn-ea"/>
                <a:cs typeface="+mn-cs"/>
              </a:rPr>
              <a:t>, 10% from multi client</a:t>
            </a:r>
            <a:endParaRPr kumimoji="0" lang="en-US" sz="1100" b="1"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191" name="Tekstvak 190">
            <a:extLst>
              <a:ext uri="{FF2B5EF4-FFF2-40B4-BE49-F238E27FC236}">
                <a16:creationId xmlns:a16="http://schemas.microsoft.com/office/drawing/2014/main" id="{DC5E963E-E934-43B9-AEA4-6582A3A4E0A9}"/>
              </a:ext>
            </a:extLst>
          </p:cNvPr>
          <p:cNvSpPr txBox="1"/>
          <p:nvPr/>
        </p:nvSpPr>
        <p:spPr>
          <a:xfrm>
            <a:off x="5736053" y="4750199"/>
            <a:ext cx="672278" cy="26650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A5D7A"/>
                </a:solidFill>
                <a:effectLst/>
                <a:uLnTx/>
                <a:uFillTx/>
                <a:latin typeface="Arial" panose="020B0604020202020204"/>
                <a:ea typeface="+mn-ea"/>
                <a:cs typeface="+mn-cs"/>
              </a:rPr>
              <a:t>90%</a:t>
            </a:r>
          </a:p>
        </p:txBody>
      </p:sp>
      <p:graphicFrame>
        <p:nvGraphicFramePr>
          <p:cNvPr id="192" name="Grafiek 191">
            <a:extLst>
              <a:ext uri="{FF2B5EF4-FFF2-40B4-BE49-F238E27FC236}">
                <a16:creationId xmlns:a16="http://schemas.microsoft.com/office/drawing/2014/main" id="{E9453102-94B4-481D-9192-EB76A0B088A5}"/>
              </a:ext>
            </a:extLst>
          </p:cNvPr>
          <p:cNvGraphicFramePr/>
          <p:nvPr/>
        </p:nvGraphicFramePr>
        <p:xfrm>
          <a:off x="7281510" y="4320065"/>
          <a:ext cx="1191577" cy="1118829"/>
        </p:xfrm>
        <a:graphic>
          <a:graphicData uri="http://schemas.openxmlformats.org/drawingml/2006/chart">
            <c:chart xmlns:c="http://schemas.openxmlformats.org/drawingml/2006/chart" xmlns:r="http://schemas.openxmlformats.org/officeDocument/2006/relationships" r:id="rId6"/>
          </a:graphicData>
        </a:graphic>
      </p:graphicFrame>
      <p:sp>
        <p:nvSpPr>
          <p:cNvPr id="193" name="Tekstvak 192">
            <a:extLst>
              <a:ext uri="{FF2B5EF4-FFF2-40B4-BE49-F238E27FC236}">
                <a16:creationId xmlns:a16="http://schemas.microsoft.com/office/drawing/2014/main" id="{D6FECBE9-9039-497D-B642-5C469D57E888}"/>
              </a:ext>
            </a:extLst>
          </p:cNvPr>
          <p:cNvSpPr txBox="1"/>
          <p:nvPr/>
        </p:nvSpPr>
        <p:spPr>
          <a:xfrm>
            <a:off x="7134506" y="5548925"/>
            <a:ext cx="1516863" cy="690116"/>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A4A49"/>
                </a:solidFill>
                <a:effectLst/>
                <a:uLnTx/>
                <a:uFillTx/>
                <a:latin typeface="Arial" panose="020B0604020202020204"/>
                <a:ea typeface="+mn-ea"/>
                <a:cs typeface="+mn-cs"/>
              </a:rPr>
              <a:t>turnover coming from </a:t>
            </a:r>
            <a:r>
              <a:rPr kumimoji="0" lang="en-US" sz="1100" b="1" i="0" u="none" strike="noStrike" kern="1200" cap="none" spc="0" normalizeH="0" baseline="0" noProof="0" dirty="0">
                <a:ln>
                  <a:noFill/>
                </a:ln>
                <a:solidFill>
                  <a:srgbClr val="4A4A49"/>
                </a:solidFill>
                <a:effectLst/>
                <a:uLnTx/>
                <a:uFillTx/>
                <a:latin typeface="Arial" panose="020B0604020202020204"/>
                <a:ea typeface="+mn-ea"/>
                <a:cs typeface="+mn-cs"/>
              </a:rPr>
              <a:t>B2B</a:t>
            </a:r>
            <a:r>
              <a:rPr kumimoji="0" lang="en-US" sz="1100" b="0" i="0" u="none" strike="noStrike" kern="1200" cap="none" spc="0" normalizeH="0" baseline="0" noProof="0" dirty="0">
                <a:ln>
                  <a:noFill/>
                </a:ln>
                <a:solidFill>
                  <a:srgbClr val="4A4A49"/>
                </a:solidFill>
                <a:effectLst/>
                <a:uLnTx/>
                <a:uFillTx/>
                <a:latin typeface="Arial" panose="020B0604020202020204"/>
                <a:ea typeface="+mn-ea"/>
                <a:cs typeface="+mn-cs"/>
              </a:rPr>
              <a:t>, 30%</a:t>
            </a:r>
            <a:r>
              <a:rPr kumimoji="0" lang="en-US" sz="1100" b="1" i="0" u="none" strike="noStrike" kern="1200" cap="none" spc="0" normalizeH="0" baseline="0" noProof="0" dirty="0">
                <a:ln>
                  <a:noFill/>
                </a:ln>
                <a:solidFill>
                  <a:srgbClr val="4A4A49"/>
                </a:solidFill>
                <a:effectLst/>
                <a:uLnTx/>
                <a:uFillTx/>
                <a:latin typeface="Arial" panose="020B0604020202020204"/>
                <a:ea typeface="+mn-ea"/>
                <a:cs typeface="+mn-cs"/>
              </a:rPr>
              <a:t> </a:t>
            </a:r>
            <a:r>
              <a:rPr kumimoji="0" lang="en-US" sz="1100" b="0" i="0" u="none" strike="noStrike" kern="1200" cap="none" spc="0" normalizeH="0" baseline="0" noProof="0" dirty="0">
                <a:ln>
                  <a:noFill/>
                </a:ln>
                <a:solidFill>
                  <a:srgbClr val="4A4A49"/>
                </a:solidFill>
                <a:effectLst/>
                <a:uLnTx/>
                <a:uFillTx/>
                <a:latin typeface="Arial" panose="020B0604020202020204"/>
                <a:ea typeface="+mn-ea"/>
                <a:cs typeface="+mn-cs"/>
              </a:rPr>
              <a:t>B2C</a:t>
            </a:r>
            <a:endParaRPr kumimoji="0" lang="en-US" sz="1100" b="1"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194" name="Tekstvak 193">
            <a:extLst>
              <a:ext uri="{FF2B5EF4-FFF2-40B4-BE49-F238E27FC236}">
                <a16:creationId xmlns:a16="http://schemas.microsoft.com/office/drawing/2014/main" id="{0CA782D0-03A8-4944-B819-2C334F709B86}"/>
              </a:ext>
            </a:extLst>
          </p:cNvPr>
          <p:cNvSpPr txBox="1"/>
          <p:nvPr/>
        </p:nvSpPr>
        <p:spPr>
          <a:xfrm>
            <a:off x="7547448" y="4750199"/>
            <a:ext cx="672278" cy="26650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A5D7A"/>
                </a:solidFill>
                <a:effectLst/>
                <a:uLnTx/>
                <a:uFillTx/>
                <a:latin typeface="Arial" panose="020B0604020202020204"/>
                <a:ea typeface="+mn-ea"/>
                <a:cs typeface="+mn-cs"/>
              </a:rPr>
              <a:t>70%</a:t>
            </a:r>
          </a:p>
        </p:txBody>
      </p:sp>
      <p:cxnSp>
        <p:nvCxnSpPr>
          <p:cNvPr id="195" name="Rechte verbindingslijn 194">
            <a:extLst>
              <a:ext uri="{FF2B5EF4-FFF2-40B4-BE49-F238E27FC236}">
                <a16:creationId xmlns:a16="http://schemas.microsoft.com/office/drawing/2014/main" id="{A8D32908-85DA-429E-9FCF-392DD35F0D00}"/>
              </a:ext>
            </a:extLst>
          </p:cNvPr>
          <p:cNvCxnSpPr>
            <a:cxnSpLocks/>
          </p:cNvCxnSpPr>
          <p:nvPr/>
        </p:nvCxnSpPr>
        <p:spPr>
          <a:xfrm>
            <a:off x="5188243" y="4327470"/>
            <a:ext cx="0" cy="192469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6" name="Rechte verbindingslijn 195">
            <a:extLst>
              <a:ext uri="{FF2B5EF4-FFF2-40B4-BE49-F238E27FC236}">
                <a16:creationId xmlns:a16="http://schemas.microsoft.com/office/drawing/2014/main" id="{3DD987AC-2AF4-44D5-9E19-5BAAB085E21D}"/>
              </a:ext>
            </a:extLst>
          </p:cNvPr>
          <p:cNvCxnSpPr>
            <a:cxnSpLocks/>
          </p:cNvCxnSpPr>
          <p:nvPr/>
        </p:nvCxnSpPr>
        <p:spPr>
          <a:xfrm>
            <a:off x="6985130" y="4327470"/>
            <a:ext cx="0" cy="192469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7" name="Tekstvak 196">
            <a:extLst>
              <a:ext uri="{FF2B5EF4-FFF2-40B4-BE49-F238E27FC236}">
                <a16:creationId xmlns:a16="http://schemas.microsoft.com/office/drawing/2014/main" id="{EE3478AA-3255-492F-AB97-C53EBF4B7FBD}"/>
              </a:ext>
            </a:extLst>
          </p:cNvPr>
          <p:cNvSpPr txBox="1"/>
          <p:nvPr/>
        </p:nvSpPr>
        <p:spPr>
          <a:xfrm>
            <a:off x="9209636" y="3439971"/>
            <a:ext cx="1089180" cy="182973"/>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A4A49"/>
                </a:solidFill>
                <a:effectLst/>
                <a:uLnTx/>
                <a:uFillTx/>
                <a:latin typeface="Arial" panose="020B0604020202020204"/>
                <a:ea typeface="+mn-ea"/>
                <a:cs typeface="+mn-cs"/>
              </a:rPr>
              <a:t>focus groups</a:t>
            </a:r>
          </a:p>
        </p:txBody>
      </p:sp>
      <p:sp>
        <p:nvSpPr>
          <p:cNvPr id="198" name="Tekstvak 197">
            <a:extLst>
              <a:ext uri="{FF2B5EF4-FFF2-40B4-BE49-F238E27FC236}">
                <a16:creationId xmlns:a16="http://schemas.microsoft.com/office/drawing/2014/main" id="{EA1487B9-170C-4817-8D3F-C8197A03A2F0}"/>
              </a:ext>
            </a:extLst>
          </p:cNvPr>
          <p:cNvSpPr txBox="1"/>
          <p:nvPr/>
        </p:nvSpPr>
        <p:spPr>
          <a:xfrm>
            <a:off x="10517133" y="3439971"/>
            <a:ext cx="1089180" cy="303531"/>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A4A49"/>
                </a:solidFill>
                <a:effectLst/>
                <a:uLnTx/>
                <a:uFillTx/>
                <a:latin typeface="Arial" panose="020B0604020202020204"/>
                <a:ea typeface="+mn-ea"/>
                <a:cs typeface="+mn-cs"/>
              </a:rPr>
              <a:t>in-depth interviews</a:t>
            </a:r>
          </a:p>
        </p:txBody>
      </p:sp>
      <p:sp>
        <p:nvSpPr>
          <p:cNvPr id="199" name="Tekstvak 198">
            <a:extLst>
              <a:ext uri="{FF2B5EF4-FFF2-40B4-BE49-F238E27FC236}">
                <a16:creationId xmlns:a16="http://schemas.microsoft.com/office/drawing/2014/main" id="{1B955161-E491-4457-9340-1659B69581CB}"/>
              </a:ext>
            </a:extLst>
          </p:cNvPr>
          <p:cNvSpPr txBox="1"/>
          <p:nvPr/>
        </p:nvSpPr>
        <p:spPr>
          <a:xfrm>
            <a:off x="9209636" y="3188438"/>
            <a:ext cx="1089180" cy="232283"/>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A5D7A"/>
                </a:solidFill>
                <a:effectLst/>
                <a:uLnTx/>
                <a:uFillTx/>
                <a:latin typeface="Arial" panose="020B0604020202020204"/>
                <a:ea typeface="+mn-ea"/>
                <a:cs typeface="+mn-cs"/>
              </a:rPr>
              <a:t>78</a:t>
            </a:r>
          </a:p>
        </p:txBody>
      </p:sp>
      <p:sp>
        <p:nvSpPr>
          <p:cNvPr id="200" name="Tekstvak 199">
            <a:extLst>
              <a:ext uri="{FF2B5EF4-FFF2-40B4-BE49-F238E27FC236}">
                <a16:creationId xmlns:a16="http://schemas.microsoft.com/office/drawing/2014/main" id="{0E1D8243-616B-472F-BF68-4FE1ED4A5C46}"/>
              </a:ext>
            </a:extLst>
          </p:cNvPr>
          <p:cNvSpPr txBox="1"/>
          <p:nvPr/>
        </p:nvSpPr>
        <p:spPr>
          <a:xfrm>
            <a:off x="10517133" y="3188438"/>
            <a:ext cx="1089180" cy="232283"/>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A5D7A"/>
                </a:solidFill>
                <a:effectLst/>
                <a:uLnTx/>
                <a:uFillTx/>
                <a:latin typeface="Arial" panose="020B0604020202020204"/>
                <a:ea typeface="+mn-ea"/>
                <a:cs typeface="+mn-cs"/>
              </a:rPr>
              <a:t>1</a:t>
            </a:r>
            <a:r>
              <a:rPr lang="en-US" b="1" dirty="0">
                <a:solidFill>
                  <a:srgbClr val="0A5D7A"/>
                </a:solidFill>
                <a:latin typeface="Arial" panose="020B0604020202020204"/>
              </a:rPr>
              <a:t>,</a:t>
            </a:r>
            <a:r>
              <a:rPr kumimoji="0" lang="en-US" sz="1800" b="1" i="0" u="none" strike="noStrike" kern="1200" cap="none" spc="0" normalizeH="0" baseline="0" noProof="0" dirty="0">
                <a:ln>
                  <a:noFill/>
                </a:ln>
                <a:solidFill>
                  <a:srgbClr val="0A5D7A"/>
                </a:solidFill>
                <a:effectLst/>
                <a:uLnTx/>
                <a:uFillTx/>
                <a:latin typeface="Arial" panose="020B0604020202020204"/>
                <a:ea typeface="+mn-ea"/>
                <a:cs typeface="+mn-cs"/>
              </a:rPr>
              <a:t>162</a:t>
            </a:r>
          </a:p>
        </p:txBody>
      </p:sp>
      <p:sp>
        <p:nvSpPr>
          <p:cNvPr id="201" name="Tekstvak 200">
            <a:extLst>
              <a:ext uri="{FF2B5EF4-FFF2-40B4-BE49-F238E27FC236}">
                <a16:creationId xmlns:a16="http://schemas.microsoft.com/office/drawing/2014/main" id="{907FF57A-EE3F-4886-BBC2-BB04D0155D0D}"/>
              </a:ext>
            </a:extLst>
          </p:cNvPr>
          <p:cNvSpPr txBox="1"/>
          <p:nvPr/>
        </p:nvSpPr>
        <p:spPr>
          <a:xfrm>
            <a:off x="9209636" y="5144906"/>
            <a:ext cx="1089180" cy="182973"/>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A4A49"/>
                </a:solidFill>
                <a:effectLst/>
                <a:uLnTx/>
                <a:uFillTx/>
                <a:latin typeface="Arial" panose="020B0604020202020204"/>
                <a:ea typeface="+mn-ea"/>
                <a:cs typeface="+mn-cs"/>
              </a:rPr>
              <a:t>B2B CATI interviews</a:t>
            </a:r>
          </a:p>
        </p:txBody>
      </p:sp>
      <p:sp>
        <p:nvSpPr>
          <p:cNvPr id="202" name="Tekstvak 201">
            <a:extLst>
              <a:ext uri="{FF2B5EF4-FFF2-40B4-BE49-F238E27FC236}">
                <a16:creationId xmlns:a16="http://schemas.microsoft.com/office/drawing/2014/main" id="{0FE5CC3C-FF17-4E3F-B223-5FEB17E9161A}"/>
              </a:ext>
            </a:extLst>
          </p:cNvPr>
          <p:cNvSpPr txBox="1"/>
          <p:nvPr/>
        </p:nvSpPr>
        <p:spPr>
          <a:xfrm>
            <a:off x="10518219" y="5144906"/>
            <a:ext cx="1089180" cy="303531"/>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A4A49"/>
                </a:solidFill>
                <a:effectLst/>
                <a:uLnTx/>
                <a:uFillTx/>
                <a:latin typeface="Arial" panose="020B0604020202020204"/>
                <a:ea typeface="+mn-ea"/>
                <a:cs typeface="+mn-cs"/>
              </a:rPr>
              <a:t>B2C online interviews</a:t>
            </a:r>
          </a:p>
        </p:txBody>
      </p:sp>
      <p:sp>
        <p:nvSpPr>
          <p:cNvPr id="203" name="Tekstvak 202">
            <a:extLst>
              <a:ext uri="{FF2B5EF4-FFF2-40B4-BE49-F238E27FC236}">
                <a16:creationId xmlns:a16="http://schemas.microsoft.com/office/drawing/2014/main" id="{B08ACDC1-4425-41D0-BBDC-44D94E32BE14}"/>
              </a:ext>
            </a:extLst>
          </p:cNvPr>
          <p:cNvSpPr txBox="1"/>
          <p:nvPr/>
        </p:nvSpPr>
        <p:spPr>
          <a:xfrm>
            <a:off x="9209636" y="4893373"/>
            <a:ext cx="1089180" cy="232283"/>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A5D7A"/>
                </a:solidFill>
                <a:effectLst/>
                <a:uLnTx/>
                <a:uFillTx/>
                <a:latin typeface="Arial" panose="020B0604020202020204"/>
                <a:ea typeface="+mn-ea"/>
                <a:cs typeface="+mn-cs"/>
              </a:rPr>
              <a:t>58</a:t>
            </a:r>
            <a:r>
              <a:rPr lang="en-US" b="1" dirty="0">
                <a:solidFill>
                  <a:srgbClr val="0A5D7A"/>
                </a:solidFill>
                <a:latin typeface="Arial" panose="020B0604020202020204"/>
              </a:rPr>
              <a:t>,</a:t>
            </a:r>
            <a:r>
              <a:rPr kumimoji="0" lang="en-US" sz="1800" b="1" i="0" u="none" strike="noStrike" kern="1200" cap="none" spc="0" normalizeH="0" baseline="0" noProof="0" dirty="0">
                <a:ln>
                  <a:noFill/>
                </a:ln>
                <a:solidFill>
                  <a:srgbClr val="0A5D7A"/>
                </a:solidFill>
                <a:effectLst/>
                <a:uLnTx/>
                <a:uFillTx/>
                <a:latin typeface="Arial" panose="020B0604020202020204"/>
                <a:ea typeface="+mn-ea"/>
                <a:cs typeface="+mn-cs"/>
              </a:rPr>
              <a:t>653</a:t>
            </a:r>
          </a:p>
        </p:txBody>
      </p:sp>
      <p:sp>
        <p:nvSpPr>
          <p:cNvPr id="204" name="Tekstvak 203">
            <a:extLst>
              <a:ext uri="{FF2B5EF4-FFF2-40B4-BE49-F238E27FC236}">
                <a16:creationId xmlns:a16="http://schemas.microsoft.com/office/drawing/2014/main" id="{71FD50F6-54C5-4144-83C1-3EC00EEB951F}"/>
              </a:ext>
            </a:extLst>
          </p:cNvPr>
          <p:cNvSpPr txBox="1"/>
          <p:nvPr/>
        </p:nvSpPr>
        <p:spPr>
          <a:xfrm>
            <a:off x="10516047" y="4893373"/>
            <a:ext cx="1089180" cy="232283"/>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A5D7A"/>
                </a:solidFill>
                <a:effectLst/>
                <a:uLnTx/>
                <a:uFillTx/>
                <a:latin typeface="Arial" panose="020B0604020202020204"/>
                <a:ea typeface="+mn-ea"/>
                <a:cs typeface="+mn-cs"/>
              </a:rPr>
              <a:t>56</a:t>
            </a:r>
            <a:r>
              <a:rPr lang="en-US" b="1" dirty="0">
                <a:solidFill>
                  <a:srgbClr val="0A5D7A"/>
                </a:solidFill>
                <a:latin typeface="Arial" panose="020B0604020202020204"/>
              </a:rPr>
              <a:t>,</a:t>
            </a:r>
            <a:r>
              <a:rPr kumimoji="0" lang="en-US" sz="1800" b="1" i="0" u="none" strike="noStrike" kern="1200" cap="none" spc="0" normalizeH="0" baseline="0" noProof="0" dirty="0">
                <a:ln>
                  <a:noFill/>
                </a:ln>
                <a:solidFill>
                  <a:srgbClr val="0A5D7A"/>
                </a:solidFill>
                <a:effectLst/>
                <a:uLnTx/>
                <a:uFillTx/>
                <a:latin typeface="Arial" panose="020B0604020202020204"/>
                <a:ea typeface="+mn-ea"/>
                <a:cs typeface="+mn-cs"/>
              </a:rPr>
              <a:t>750</a:t>
            </a:r>
          </a:p>
        </p:txBody>
      </p:sp>
      <p:cxnSp>
        <p:nvCxnSpPr>
          <p:cNvPr id="205" name="Rechte verbindingslijn 204">
            <a:extLst>
              <a:ext uri="{FF2B5EF4-FFF2-40B4-BE49-F238E27FC236}">
                <a16:creationId xmlns:a16="http://schemas.microsoft.com/office/drawing/2014/main" id="{357906C1-4D39-4C2C-8AF4-2903BDF0C40C}"/>
              </a:ext>
            </a:extLst>
          </p:cNvPr>
          <p:cNvCxnSpPr>
            <a:cxnSpLocks/>
          </p:cNvCxnSpPr>
          <p:nvPr/>
        </p:nvCxnSpPr>
        <p:spPr>
          <a:xfrm>
            <a:off x="9209635" y="4626131"/>
            <a:ext cx="108954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6" name="Rechte verbindingslijn 205">
            <a:extLst>
              <a:ext uri="{FF2B5EF4-FFF2-40B4-BE49-F238E27FC236}">
                <a16:creationId xmlns:a16="http://schemas.microsoft.com/office/drawing/2014/main" id="{EFA2F6FD-6F91-4335-B2A9-4E1A53CFF8D8}"/>
              </a:ext>
            </a:extLst>
          </p:cNvPr>
          <p:cNvCxnSpPr>
            <a:cxnSpLocks/>
          </p:cNvCxnSpPr>
          <p:nvPr/>
        </p:nvCxnSpPr>
        <p:spPr>
          <a:xfrm>
            <a:off x="10514652" y="4626131"/>
            <a:ext cx="108954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7" name="Rechte verbindingslijn 206">
            <a:extLst>
              <a:ext uri="{FF2B5EF4-FFF2-40B4-BE49-F238E27FC236}">
                <a16:creationId xmlns:a16="http://schemas.microsoft.com/office/drawing/2014/main" id="{AFC8BAD7-605C-4C31-BEA6-7D787F697D02}"/>
              </a:ext>
            </a:extLst>
          </p:cNvPr>
          <p:cNvCxnSpPr>
            <a:cxnSpLocks/>
          </p:cNvCxnSpPr>
          <p:nvPr/>
        </p:nvCxnSpPr>
        <p:spPr>
          <a:xfrm>
            <a:off x="10408118" y="3042512"/>
            <a:ext cx="0" cy="149526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8" name="Rechte verbindingslijn 207">
            <a:extLst>
              <a:ext uri="{FF2B5EF4-FFF2-40B4-BE49-F238E27FC236}">
                <a16:creationId xmlns:a16="http://schemas.microsoft.com/office/drawing/2014/main" id="{C9C1644D-DD49-4EC2-BA75-D2BDE5D33E6A}"/>
              </a:ext>
            </a:extLst>
          </p:cNvPr>
          <p:cNvCxnSpPr>
            <a:cxnSpLocks/>
          </p:cNvCxnSpPr>
          <p:nvPr/>
        </p:nvCxnSpPr>
        <p:spPr>
          <a:xfrm>
            <a:off x="10408118" y="4738147"/>
            <a:ext cx="0" cy="149526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9" name="Rechte verbindingslijn 208">
            <a:extLst>
              <a:ext uri="{FF2B5EF4-FFF2-40B4-BE49-F238E27FC236}">
                <a16:creationId xmlns:a16="http://schemas.microsoft.com/office/drawing/2014/main" id="{1CB43B8C-0667-4D00-B3B9-51C0E3ED971E}"/>
              </a:ext>
            </a:extLst>
          </p:cNvPr>
          <p:cNvCxnSpPr>
            <a:cxnSpLocks/>
          </p:cNvCxnSpPr>
          <p:nvPr/>
        </p:nvCxnSpPr>
        <p:spPr>
          <a:xfrm>
            <a:off x="9208550" y="2940051"/>
            <a:ext cx="240344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210" name="Groep 209">
            <a:extLst>
              <a:ext uri="{FF2B5EF4-FFF2-40B4-BE49-F238E27FC236}">
                <a16:creationId xmlns:a16="http://schemas.microsoft.com/office/drawing/2014/main" id="{15581C2B-1B5E-421A-810E-097032CEF894}"/>
              </a:ext>
            </a:extLst>
          </p:cNvPr>
          <p:cNvGrpSpPr/>
          <p:nvPr/>
        </p:nvGrpSpPr>
        <p:grpSpPr>
          <a:xfrm>
            <a:off x="10805800" y="3853782"/>
            <a:ext cx="511846" cy="464454"/>
            <a:chOff x="3173016" y="1676400"/>
            <a:chExt cx="342900" cy="311151"/>
          </a:xfrm>
          <a:solidFill>
            <a:schemeClr val="accent2"/>
          </a:solidFill>
        </p:grpSpPr>
        <p:sp>
          <p:nvSpPr>
            <p:cNvPr id="211" name="Freeform 540">
              <a:extLst>
                <a:ext uri="{FF2B5EF4-FFF2-40B4-BE49-F238E27FC236}">
                  <a16:creationId xmlns:a16="http://schemas.microsoft.com/office/drawing/2014/main" id="{AECBF059-EBD7-47BB-92F3-B8AD7EE5EA92}"/>
                </a:ext>
              </a:extLst>
            </p:cNvPr>
            <p:cNvSpPr>
              <a:spLocks noEditPoints="1"/>
            </p:cNvSpPr>
            <p:nvPr/>
          </p:nvSpPr>
          <p:spPr bwMode="auto">
            <a:xfrm>
              <a:off x="3258741" y="1676400"/>
              <a:ext cx="257175" cy="225425"/>
            </a:xfrm>
            <a:custGeom>
              <a:avLst/>
              <a:gdLst>
                <a:gd name="T0" fmla="*/ 11 w 162"/>
                <a:gd name="T1" fmla="*/ 12 h 142"/>
                <a:gd name="T2" fmla="*/ 11 w 162"/>
                <a:gd name="T3" fmla="*/ 99 h 142"/>
                <a:gd name="T4" fmla="*/ 53 w 162"/>
                <a:gd name="T5" fmla="*/ 99 h 142"/>
                <a:gd name="T6" fmla="*/ 81 w 162"/>
                <a:gd name="T7" fmla="*/ 126 h 142"/>
                <a:gd name="T8" fmla="*/ 108 w 162"/>
                <a:gd name="T9" fmla="*/ 99 h 142"/>
                <a:gd name="T10" fmla="*/ 152 w 162"/>
                <a:gd name="T11" fmla="*/ 99 h 142"/>
                <a:gd name="T12" fmla="*/ 152 w 162"/>
                <a:gd name="T13" fmla="*/ 12 h 142"/>
                <a:gd name="T14" fmla="*/ 11 w 162"/>
                <a:gd name="T15" fmla="*/ 12 h 142"/>
                <a:gd name="T16" fmla="*/ 11 w 162"/>
                <a:gd name="T17" fmla="*/ 0 h 142"/>
                <a:gd name="T18" fmla="*/ 152 w 162"/>
                <a:gd name="T19" fmla="*/ 0 h 142"/>
                <a:gd name="T20" fmla="*/ 155 w 162"/>
                <a:gd name="T21" fmla="*/ 2 h 142"/>
                <a:gd name="T22" fmla="*/ 159 w 162"/>
                <a:gd name="T23" fmla="*/ 4 h 142"/>
                <a:gd name="T24" fmla="*/ 161 w 162"/>
                <a:gd name="T25" fmla="*/ 7 h 142"/>
                <a:gd name="T26" fmla="*/ 162 w 162"/>
                <a:gd name="T27" fmla="*/ 12 h 142"/>
                <a:gd name="T28" fmla="*/ 162 w 162"/>
                <a:gd name="T29" fmla="*/ 99 h 142"/>
                <a:gd name="T30" fmla="*/ 161 w 162"/>
                <a:gd name="T31" fmla="*/ 103 h 142"/>
                <a:gd name="T32" fmla="*/ 159 w 162"/>
                <a:gd name="T33" fmla="*/ 105 h 142"/>
                <a:gd name="T34" fmla="*/ 155 w 162"/>
                <a:gd name="T35" fmla="*/ 108 h 142"/>
                <a:gd name="T36" fmla="*/ 152 w 162"/>
                <a:gd name="T37" fmla="*/ 109 h 142"/>
                <a:gd name="T38" fmla="*/ 114 w 162"/>
                <a:gd name="T39" fmla="*/ 109 h 142"/>
                <a:gd name="T40" fmla="*/ 81 w 162"/>
                <a:gd name="T41" fmla="*/ 142 h 142"/>
                <a:gd name="T42" fmla="*/ 48 w 162"/>
                <a:gd name="T43" fmla="*/ 109 h 142"/>
                <a:gd name="T44" fmla="*/ 11 w 162"/>
                <a:gd name="T45" fmla="*/ 109 h 142"/>
                <a:gd name="T46" fmla="*/ 6 w 162"/>
                <a:gd name="T47" fmla="*/ 108 h 142"/>
                <a:gd name="T48" fmla="*/ 4 w 162"/>
                <a:gd name="T49" fmla="*/ 105 h 142"/>
                <a:gd name="T50" fmla="*/ 1 w 162"/>
                <a:gd name="T51" fmla="*/ 103 h 142"/>
                <a:gd name="T52" fmla="*/ 0 w 162"/>
                <a:gd name="T53" fmla="*/ 99 h 142"/>
                <a:gd name="T54" fmla="*/ 0 w 162"/>
                <a:gd name="T55" fmla="*/ 12 h 142"/>
                <a:gd name="T56" fmla="*/ 1 w 162"/>
                <a:gd name="T57" fmla="*/ 7 h 142"/>
                <a:gd name="T58" fmla="*/ 4 w 162"/>
                <a:gd name="T59" fmla="*/ 4 h 142"/>
                <a:gd name="T60" fmla="*/ 6 w 162"/>
                <a:gd name="T61" fmla="*/ 2 h 142"/>
                <a:gd name="T62" fmla="*/ 11 w 162"/>
                <a:gd name="T6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2" h="142">
                  <a:moveTo>
                    <a:pt x="11" y="12"/>
                  </a:moveTo>
                  <a:lnTo>
                    <a:pt x="11" y="99"/>
                  </a:lnTo>
                  <a:lnTo>
                    <a:pt x="53" y="99"/>
                  </a:lnTo>
                  <a:lnTo>
                    <a:pt x="81" y="126"/>
                  </a:lnTo>
                  <a:lnTo>
                    <a:pt x="108" y="99"/>
                  </a:lnTo>
                  <a:lnTo>
                    <a:pt x="152" y="99"/>
                  </a:lnTo>
                  <a:lnTo>
                    <a:pt x="152" y="12"/>
                  </a:lnTo>
                  <a:lnTo>
                    <a:pt x="11" y="12"/>
                  </a:lnTo>
                  <a:close/>
                  <a:moveTo>
                    <a:pt x="11" y="0"/>
                  </a:moveTo>
                  <a:lnTo>
                    <a:pt x="152" y="0"/>
                  </a:lnTo>
                  <a:lnTo>
                    <a:pt x="155" y="2"/>
                  </a:lnTo>
                  <a:lnTo>
                    <a:pt x="159" y="4"/>
                  </a:lnTo>
                  <a:lnTo>
                    <a:pt x="161" y="7"/>
                  </a:lnTo>
                  <a:lnTo>
                    <a:pt x="162" y="12"/>
                  </a:lnTo>
                  <a:lnTo>
                    <a:pt x="162" y="99"/>
                  </a:lnTo>
                  <a:lnTo>
                    <a:pt x="161" y="103"/>
                  </a:lnTo>
                  <a:lnTo>
                    <a:pt x="159" y="105"/>
                  </a:lnTo>
                  <a:lnTo>
                    <a:pt x="155" y="108"/>
                  </a:lnTo>
                  <a:lnTo>
                    <a:pt x="152" y="109"/>
                  </a:lnTo>
                  <a:lnTo>
                    <a:pt x="114" y="109"/>
                  </a:lnTo>
                  <a:lnTo>
                    <a:pt x="81" y="142"/>
                  </a:lnTo>
                  <a:lnTo>
                    <a:pt x="48" y="109"/>
                  </a:lnTo>
                  <a:lnTo>
                    <a:pt x="11" y="109"/>
                  </a:lnTo>
                  <a:lnTo>
                    <a:pt x="6" y="108"/>
                  </a:lnTo>
                  <a:lnTo>
                    <a:pt x="4" y="105"/>
                  </a:lnTo>
                  <a:lnTo>
                    <a:pt x="1" y="103"/>
                  </a:lnTo>
                  <a:lnTo>
                    <a:pt x="0" y="99"/>
                  </a:lnTo>
                  <a:lnTo>
                    <a:pt x="0" y="12"/>
                  </a:lnTo>
                  <a:lnTo>
                    <a:pt x="1" y="7"/>
                  </a:lnTo>
                  <a:lnTo>
                    <a:pt x="4" y="4"/>
                  </a:lnTo>
                  <a:lnTo>
                    <a:pt x="6" y="2"/>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2" name="Freeform 541">
              <a:extLst>
                <a:ext uri="{FF2B5EF4-FFF2-40B4-BE49-F238E27FC236}">
                  <a16:creationId xmlns:a16="http://schemas.microsoft.com/office/drawing/2014/main" id="{05A6AE0C-6C6C-42DF-BE03-3A25E7152661}"/>
                </a:ext>
              </a:extLst>
            </p:cNvPr>
            <p:cNvSpPr>
              <a:spLocks/>
            </p:cNvSpPr>
            <p:nvPr/>
          </p:nvSpPr>
          <p:spPr bwMode="auto">
            <a:xfrm>
              <a:off x="3173016" y="1763713"/>
              <a:ext cx="257175" cy="223838"/>
            </a:xfrm>
            <a:custGeom>
              <a:avLst/>
              <a:gdLst>
                <a:gd name="T0" fmla="*/ 10 w 162"/>
                <a:gd name="T1" fmla="*/ 0 h 141"/>
                <a:gd name="T2" fmla="*/ 43 w 162"/>
                <a:gd name="T3" fmla="*/ 0 h 141"/>
                <a:gd name="T4" fmla="*/ 43 w 162"/>
                <a:gd name="T5" fmla="*/ 11 h 141"/>
                <a:gd name="T6" fmla="*/ 10 w 162"/>
                <a:gd name="T7" fmla="*/ 11 h 141"/>
                <a:gd name="T8" fmla="*/ 10 w 162"/>
                <a:gd name="T9" fmla="*/ 97 h 141"/>
                <a:gd name="T10" fmla="*/ 54 w 162"/>
                <a:gd name="T11" fmla="*/ 97 h 141"/>
                <a:gd name="T12" fmla="*/ 81 w 162"/>
                <a:gd name="T13" fmla="*/ 125 h 141"/>
                <a:gd name="T14" fmla="*/ 109 w 162"/>
                <a:gd name="T15" fmla="*/ 97 h 141"/>
                <a:gd name="T16" fmla="*/ 152 w 162"/>
                <a:gd name="T17" fmla="*/ 97 h 141"/>
                <a:gd name="T18" fmla="*/ 152 w 162"/>
                <a:gd name="T19" fmla="*/ 86 h 141"/>
                <a:gd name="T20" fmla="*/ 162 w 162"/>
                <a:gd name="T21" fmla="*/ 75 h 141"/>
                <a:gd name="T22" fmla="*/ 162 w 162"/>
                <a:gd name="T23" fmla="*/ 97 h 141"/>
                <a:gd name="T24" fmla="*/ 161 w 162"/>
                <a:gd name="T25" fmla="*/ 101 h 141"/>
                <a:gd name="T26" fmla="*/ 158 w 162"/>
                <a:gd name="T27" fmla="*/ 105 h 141"/>
                <a:gd name="T28" fmla="*/ 156 w 162"/>
                <a:gd name="T29" fmla="*/ 106 h 141"/>
                <a:gd name="T30" fmla="*/ 152 w 162"/>
                <a:gd name="T31" fmla="*/ 108 h 141"/>
                <a:gd name="T32" fmla="*/ 114 w 162"/>
                <a:gd name="T33" fmla="*/ 108 h 141"/>
                <a:gd name="T34" fmla="*/ 81 w 162"/>
                <a:gd name="T35" fmla="*/ 141 h 141"/>
                <a:gd name="T36" fmla="*/ 48 w 162"/>
                <a:gd name="T37" fmla="*/ 108 h 141"/>
                <a:gd name="T38" fmla="*/ 10 w 162"/>
                <a:gd name="T39" fmla="*/ 108 h 141"/>
                <a:gd name="T40" fmla="*/ 7 w 162"/>
                <a:gd name="T41" fmla="*/ 106 h 141"/>
                <a:gd name="T42" fmla="*/ 3 w 162"/>
                <a:gd name="T43" fmla="*/ 105 h 141"/>
                <a:gd name="T44" fmla="*/ 1 w 162"/>
                <a:gd name="T45" fmla="*/ 101 h 141"/>
                <a:gd name="T46" fmla="*/ 0 w 162"/>
                <a:gd name="T47" fmla="*/ 97 h 141"/>
                <a:gd name="T48" fmla="*/ 0 w 162"/>
                <a:gd name="T49" fmla="*/ 11 h 141"/>
                <a:gd name="T50" fmla="*/ 1 w 162"/>
                <a:gd name="T51" fmla="*/ 7 h 141"/>
                <a:gd name="T52" fmla="*/ 3 w 162"/>
                <a:gd name="T53" fmla="*/ 3 h 141"/>
                <a:gd name="T54" fmla="*/ 7 w 162"/>
                <a:gd name="T55" fmla="*/ 0 h 141"/>
                <a:gd name="T56" fmla="*/ 10 w 162"/>
                <a:gd name="T5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 h="141">
                  <a:moveTo>
                    <a:pt x="10" y="0"/>
                  </a:moveTo>
                  <a:lnTo>
                    <a:pt x="43" y="0"/>
                  </a:lnTo>
                  <a:lnTo>
                    <a:pt x="43" y="11"/>
                  </a:lnTo>
                  <a:lnTo>
                    <a:pt x="10" y="11"/>
                  </a:lnTo>
                  <a:lnTo>
                    <a:pt x="10" y="97"/>
                  </a:lnTo>
                  <a:lnTo>
                    <a:pt x="54" y="97"/>
                  </a:lnTo>
                  <a:lnTo>
                    <a:pt x="81" y="125"/>
                  </a:lnTo>
                  <a:lnTo>
                    <a:pt x="109" y="97"/>
                  </a:lnTo>
                  <a:lnTo>
                    <a:pt x="152" y="97"/>
                  </a:lnTo>
                  <a:lnTo>
                    <a:pt x="152" y="86"/>
                  </a:lnTo>
                  <a:lnTo>
                    <a:pt x="162" y="75"/>
                  </a:lnTo>
                  <a:lnTo>
                    <a:pt x="162" y="97"/>
                  </a:lnTo>
                  <a:lnTo>
                    <a:pt x="161" y="101"/>
                  </a:lnTo>
                  <a:lnTo>
                    <a:pt x="158" y="105"/>
                  </a:lnTo>
                  <a:lnTo>
                    <a:pt x="156" y="106"/>
                  </a:lnTo>
                  <a:lnTo>
                    <a:pt x="152" y="108"/>
                  </a:lnTo>
                  <a:lnTo>
                    <a:pt x="114" y="108"/>
                  </a:lnTo>
                  <a:lnTo>
                    <a:pt x="81" y="141"/>
                  </a:lnTo>
                  <a:lnTo>
                    <a:pt x="48" y="108"/>
                  </a:lnTo>
                  <a:lnTo>
                    <a:pt x="10" y="108"/>
                  </a:lnTo>
                  <a:lnTo>
                    <a:pt x="7" y="106"/>
                  </a:lnTo>
                  <a:lnTo>
                    <a:pt x="3" y="105"/>
                  </a:lnTo>
                  <a:lnTo>
                    <a:pt x="1" y="101"/>
                  </a:lnTo>
                  <a:lnTo>
                    <a:pt x="0" y="97"/>
                  </a:lnTo>
                  <a:lnTo>
                    <a:pt x="0" y="11"/>
                  </a:lnTo>
                  <a:lnTo>
                    <a:pt x="1" y="7"/>
                  </a:lnTo>
                  <a:lnTo>
                    <a:pt x="3" y="3"/>
                  </a:lnTo>
                  <a:lnTo>
                    <a:pt x="7" y="0"/>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213" name="Groep 212">
            <a:extLst>
              <a:ext uri="{FF2B5EF4-FFF2-40B4-BE49-F238E27FC236}">
                <a16:creationId xmlns:a16="http://schemas.microsoft.com/office/drawing/2014/main" id="{B787028E-2B1E-4142-899D-E762D328A1E5}"/>
              </a:ext>
            </a:extLst>
          </p:cNvPr>
          <p:cNvGrpSpPr/>
          <p:nvPr/>
        </p:nvGrpSpPr>
        <p:grpSpPr>
          <a:xfrm>
            <a:off x="9438987" y="3801161"/>
            <a:ext cx="630478" cy="466417"/>
            <a:chOff x="9981758" y="3782931"/>
            <a:chExt cx="427037" cy="315914"/>
          </a:xfrm>
          <a:solidFill>
            <a:schemeClr val="accent2"/>
          </a:solidFill>
        </p:grpSpPr>
        <p:sp>
          <p:nvSpPr>
            <p:cNvPr id="214" name="Freeform 289">
              <a:extLst>
                <a:ext uri="{FF2B5EF4-FFF2-40B4-BE49-F238E27FC236}">
                  <a16:creationId xmlns:a16="http://schemas.microsoft.com/office/drawing/2014/main" id="{91B8CDAF-40AB-4562-9704-1F0E4B8DDA64}"/>
                </a:ext>
              </a:extLst>
            </p:cNvPr>
            <p:cNvSpPr>
              <a:spLocks/>
            </p:cNvSpPr>
            <p:nvPr/>
          </p:nvSpPr>
          <p:spPr bwMode="auto">
            <a:xfrm>
              <a:off x="9981758" y="3871831"/>
              <a:ext cx="114300" cy="227014"/>
            </a:xfrm>
            <a:custGeom>
              <a:avLst/>
              <a:gdLst>
                <a:gd name="T0" fmla="*/ 5 w 72"/>
                <a:gd name="T1" fmla="*/ 0 h 143"/>
                <a:gd name="T2" fmla="*/ 8 w 72"/>
                <a:gd name="T3" fmla="*/ 1 h 143"/>
                <a:gd name="T4" fmla="*/ 10 w 72"/>
                <a:gd name="T5" fmla="*/ 2 h 143"/>
                <a:gd name="T6" fmla="*/ 10 w 72"/>
                <a:gd name="T7" fmla="*/ 5 h 143"/>
                <a:gd name="T8" fmla="*/ 10 w 72"/>
                <a:gd name="T9" fmla="*/ 80 h 143"/>
                <a:gd name="T10" fmla="*/ 66 w 72"/>
                <a:gd name="T11" fmla="*/ 80 h 143"/>
                <a:gd name="T12" fmla="*/ 69 w 72"/>
                <a:gd name="T13" fmla="*/ 80 h 143"/>
                <a:gd name="T14" fmla="*/ 70 w 72"/>
                <a:gd name="T15" fmla="*/ 82 h 143"/>
                <a:gd name="T16" fmla="*/ 72 w 72"/>
                <a:gd name="T17" fmla="*/ 85 h 143"/>
                <a:gd name="T18" fmla="*/ 70 w 72"/>
                <a:gd name="T19" fmla="*/ 88 h 143"/>
                <a:gd name="T20" fmla="*/ 69 w 72"/>
                <a:gd name="T21" fmla="*/ 89 h 143"/>
                <a:gd name="T22" fmla="*/ 66 w 72"/>
                <a:gd name="T23" fmla="*/ 90 h 143"/>
                <a:gd name="T24" fmla="*/ 42 w 72"/>
                <a:gd name="T25" fmla="*/ 90 h 143"/>
                <a:gd name="T26" fmla="*/ 42 w 72"/>
                <a:gd name="T27" fmla="*/ 132 h 143"/>
                <a:gd name="T28" fmla="*/ 60 w 72"/>
                <a:gd name="T29" fmla="*/ 132 h 143"/>
                <a:gd name="T30" fmla="*/ 63 w 72"/>
                <a:gd name="T31" fmla="*/ 133 h 143"/>
                <a:gd name="T32" fmla="*/ 65 w 72"/>
                <a:gd name="T33" fmla="*/ 135 h 143"/>
                <a:gd name="T34" fmla="*/ 65 w 72"/>
                <a:gd name="T35" fmla="*/ 137 h 143"/>
                <a:gd name="T36" fmla="*/ 65 w 72"/>
                <a:gd name="T37" fmla="*/ 140 h 143"/>
                <a:gd name="T38" fmla="*/ 63 w 72"/>
                <a:gd name="T39" fmla="*/ 143 h 143"/>
                <a:gd name="T40" fmla="*/ 60 w 72"/>
                <a:gd name="T41" fmla="*/ 143 h 143"/>
                <a:gd name="T42" fmla="*/ 11 w 72"/>
                <a:gd name="T43" fmla="*/ 143 h 143"/>
                <a:gd name="T44" fmla="*/ 9 w 72"/>
                <a:gd name="T45" fmla="*/ 143 h 143"/>
                <a:gd name="T46" fmla="*/ 8 w 72"/>
                <a:gd name="T47" fmla="*/ 140 h 143"/>
                <a:gd name="T48" fmla="*/ 6 w 72"/>
                <a:gd name="T49" fmla="*/ 137 h 143"/>
                <a:gd name="T50" fmla="*/ 8 w 72"/>
                <a:gd name="T51" fmla="*/ 135 h 143"/>
                <a:gd name="T52" fmla="*/ 9 w 72"/>
                <a:gd name="T53" fmla="*/ 133 h 143"/>
                <a:gd name="T54" fmla="*/ 11 w 72"/>
                <a:gd name="T55" fmla="*/ 132 h 143"/>
                <a:gd name="T56" fmla="*/ 30 w 72"/>
                <a:gd name="T57" fmla="*/ 132 h 143"/>
                <a:gd name="T58" fmla="*/ 30 w 72"/>
                <a:gd name="T59" fmla="*/ 90 h 143"/>
                <a:gd name="T60" fmla="*/ 5 w 72"/>
                <a:gd name="T61" fmla="*/ 90 h 143"/>
                <a:gd name="T62" fmla="*/ 2 w 72"/>
                <a:gd name="T63" fmla="*/ 89 h 143"/>
                <a:gd name="T64" fmla="*/ 1 w 72"/>
                <a:gd name="T65" fmla="*/ 88 h 143"/>
                <a:gd name="T66" fmla="*/ 0 w 72"/>
                <a:gd name="T67" fmla="*/ 85 h 143"/>
                <a:gd name="T68" fmla="*/ 0 w 72"/>
                <a:gd name="T69" fmla="*/ 5 h 143"/>
                <a:gd name="T70" fmla="*/ 1 w 72"/>
                <a:gd name="T71" fmla="*/ 2 h 143"/>
                <a:gd name="T72" fmla="*/ 2 w 72"/>
                <a:gd name="T73" fmla="*/ 1 h 143"/>
                <a:gd name="T74" fmla="*/ 5 w 72"/>
                <a:gd name="T7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143">
                  <a:moveTo>
                    <a:pt x="5" y="0"/>
                  </a:moveTo>
                  <a:lnTo>
                    <a:pt x="8" y="1"/>
                  </a:lnTo>
                  <a:lnTo>
                    <a:pt x="10" y="2"/>
                  </a:lnTo>
                  <a:lnTo>
                    <a:pt x="10" y="5"/>
                  </a:lnTo>
                  <a:lnTo>
                    <a:pt x="10" y="80"/>
                  </a:lnTo>
                  <a:lnTo>
                    <a:pt x="66" y="80"/>
                  </a:lnTo>
                  <a:lnTo>
                    <a:pt x="69" y="80"/>
                  </a:lnTo>
                  <a:lnTo>
                    <a:pt x="70" y="82"/>
                  </a:lnTo>
                  <a:lnTo>
                    <a:pt x="72" y="85"/>
                  </a:lnTo>
                  <a:lnTo>
                    <a:pt x="70" y="88"/>
                  </a:lnTo>
                  <a:lnTo>
                    <a:pt x="69" y="89"/>
                  </a:lnTo>
                  <a:lnTo>
                    <a:pt x="66" y="90"/>
                  </a:lnTo>
                  <a:lnTo>
                    <a:pt x="42" y="90"/>
                  </a:lnTo>
                  <a:lnTo>
                    <a:pt x="42" y="132"/>
                  </a:lnTo>
                  <a:lnTo>
                    <a:pt x="60" y="132"/>
                  </a:lnTo>
                  <a:lnTo>
                    <a:pt x="63" y="133"/>
                  </a:lnTo>
                  <a:lnTo>
                    <a:pt x="65" y="135"/>
                  </a:lnTo>
                  <a:lnTo>
                    <a:pt x="65" y="137"/>
                  </a:lnTo>
                  <a:lnTo>
                    <a:pt x="65" y="140"/>
                  </a:lnTo>
                  <a:lnTo>
                    <a:pt x="63" y="143"/>
                  </a:lnTo>
                  <a:lnTo>
                    <a:pt x="60" y="143"/>
                  </a:lnTo>
                  <a:lnTo>
                    <a:pt x="11" y="143"/>
                  </a:lnTo>
                  <a:lnTo>
                    <a:pt x="9" y="143"/>
                  </a:lnTo>
                  <a:lnTo>
                    <a:pt x="8" y="140"/>
                  </a:lnTo>
                  <a:lnTo>
                    <a:pt x="6" y="137"/>
                  </a:lnTo>
                  <a:lnTo>
                    <a:pt x="8" y="135"/>
                  </a:lnTo>
                  <a:lnTo>
                    <a:pt x="9" y="133"/>
                  </a:lnTo>
                  <a:lnTo>
                    <a:pt x="11" y="132"/>
                  </a:lnTo>
                  <a:lnTo>
                    <a:pt x="30" y="132"/>
                  </a:lnTo>
                  <a:lnTo>
                    <a:pt x="30" y="90"/>
                  </a:lnTo>
                  <a:lnTo>
                    <a:pt x="5" y="90"/>
                  </a:lnTo>
                  <a:lnTo>
                    <a:pt x="2" y="89"/>
                  </a:lnTo>
                  <a:lnTo>
                    <a:pt x="1" y="88"/>
                  </a:lnTo>
                  <a:lnTo>
                    <a:pt x="0" y="85"/>
                  </a:lnTo>
                  <a:lnTo>
                    <a:pt x="0" y="5"/>
                  </a:lnTo>
                  <a:lnTo>
                    <a:pt x="1" y="2"/>
                  </a:lnTo>
                  <a:lnTo>
                    <a:pt x="2"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5" name="Freeform 290">
              <a:extLst>
                <a:ext uri="{FF2B5EF4-FFF2-40B4-BE49-F238E27FC236}">
                  <a16:creationId xmlns:a16="http://schemas.microsoft.com/office/drawing/2014/main" id="{FA19CCFE-075F-4D20-A04C-9B200BA660A5}"/>
                </a:ext>
              </a:extLst>
            </p:cNvPr>
            <p:cNvSpPr>
              <a:spLocks/>
            </p:cNvSpPr>
            <p:nvPr/>
          </p:nvSpPr>
          <p:spPr bwMode="auto">
            <a:xfrm>
              <a:off x="10297670" y="3871831"/>
              <a:ext cx="111125" cy="227014"/>
            </a:xfrm>
            <a:custGeom>
              <a:avLst/>
              <a:gdLst>
                <a:gd name="T0" fmla="*/ 65 w 70"/>
                <a:gd name="T1" fmla="*/ 0 h 143"/>
                <a:gd name="T2" fmla="*/ 68 w 70"/>
                <a:gd name="T3" fmla="*/ 1 h 143"/>
                <a:gd name="T4" fmla="*/ 70 w 70"/>
                <a:gd name="T5" fmla="*/ 2 h 143"/>
                <a:gd name="T6" fmla="*/ 70 w 70"/>
                <a:gd name="T7" fmla="*/ 5 h 143"/>
                <a:gd name="T8" fmla="*/ 70 w 70"/>
                <a:gd name="T9" fmla="*/ 85 h 143"/>
                <a:gd name="T10" fmla="*/ 70 w 70"/>
                <a:gd name="T11" fmla="*/ 88 h 143"/>
                <a:gd name="T12" fmla="*/ 68 w 70"/>
                <a:gd name="T13" fmla="*/ 89 h 143"/>
                <a:gd name="T14" fmla="*/ 65 w 70"/>
                <a:gd name="T15" fmla="*/ 90 h 143"/>
                <a:gd name="T16" fmla="*/ 40 w 70"/>
                <a:gd name="T17" fmla="*/ 90 h 143"/>
                <a:gd name="T18" fmla="*/ 40 w 70"/>
                <a:gd name="T19" fmla="*/ 132 h 143"/>
                <a:gd name="T20" fmla="*/ 60 w 70"/>
                <a:gd name="T21" fmla="*/ 132 h 143"/>
                <a:gd name="T22" fmla="*/ 62 w 70"/>
                <a:gd name="T23" fmla="*/ 133 h 143"/>
                <a:gd name="T24" fmla="*/ 64 w 70"/>
                <a:gd name="T25" fmla="*/ 135 h 143"/>
                <a:gd name="T26" fmla="*/ 65 w 70"/>
                <a:gd name="T27" fmla="*/ 137 h 143"/>
                <a:gd name="T28" fmla="*/ 64 w 70"/>
                <a:gd name="T29" fmla="*/ 140 h 143"/>
                <a:gd name="T30" fmla="*/ 62 w 70"/>
                <a:gd name="T31" fmla="*/ 143 h 143"/>
                <a:gd name="T32" fmla="*/ 60 w 70"/>
                <a:gd name="T33" fmla="*/ 143 h 143"/>
                <a:gd name="T34" fmla="*/ 11 w 70"/>
                <a:gd name="T35" fmla="*/ 143 h 143"/>
                <a:gd name="T36" fmla="*/ 9 w 70"/>
                <a:gd name="T37" fmla="*/ 143 h 143"/>
                <a:gd name="T38" fmla="*/ 6 w 70"/>
                <a:gd name="T39" fmla="*/ 140 h 143"/>
                <a:gd name="T40" fmla="*/ 6 w 70"/>
                <a:gd name="T41" fmla="*/ 137 h 143"/>
                <a:gd name="T42" fmla="*/ 6 w 70"/>
                <a:gd name="T43" fmla="*/ 135 h 143"/>
                <a:gd name="T44" fmla="*/ 9 w 70"/>
                <a:gd name="T45" fmla="*/ 133 h 143"/>
                <a:gd name="T46" fmla="*/ 11 w 70"/>
                <a:gd name="T47" fmla="*/ 132 h 143"/>
                <a:gd name="T48" fmla="*/ 30 w 70"/>
                <a:gd name="T49" fmla="*/ 132 h 143"/>
                <a:gd name="T50" fmla="*/ 30 w 70"/>
                <a:gd name="T51" fmla="*/ 90 h 143"/>
                <a:gd name="T52" fmla="*/ 5 w 70"/>
                <a:gd name="T53" fmla="*/ 90 h 143"/>
                <a:gd name="T54" fmla="*/ 2 w 70"/>
                <a:gd name="T55" fmla="*/ 89 h 143"/>
                <a:gd name="T56" fmla="*/ 0 w 70"/>
                <a:gd name="T57" fmla="*/ 88 h 143"/>
                <a:gd name="T58" fmla="*/ 0 w 70"/>
                <a:gd name="T59" fmla="*/ 85 h 143"/>
                <a:gd name="T60" fmla="*/ 0 w 70"/>
                <a:gd name="T61" fmla="*/ 82 h 143"/>
                <a:gd name="T62" fmla="*/ 2 w 70"/>
                <a:gd name="T63" fmla="*/ 80 h 143"/>
                <a:gd name="T64" fmla="*/ 5 w 70"/>
                <a:gd name="T65" fmla="*/ 80 h 143"/>
                <a:gd name="T66" fmla="*/ 60 w 70"/>
                <a:gd name="T67" fmla="*/ 80 h 143"/>
                <a:gd name="T68" fmla="*/ 60 w 70"/>
                <a:gd name="T69" fmla="*/ 5 h 143"/>
                <a:gd name="T70" fmla="*/ 61 w 70"/>
                <a:gd name="T71" fmla="*/ 2 h 143"/>
                <a:gd name="T72" fmla="*/ 62 w 70"/>
                <a:gd name="T73" fmla="*/ 1 h 143"/>
                <a:gd name="T74" fmla="*/ 65 w 70"/>
                <a:gd name="T7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143">
                  <a:moveTo>
                    <a:pt x="65" y="0"/>
                  </a:moveTo>
                  <a:lnTo>
                    <a:pt x="68" y="1"/>
                  </a:lnTo>
                  <a:lnTo>
                    <a:pt x="70" y="2"/>
                  </a:lnTo>
                  <a:lnTo>
                    <a:pt x="70" y="5"/>
                  </a:lnTo>
                  <a:lnTo>
                    <a:pt x="70" y="85"/>
                  </a:lnTo>
                  <a:lnTo>
                    <a:pt x="70" y="88"/>
                  </a:lnTo>
                  <a:lnTo>
                    <a:pt x="68" y="89"/>
                  </a:lnTo>
                  <a:lnTo>
                    <a:pt x="65" y="90"/>
                  </a:lnTo>
                  <a:lnTo>
                    <a:pt x="40" y="90"/>
                  </a:lnTo>
                  <a:lnTo>
                    <a:pt x="40" y="132"/>
                  </a:lnTo>
                  <a:lnTo>
                    <a:pt x="60" y="132"/>
                  </a:lnTo>
                  <a:lnTo>
                    <a:pt x="62" y="133"/>
                  </a:lnTo>
                  <a:lnTo>
                    <a:pt x="64" y="135"/>
                  </a:lnTo>
                  <a:lnTo>
                    <a:pt x="65" y="137"/>
                  </a:lnTo>
                  <a:lnTo>
                    <a:pt x="64" y="140"/>
                  </a:lnTo>
                  <a:lnTo>
                    <a:pt x="62" y="143"/>
                  </a:lnTo>
                  <a:lnTo>
                    <a:pt x="60" y="143"/>
                  </a:lnTo>
                  <a:lnTo>
                    <a:pt x="11" y="143"/>
                  </a:lnTo>
                  <a:lnTo>
                    <a:pt x="9" y="143"/>
                  </a:lnTo>
                  <a:lnTo>
                    <a:pt x="6" y="140"/>
                  </a:lnTo>
                  <a:lnTo>
                    <a:pt x="6" y="137"/>
                  </a:lnTo>
                  <a:lnTo>
                    <a:pt x="6" y="135"/>
                  </a:lnTo>
                  <a:lnTo>
                    <a:pt x="9" y="133"/>
                  </a:lnTo>
                  <a:lnTo>
                    <a:pt x="11" y="132"/>
                  </a:lnTo>
                  <a:lnTo>
                    <a:pt x="30" y="132"/>
                  </a:lnTo>
                  <a:lnTo>
                    <a:pt x="30" y="90"/>
                  </a:lnTo>
                  <a:lnTo>
                    <a:pt x="5" y="90"/>
                  </a:lnTo>
                  <a:lnTo>
                    <a:pt x="2" y="89"/>
                  </a:lnTo>
                  <a:lnTo>
                    <a:pt x="0" y="88"/>
                  </a:lnTo>
                  <a:lnTo>
                    <a:pt x="0" y="85"/>
                  </a:lnTo>
                  <a:lnTo>
                    <a:pt x="0" y="82"/>
                  </a:lnTo>
                  <a:lnTo>
                    <a:pt x="2" y="80"/>
                  </a:lnTo>
                  <a:lnTo>
                    <a:pt x="5" y="80"/>
                  </a:lnTo>
                  <a:lnTo>
                    <a:pt x="60" y="80"/>
                  </a:lnTo>
                  <a:lnTo>
                    <a:pt x="60" y="5"/>
                  </a:lnTo>
                  <a:lnTo>
                    <a:pt x="61" y="2"/>
                  </a:lnTo>
                  <a:lnTo>
                    <a:pt x="62" y="1"/>
                  </a:ln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6" name="Freeform 291">
              <a:extLst>
                <a:ext uri="{FF2B5EF4-FFF2-40B4-BE49-F238E27FC236}">
                  <a16:creationId xmlns:a16="http://schemas.microsoft.com/office/drawing/2014/main" id="{2739BD83-3BB1-46C7-B3CD-06B21B1BAEAD}"/>
                </a:ext>
              </a:extLst>
            </p:cNvPr>
            <p:cNvSpPr>
              <a:spLocks/>
            </p:cNvSpPr>
            <p:nvPr/>
          </p:nvSpPr>
          <p:spPr bwMode="auto">
            <a:xfrm>
              <a:off x="10005570" y="3782931"/>
              <a:ext cx="53975" cy="142876"/>
            </a:xfrm>
            <a:custGeom>
              <a:avLst/>
              <a:gdLst>
                <a:gd name="T0" fmla="*/ 6 w 34"/>
                <a:gd name="T1" fmla="*/ 0 h 90"/>
                <a:gd name="T2" fmla="*/ 8 w 34"/>
                <a:gd name="T3" fmla="*/ 0 h 90"/>
                <a:gd name="T4" fmla="*/ 11 w 34"/>
                <a:gd name="T5" fmla="*/ 2 h 90"/>
                <a:gd name="T6" fmla="*/ 11 w 34"/>
                <a:gd name="T7" fmla="*/ 5 h 90"/>
                <a:gd name="T8" fmla="*/ 11 w 34"/>
                <a:gd name="T9" fmla="*/ 79 h 90"/>
                <a:gd name="T10" fmla="*/ 34 w 34"/>
                <a:gd name="T11" fmla="*/ 79 h 90"/>
                <a:gd name="T12" fmla="*/ 32 w 34"/>
                <a:gd name="T13" fmla="*/ 90 h 90"/>
                <a:gd name="T14" fmla="*/ 8 w 34"/>
                <a:gd name="T15" fmla="*/ 90 h 90"/>
                <a:gd name="T16" fmla="*/ 8 w 34"/>
                <a:gd name="T17" fmla="*/ 34 h 90"/>
                <a:gd name="T18" fmla="*/ 8 w 34"/>
                <a:gd name="T19" fmla="*/ 30 h 90"/>
                <a:gd name="T20" fmla="*/ 7 w 34"/>
                <a:gd name="T21" fmla="*/ 26 h 90"/>
                <a:gd name="T22" fmla="*/ 4 w 34"/>
                <a:gd name="T23" fmla="*/ 24 h 90"/>
                <a:gd name="T24" fmla="*/ 0 w 34"/>
                <a:gd name="T25" fmla="*/ 23 h 90"/>
                <a:gd name="T26" fmla="*/ 0 w 34"/>
                <a:gd name="T27" fmla="*/ 5 h 90"/>
                <a:gd name="T28" fmla="*/ 2 w 34"/>
                <a:gd name="T29" fmla="*/ 2 h 90"/>
                <a:gd name="T30" fmla="*/ 3 w 34"/>
                <a:gd name="T31" fmla="*/ 0 h 90"/>
                <a:gd name="T32" fmla="*/ 6 w 34"/>
                <a:gd name="T3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90">
                  <a:moveTo>
                    <a:pt x="6" y="0"/>
                  </a:moveTo>
                  <a:lnTo>
                    <a:pt x="8" y="0"/>
                  </a:lnTo>
                  <a:lnTo>
                    <a:pt x="11" y="2"/>
                  </a:lnTo>
                  <a:lnTo>
                    <a:pt x="11" y="5"/>
                  </a:lnTo>
                  <a:lnTo>
                    <a:pt x="11" y="79"/>
                  </a:lnTo>
                  <a:lnTo>
                    <a:pt x="34" y="79"/>
                  </a:lnTo>
                  <a:lnTo>
                    <a:pt x="32" y="90"/>
                  </a:lnTo>
                  <a:lnTo>
                    <a:pt x="8" y="90"/>
                  </a:lnTo>
                  <a:lnTo>
                    <a:pt x="8" y="34"/>
                  </a:lnTo>
                  <a:lnTo>
                    <a:pt x="8" y="30"/>
                  </a:lnTo>
                  <a:lnTo>
                    <a:pt x="7" y="26"/>
                  </a:lnTo>
                  <a:lnTo>
                    <a:pt x="4" y="24"/>
                  </a:lnTo>
                  <a:lnTo>
                    <a:pt x="0" y="23"/>
                  </a:lnTo>
                  <a:lnTo>
                    <a:pt x="0" y="5"/>
                  </a:lnTo>
                  <a:lnTo>
                    <a:pt x="2" y="2"/>
                  </a:lnTo>
                  <a:lnTo>
                    <a:pt x="3"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7" name="Freeform 292">
              <a:extLst>
                <a:ext uri="{FF2B5EF4-FFF2-40B4-BE49-F238E27FC236}">
                  <a16:creationId xmlns:a16="http://schemas.microsoft.com/office/drawing/2014/main" id="{301D92A9-9434-44B2-8C9E-D9CC891142C9}"/>
                </a:ext>
              </a:extLst>
            </p:cNvPr>
            <p:cNvSpPr>
              <a:spLocks/>
            </p:cNvSpPr>
            <p:nvPr/>
          </p:nvSpPr>
          <p:spPr bwMode="auto">
            <a:xfrm>
              <a:off x="9994458" y="3825794"/>
              <a:ext cx="53975" cy="142876"/>
            </a:xfrm>
            <a:custGeom>
              <a:avLst/>
              <a:gdLst>
                <a:gd name="T0" fmla="*/ 5 w 34"/>
                <a:gd name="T1" fmla="*/ 0 h 90"/>
                <a:gd name="T2" fmla="*/ 7 w 34"/>
                <a:gd name="T3" fmla="*/ 1 h 90"/>
                <a:gd name="T4" fmla="*/ 10 w 34"/>
                <a:gd name="T5" fmla="*/ 3 h 90"/>
                <a:gd name="T6" fmla="*/ 10 w 34"/>
                <a:gd name="T7" fmla="*/ 7 h 90"/>
                <a:gd name="T8" fmla="*/ 10 w 34"/>
                <a:gd name="T9" fmla="*/ 80 h 90"/>
                <a:gd name="T10" fmla="*/ 34 w 34"/>
                <a:gd name="T11" fmla="*/ 80 h 90"/>
                <a:gd name="T12" fmla="*/ 32 w 34"/>
                <a:gd name="T13" fmla="*/ 90 h 90"/>
                <a:gd name="T14" fmla="*/ 9 w 34"/>
                <a:gd name="T15" fmla="*/ 90 h 90"/>
                <a:gd name="T16" fmla="*/ 9 w 34"/>
                <a:gd name="T17" fmla="*/ 34 h 90"/>
                <a:gd name="T18" fmla="*/ 7 w 34"/>
                <a:gd name="T19" fmla="*/ 30 h 90"/>
                <a:gd name="T20" fmla="*/ 6 w 34"/>
                <a:gd name="T21" fmla="*/ 28 h 90"/>
                <a:gd name="T22" fmla="*/ 3 w 34"/>
                <a:gd name="T23" fmla="*/ 25 h 90"/>
                <a:gd name="T24" fmla="*/ 0 w 34"/>
                <a:gd name="T25" fmla="*/ 24 h 90"/>
                <a:gd name="T26" fmla="*/ 0 w 34"/>
                <a:gd name="T27" fmla="*/ 7 h 90"/>
                <a:gd name="T28" fmla="*/ 1 w 34"/>
                <a:gd name="T29" fmla="*/ 3 h 90"/>
                <a:gd name="T30" fmla="*/ 2 w 34"/>
                <a:gd name="T31" fmla="*/ 1 h 90"/>
                <a:gd name="T32" fmla="*/ 5 w 34"/>
                <a:gd name="T3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90">
                  <a:moveTo>
                    <a:pt x="5" y="0"/>
                  </a:moveTo>
                  <a:lnTo>
                    <a:pt x="7" y="1"/>
                  </a:lnTo>
                  <a:lnTo>
                    <a:pt x="10" y="3"/>
                  </a:lnTo>
                  <a:lnTo>
                    <a:pt x="10" y="7"/>
                  </a:lnTo>
                  <a:lnTo>
                    <a:pt x="10" y="80"/>
                  </a:lnTo>
                  <a:lnTo>
                    <a:pt x="34" y="80"/>
                  </a:lnTo>
                  <a:lnTo>
                    <a:pt x="32" y="90"/>
                  </a:lnTo>
                  <a:lnTo>
                    <a:pt x="9" y="90"/>
                  </a:lnTo>
                  <a:lnTo>
                    <a:pt x="9" y="34"/>
                  </a:lnTo>
                  <a:lnTo>
                    <a:pt x="7" y="30"/>
                  </a:lnTo>
                  <a:lnTo>
                    <a:pt x="6" y="28"/>
                  </a:lnTo>
                  <a:lnTo>
                    <a:pt x="3" y="25"/>
                  </a:lnTo>
                  <a:lnTo>
                    <a:pt x="0" y="24"/>
                  </a:lnTo>
                  <a:lnTo>
                    <a:pt x="0" y="7"/>
                  </a:lnTo>
                  <a:lnTo>
                    <a:pt x="1" y="3"/>
                  </a:lnTo>
                  <a:lnTo>
                    <a:pt x="2"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8" name="Freeform 293">
              <a:extLst>
                <a:ext uri="{FF2B5EF4-FFF2-40B4-BE49-F238E27FC236}">
                  <a16:creationId xmlns:a16="http://schemas.microsoft.com/office/drawing/2014/main" id="{49DAB7C8-0CC1-49B3-8460-F702879396E4}"/>
                </a:ext>
              </a:extLst>
            </p:cNvPr>
            <p:cNvSpPr>
              <a:spLocks/>
            </p:cNvSpPr>
            <p:nvPr/>
          </p:nvSpPr>
          <p:spPr bwMode="auto">
            <a:xfrm>
              <a:off x="10332595" y="3782931"/>
              <a:ext cx="53975" cy="142876"/>
            </a:xfrm>
            <a:custGeom>
              <a:avLst/>
              <a:gdLst>
                <a:gd name="T0" fmla="*/ 29 w 34"/>
                <a:gd name="T1" fmla="*/ 0 h 90"/>
                <a:gd name="T2" fmla="*/ 31 w 34"/>
                <a:gd name="T3" fmla="*/ 0 h 90"/>
                <a:gd name="T4" fmla="*/ 33 w 34"/>
                <a:gd name="T5" fmla="*/ 2 h 90"/>
                <a:gd name="T6" fmla="*/ 34 w 34"/>
                <a:gd name="T7" fmla="*/ 5 h 90"/>
                <a:gd name="T8" fmla="*/ 34 w 34"/>
                <a:gd name="T9" fmla="*/ 23 h 90"/>
                <a:gd name="T10" fmla="*/ 30 w 34"/>
                <a:gd name="T11" fmla="*/ 24 h 90"/>
                <a:gd name="T12" fmla="*/ 27 w 34"/>
                <a:gd name="T13" fmla="*/ 26 h 90"/>
                <a:gd name="T14" fmla="*/ 26 w 34"/>
                <a:gd name="T15" fmla="*/ 30 h 90"/>
                <a:gd name="T16" fmla="*/ 25 w 34"/>
                <a:gd name="T17" fmla="*/ 34 h 90"/>
                <a:gd name="T18" fmla="*/ 25 w 34"/>
                <a:gd name="T19" fmla="*/ 90 h 90"/>
                <a:gd name="T20" fmla="*/ 1 w 34"/>
                <a:gd name="T21" fmla="*/ 90 h 90"/>
                <a:gd name="T22" fmla="*/ 0 w 34"/>
                <a:gd name="T23" fmla="*/ 79 h 90"/>
                <a:gd name="T24" fmla="*/ 23 w 34"/>
                <a:gd name="T25" fmla="*/ 79 h 90"/>
                <a:gd name="T26" fmla="*/ 23 w 34"/>
                <a:gd name="T27" fmla="*/ 5 h 90"/>
                <a:gd name="T28" fmla="*/ 23 w 34"/>
                <a:gd name="T29" fmla="*/ 2 h 90"/>
                <a:gd name="T30" fmla="*/ 26 w 34"/>
                <a:gd name="T31" fmla="*/ 0 h 90"/>
                <a:gd name="T32" fmla="*/ 29 w 34"/>
                <a:gd name="T3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90">
                  <a:moveTo>
                    <a:pt x="29" y="0"/>
                  </a:moveTo>
                  <a:lnTo>
                    <a:pt x="31" y="0"/>
                  </a:lnTo>
                  <a:lnTo>
                    <a:pt x="33" y="2"/>
                  </a:lnTo>
                  <a:lnTo>
                    <a:pt x="34" y="5"/>
                  </a:lnTo>
                  <a:lnTo>
                    <a:pt x="34" y="23"/>
                  </a:lnTo>
                  <a:lnTo>
                    <a:pt x="30" y="24"/>
                  </a:lnTo>
                  <a:lnTo>
                    <a:pt x="27" y="26"/>
                  </a:lnTo>
                  <a:lnTo>
                    <a:pt x="26" y="30"/>
                  </a:lnTo>
                  <a:lnTo>
                    <a:pt x="25" y="34"/>
                  </a:lnTo>
                  <a:lnTo>
                    <a:pt x="25" y="90"/>
                  </a:lnTo>
                  <a:lnTo>
                    <a:pt x="1" y="90"/>
                  </a:lnTo>
                  <a:lnTo>
                    <a:pt x="0" y="79"/>
                  </a:lnTo>
                  <a:lnTo>
                    <a:pt x="23" y="79"/>
                  </a:lnTo>
                  <a:lnTo>
                    <a:pt x="23" y="5"/>
                  </a:lnTo>
                  <a:lnTo>
                    <a:pt x="23" y="2"/>
                  </a:lnTo>
                  <a:lnTo>
                    <a:pt x="26" y="0"/>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9" name="Freeform 294">
              <a:extLst>
                <a:ext uri="{FF2B5EF4-FFF2-40B4-BE49-F238E27FC236}">
                  <a16:creationId xmlns:a16="http://schemas.microsoft.com/office/drawing/2014/main" id="{236B3E3D-22E9-45BC-BC73-266F8CD31B23}"/>
                </a:ext>
              </a:extLst>
            </p:cNvPr>
            <p:cNvSpPr>
              <a:spLocks/>
            </p:cNvSpPr>
            <p:nvPr/>
          </p:nvSpPr>
          <p:spPr bwMode="auto">
            <a:xfrm>
              <a:off x="10345295" y="3825794"/>
              <a:ext cx="53975" cy="142876"/>
            </a:xfrm>
            <a:custGeom>
              <a:avLst/>
              <a:gdLst>
                <a:gd name="T0" fmla="*/ 29 w 34"/>
                <a:gd name="T1" fmla="*/ 0 h 90"/>
                <a:gd name="T2" fmla="*/ 31 w 34"/>
                <a:gd name="T3" fmla="*/ 1 h 90"/>
                <a:gd name="T4" fmla="*/ 32 w 34"/>
                <a:gd name="T5" fmla="*/ 3 h 90"/>
                <a:gd name="T6" fmla="*/ 34 w 34"/>
                <a:gd name="T7" fmla="*/ 7 h 90"/>
                <a:gd name="T8" fmla="*/ 34 w 34"/>
                <a:gd name="T9" fmla="*/ 24 h 90"/>
                <a:gd name="T10" fmla="*/ 30 w 34"/>
                <a:gd name="T11" fmla="*/ 25 h 90"/>
                <a:gd name="T12" fmla="*/ 27 w 34"/>
                <a:gd name="T13" fmla="*/ 28 h 90"/>
                <a:gd name="T14" fmla="*/ 26 w 34"/>
                <a:gd name="T15" fmla="*/ 30 h 90"/>
                <a:gd name="T16" fmla="*/ 25 w 34"/>
                <a:gd name="T17" fmla="*/ 34 h 90"/>
                <a:gd name="T18" fmla="*/ 25 w 34"/>
                <a:gd name="T19" fmla="*/ 90 h 90"/>
                <a:gd name="T20" fmla="*/ 1 w 34"/>
                <a:gd name="T21" fmla="*/ 90 h 90"/>
                <a:gd name="T22" fmla="*/ 0 w 34"/>
                <a:gd name="T23" fmla="*/ 80 h 90"/>
                <a:gd name="T24" fmla="*/ 22 w 34"/>
                <a:gd name="T25" fmla="*/ 80 h 90"/>
                <a:gd name="T26" fmla="*/ 22 w 34"/>
                <a:gd name="T27" fmla="*/ 7 h 90"/>
                <a:gd name="T28" fmla="*/ 23 w 34"/>
                <a:gd name="T29" fmla="*/ 3 h 90"/>
                <a:gd name="T30" fmla="*/ 25 w 34"/>
                <a:gd name="T31" fmla="*/ 1 h 90"/>
                <a:gd name="T32" fmla="*/ 29 w 34"/>
                <a:gd name="T3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90">
                  <a:moveTo>
                    <a:pt x="29" y="0"/>
                  </a:moveTo>
                  <a:lnTo>
                    <a:pt x="31" y="1"/>
                  </a:lnTo>
                  <a:lnTo>
                    <a:pt x="32" y="3"/>
                  </a:lnTo>
                  <a:lnTo>
                    <a:pt x="34" y="7"/>
                  </a:lnTo>
                  <a:lnTo>
                    <a:pt x="34" y="24"/>
                  </a:lnTo>
                  <a:lnTo>
                    <a:pt x="30" y="25"/>
                  </a:lnTo>
                  <a:lnTo>
                    <a:pt x="27" y="28"/>
                  </a:lnTo>
                  <a:lnTo>
                    <a:pt x="26" y="30"/>
                  </a:lnTo>
                  <a:lnTo>
                    <a:pt x="25" y="34"/>
                  </a:lnTo>
                  <a:lnTo>
                    <a:pt x="25" y="90"/>
                  </a:lnTo>
                  <a:lnTo>
                    <a:pt x="1" y="90"/>
                  </a:lnTo>
                  <a:lnTo>
                    <a:pt x="0" y="80"/>
                  </a:lnTo>
                  <a:lnTo>
                    <a:pt x="22" y="80"/>
                  </a:lnTo>
                  <a:lnTo>
                    <a:pt x="22" y="7"/>
                  </a:lnTo>
                  <a:lnTo>
                    <a:pt x="23" y="3"/>
                  </a:lnTo>
                  <a:lnTo>
                    <a:pt x="25" y="1"/>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0" name="Freeform 295">
              <a:extLst>
                <a:ext uri="{FF2B5EF4-FFF2-40B4-BE49-F238E27FC236}">
                  <a16:creationId xmlns:a16="http://schemas.microsoft.com/office/drawing/2014/main" id="{93084468-F54B-488F-9EB9-1A920CC7D9D2}"/>
                </a:ext>
              </a:extLst>
            </p:cNvPr>
            <p:cNvSpPr>
              <a:spLocks/>
            </p:cNvSpPr>
            <p:nvPr/>
          </p:nvSpPr>
          <p:spPr bwMode="auto">
            <a:xfrm>
              <a:off x="10143683" y="3998832"/>
              <a:ext cx="106363" cy="100013"/>
            </a:xfrm>
            <a:custGeom>
              <a:avLst/>
              <a:gdLst>
                <a:gd name="T0" fmla="*/ 0 w 67"/>
                <a:gd name="T1" fmla="*/ 0 h 63"/>
                <a:gd name="T2" fmla="*/ 10 w 67"/>
                <a:gd name="T3" fmla="*/ 0 h 63"/>
                <a:gd name="T4" fmla="*/ 10 w 67"/>
                <a:gd name="T5" fmla="*/ 47 h 63"/>
                <a:gd name="T6" fmla="*/ 12 w 67"/>
                <a:gd name="T7" fmla="*/ 49 h 63"/>
                <a:gd name="T8" fmla="*/ 13 w 67"/>
                <a:gd name="T9" fmla="*/ 52 h 63"/>
                <a:gd name="T10" fmla="*/ 15 w 67"/>
                <a:gd name="T11" fmla="*/ 52 h 63"/>
                <a:gd name="T12" fmla="*/ 50 w 67"/>
                <a:gd name="T13" fmla="*/ 52 h 63"/>
                <a:gd name="T14" fmla="*/ 53 w 67"/>
                <a:gd name="T15" fmla="*/ 52 h 63"/>
                <a:gd name="T16" fmla="*/ 55 w 67"/>
                <a:gd name="T17" fmla="*/ 49 h 63"/>
                <a:gd name="T18" fmla="*/ 56 w 67"/>
                <a:gd name="T19" fmla="*/ 47 h 63"/>
                <a:gd name="T20" fmla="*/ 56 w 67"/>
                <a:gd name="T21" fmla="*/ 0 h 63"/>
                <a:gd name="T22" fmla="*/ 67 w 67"/>
                <a:gd name="T23" fmla="*/ 0 h 63"/>
                <a:gd name="T24" fmla="*/ 67 w 67"/>
                <a:gd name="T25" fmla="*/ 47 h 63"/>
                <a:gd name="T26" fmla="*/ 65 w 67"/>
                <a:gd name="T27" fmla="*/ 52 h 63"/>
                <a:gd name="T28" fmla="*/ 63 w 67"/>
                <a:gd name="T29" fmla="*/ 56 h 63"/>
                <a:gd name="T30" fmla="*/ 60 w 67"/>
                <a:gd name="T31" fmla="*/ 60 h 63"/>
                <a:gd name="T32" fmla="*/ 55 w 67"/>
                <a:gd name="T33" fmla="*/ 63 h 63"/>
                <a:gd name="T34" fmla="*/ 50 w 67"/>
                <a:gd name="T35" fmla="*/ 63 h 63"/>
                <a:gd name="T36" fmla="*/ 15 w 67"/>
                <a:gd name="T37" fmla="*/ 63 h 63"/>
                <a:gd name="T38" fmla="*/ 10 w 67"/>
                <a:gd name="T39" fmla="*/ 63 h 63"/>
                <a:gd name="T40" fmla="*/ 6 w 67"/>
                <a:gd name="T41" fmla="*/ 60 h 63"/>
                <a:gd name="T42" fmla="*/ 2 w 67"/>
                <a:gd name="T43" fmla="*/ 56 h 63"/>
                <a:gd name="T44" fmla="*/ 1 w 67"/>
                <a:gd name="T45" fmla="*/ 52 h 63"/>
                <a:gd name="T46" fmla="*/ 0 w 67"/>
                <a:gd name="T47" fmla="*/ 47 h 63"/>
                <a:gd name="T48" fmla="*/ 0 w 67"/>
                <a:gd name="T4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 h="63">
                  <a:moveTo>
                    <a:pt x="0" y="0"/>
                  </a:moveTo>
                  <a:lnTo>
                    <a:pt x="10" y="0"/>
                  </a:lnTo>
                  <a:lnTo>
                    <a:pt x="10" y="47"/>
                  </a:lnTo>
                  <a:lnTo>
                    <a:pt x="12" y="49"/>
                  </a:lnTo>
                  <a:lnTo>
                    <a:pt x="13" y="52"/>
                  </a:lnTo>
                  <a:lnTo>
                    <a:pt x="15" y="52"/>
                  </a:lnTo>
                  <a:lnTo>
                    <a:pt x="50" y="52"/>
                  </a:lnTo>
                  <a:lnTo>
                    <a:pt x="53" y="52"/>
                  </a:lnTo>
                  <a:lnTo>
                    <a:pt x="55" y="49"/>
                  </a:lnTo>
                  <a:lnTo>
                    <a:pt x="56" y="47"/>
                  </a:lnTo>
                  <a:lnTo>
                    <a:pt x="56" y="0"/>
                  </a:lnTo>
                  <a:lnTo>
                    <a:pt x="67" y="0"/>
                  </a:lnTo>
                  <a:lnTo>
                    <a:pt x="67" y="47"/>
                  </a:lnTo>
                  <a:lnTo>
                    <a:pt x="65" y="52"/>
                  </a:lnTo>
                  <a:lnTo>
                    <a:pt x="63" y="56"/>
                  </a:lnTo>
                  <a:lnTo>
                    <a:pt x="60" y="60"/>
                  </a:lnTo>
                  <a:lnTo>
                    <a:pt x="55" y="63"/>
                  </a:lnTo>
                  <a:lnTo>
                    <a:pt x="50" y="63"/>
                  </a:lnTo>
                  <a:lnTo>
                    <a:pt x="15" y="63"/>
                  </a:lnTo>
                  <a:lnTo>
                    <a:pt x="10" y="63"/>
                  </a:lnTo>
                  <a:lnTo>
                    <a:pt x="6" y="60"/>
                  </a:lnTo>
                  <a:lnTo>
                    <a:pt x="2" y="56"/>
                  </a:lnTo>
                  <a:lnTo>
                    <a:pt x="1" y="52"/>
                  </a:lnTo>
                  <a:lnTo>
                    <a:pt x="0" y="4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1" name="Freeform 296">
              <a:extLst>
                <a:ext uri="{FF2B5EF4-FFF2-40B4-BE49-F238E27FC236}">
                  <a16:creationId xmlns:a16="http://schemas.microsoft.com/office/drawing/2014/main" id="{C061FDC0-14E9-4131-A7DB-23B2308A43CB}"/>
                </a:ext>
              </a:extLst>
            </p:cNvPr>
            <p:cNvSpPr>
              <a:spLocks noEditPoints="1"/>
            </p:cNvSpPr>
            <p:nvPr/>
          </p:nvSpPr>
          <p:spPr bwMode="auto">
            <a:xfrm>
              <a:off x="10057958" y="3867069"/>
              <a:ext cx="274638" cy="114301"/>
            </a:xfrm>
            <a:custGeom>
              <a:avLst/>
              <a:gdLst>
                <a:gd name="T0" fmla="*/ 26 w 173"/>
                <a:gd name="T1" fmla="*/ 11 h 72"/>
                <a:gd name="T2" fmla="*/ 24 w 173"/>
                <a:gd name="T3" fmla="*/ 11 h 72"/>
                <a:gd name="T4" fmla="*/ 21 w 173"/>
                <a:gd name="T5" fmla="*/ 12 h 72"/>
                <a:gd name="T6" fmla="*/ 20 w 173"/>
                <a:gd name="T7" fmla="*/ 12 h 72"/>
                <a:gd name="T8" fmla="*/ 12 w 173"/>
                <a:gd name="T9" fmla="*/ 60 h 72"/>
                <a:gd name="T10" fmla="*/ 13 w 173"/>
                <a:gd name="T11" fmla="*/ 60 h 72"/>
                <a:gd name="T12" fmla="*/ 15 w 173"/>
                <a:gd name="T13" fmla="*/ 60 h 72"/>
                <a:gd name="T14" fmla="*/ 159 w 173"/>
                <a:gd name="T15" fmla="*/ 60 h 72"/>
                <a:gd name="T16" fmla="*/ 161 w 173"/>
                <a:gd name="T17" fmla="*/ 60 h 72"/>
                <a:gd name="T18" fmla="*/ 162 w 173"/>
                <a:gd name="T19" fmla="*/ 60 h 72"/>
                <a:gd name="T20" fmla="*/ 153 w 173"/>
                <a:gd name="T21" fmla="*/ 12 h 72"/>
                <a:gd name="T22" fmla="*/ 152 w 173"/>
                <a:gd name="T23" fmla="*/ 12 h 72"/>
                <a:gd name="T24" fmla="*/ 151 w 173"/>
                <a:gd name="T25" fmla="*/ 11 h 72"/>
                <a:gd name="T26" fmla="*/ 148 w 173"/>
                <a:gd name="T27" fmla="*/ 11 h 72"/>
                <a:gd name="T28" fmla="*/ 26 w 173"/>
                <a:gd name="T29" fmla="*/ 11 h 72"/>
                <a:gd name="T30" fmla="*/ 26 w 173"/>
                <a:gd name="T31" fmla="*/ 0 h 72"/>
                <a:gd name="T32" fmla="*/ 148 w 173"/>
                <a:gd name="T33" fmla="*/ 0 h 72"/>
                <a:gd name="T34" fmla="*/ 152 w 173"/>
                <a:gd name="T35" fmla="*/ 0 h 72"/>
                <a:gd name="T36" fmla="*/ 157 w 173"/>
                <a:gd name="T37" fmla="*/ 2 h 72"/>
                <a:gd name="T38" fmla="*/ 160 w 173"/>
                <a:gd name="T39" fmla="*/ 4 h 72"/>
                <a:gd name="T40" fmla="*/ 162 w 173"/>
                <a:gd name="T41" fmla="*/ 7 h 72"/>
                <a:gd name="T42" fmla="*/ 164 w 173"/>
                <a:gd name="T43" fmla="*/ 11 h 72"/>
                <a:gd name="T44" fmla="*/ 173 w 173"/>
                <a:gd name="T45" fmla="*/ 59 h 72"/>
                <a:gd name="T46" fmla="*/ 173 w 173"/>
                <a:gd name="T47" fmla="*/ 63 h 72"/>
                <a:gd name="T48" fmla="*/ 172 w 173"/>
                <a:gd name="T49" fmla="*/ 67 h 72"/>
                <a:gd name="T50" fmla="*/ 168 w 173"/>
                <a:gd name="T51" fmla="*/ 70 h 72"/>
                <a:gd name="T52" fmla="*/ 164 w 173"/>
                <a:gd name="T53" fmla="*/ 71 h 72"/>
                <a:gd name="T54" fmla="*/ 159 w 173"/>
                <a:gd name="T55" fmla="*/ 72 h 72"/>
                <a:gd name="T56" fmla="*/ 15 w 173"/>
                <a:gd name="T57" fmla="*/ 72 h 72"/>
                <a:gd name="T58" fmla="*/ 11 w 173"/>
                <a:gd name="T59" fmla="*/ 71 h 72"/>
                <a:gd name="T60" fmla="*/ 5 w 173"/>
                <a:gd name="T61" fmla="*/ 70 h 72"/>
                <a:gd name="T62" fmla="*/ 3 w 173"/>
                <a:gd name="T63" fmla="*/ 67 h 72"/>
                <a:gd name="T64" fmla="*/ 1 w 173"/>
                <a:gd name="T65" fmla="*/ 63 h 72"/>
                <a:gd name="T66" fmla="*/ 0 w 173"/>
                <a:gd name="T67" fmla="*/ 59 h 72"/>
                <a:gd name="T68" fmla="*/ 9 w 173"/>
                <a:gd name="T69" fmla="*/ 11 h 72"/>
                <a:gd name="T70" fmla="*/ 11 w 173"/>
                <a:gd name="T71" fmla="*/ 7 h 72"/>
                <a:gd name="T72" fmla="*/ 13 w 173"/>
                <a:gd name="T73" fmla="*/ 4 h 72"/>
                <a:gd name="T74" fmla="*/ 17 w 173"/>
                <a:gd name="T75" fmla="*/ 2 h 72"/>
                <a:gd name="T76" fmla="*/ 21 w 173"/>
                <a:gd name="T77" fmla="*/ 0 h 72"/>
                <a:gd name="T78" fmla="*/ 26 w 173"/>
                <a:gd name="T7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 h="72">
                  <a:moveTo>
                    <a:pt x="26" y="11"/>
                  </a:moveTo>
                  <a:lnTo>
                    <a:pt x="24" y="11"/>
                  </a:lnTo>
                  <a:lnTo>
                    <a:pt x="21" y="12"/>
                  </a:lnTo>
                  <a:lnTo>
                    <a:pt x="20" y="12"/>
                  </a:lnTo>
                  <a:lnTo>
                    <a:pt x="12" y="60"/>
                  </a:lnTo>
                  <a:lnTo>
                    <a:pt x="13" y="60"/>
                  </a:lnTo>
                  <a:lnTo>
                    <a:pt x="15" y="60"/>
                  </a:lnTo>
                  <a:lnTo>
                    <a:pt x="159" y="60"/>
                  </a:lnTo>
                  <a:lnTo>
                    <a:pt x="161" y="60"/>
                  </a:lnTo>
                  <a:lnTo>
                    <a:pt x="162" y="60"/>
                  </a:lnTo>
                  <a:lnTo>
                    <a:pt x="153" y="12"/>
                  </a:lnTo>
                  <a:lnTo>
                    <a:pt x="152" y="12"/>
                  </a:lnTo>
                  <a:lnTo>
                    <a:pt x="151" y="11"/>
                  </a:lnTo>
                  <a:lnTo>
                    <a:pt x="148" y="11"/>
                  </a:lnTo>
                  <a:lnTo>
                    <a:pt x="26" y="11"/>
                  </a:lnTo>
                  <a:close/>
                  <a:moveTo>
                    <a:pt x="26" y="0"/>
                  </a:moveTo>
                  <a:lnTo>
                    <a:pt x="148" y="0"/>
                  </a:lnTo>
                  <a:lnTo>
                    <a:pt x="152" y="0"/>
                  </a:lnTo>
                  <a:lnTo>
                    <a:pt x="157" y="2"/>
                  </a:lnTo>
                  <a:lnTo>
                    <a:pt x="160" y="4"/>
                  </a:lnTo>
                  <a:lnTo>
                    <a:pt x="162" y="7"/>
                  </a:lnTo>
                  <a:lnTo>
                    <a:pt x="164" y="11"/>
                  </a:lnTo>
                  <a:lnTo>
                    <a:pt x="173" y="59"/>
                  </a:lnTo>
                  <a:lnTo>
                    <a:pt x="173" y="63"/>
                  </a:lnTo>
                  <a:lnTo>
                    <a:pt x="172" y="67"/>
                  </a:lnTo>
                  <a:lnTo>
                    <a:pt x="168" y="70"/>
                  </a:lnTo>
                  <a:lnTo>
                    <a:pt x="164" y="71"/>
                  </a:lnTo>
                  <a:lnTo>
                    <a:pt x="159" y="72"/>
                  </a:lnTo>
                  <a:lnTo>
                    <a:pt x="15" y="72"/>
                  </a:lnTo>
                  <a:lnTo>
                    <a:pt x="11" y="71"/>
                  </a:lnTo>
                  <a:lnTo>
                    <a:pt x="5" y="70"/>
                  </a:lnTo>
                  <a:lnTo>
                    <a:pt x="3" y="67"/>
                  </a:lnTo>
                  <a:lnTo>
                    <a:pt x="1" y="63"/>
                  </a:lnTo>
                  <a:lnTo>
                    <a:pt x="0" y="59"/>
                  </a:lnTo>
                  <a:lnTo>
                    <a:pt x="9" y="11"/>
                  </a:lnTo>
                  <a:lnTo>
                    <a:pt x="11" y="7"/>
                  </a:lnTo>
                  <a:lnTo>
                    <a:pt x="13" y="4"/>
                  </a:lnTo>
                  <a:lnTo>
                    <a:pt x="17" y="2"/>
                  </a:lnTo>
                  <a:lnTo>
                    <a:pt x="21" y="0"/>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222" name="Groep 221">
            <a:extLst>
              <a:ext uri="{FF2B5EF4-FFF2-40B4-BE49-F238E27FC236}">
                <a16:creationId xmlns:a16="http://schemas.microsoft.com/office/drawing/2014/main" id="{ECC0D1D5-0084-4BD5-9C4D-4E923681970B}"/>
              </a:ext>
            </a:extLst>
          </p:cNvPr>
          <p:cNvGrpSpPr/>
          <p:nvPr/>
        </p:nvGrpSpPr>
        <p:grpSpPr>
          <a:xfrm>
            <a:off x="9549701" y="5567236"/>
            <a:ext cx="426440" cy="469954"/>
            <a:chOff x="4879973" y="4858917"/>
            <a:chExt cx="311150" cy="342900"/>
          </a:xfrm>
          <a:solidFill>
            <a:schemeClr val="accent2"/>
          </a:solidFill>
        </p:grpSpPr>
        <p:sp>
          <p:nvSpPr>
            <p:cNvPr id="223" name="Freeform 207">
              <a:extLst>
                <a:ext uri="{FF2B5EF4-FFF2-40B4-BE49-F238E27FC236}">
                  <a16:creationId xmlns:a16="http://schemas.microsoft.com/office/drawing/2014/main" id="{7BED0E5A-6FAA-457F-A881-702F6B235851}"/>
                </a:ext>
              </a:extLst>
            </p:cNvPr>
            <p:cNvSpPr>
              <a:spLocks/>
            </p:cNvSpPr>
            <p:nvPr/>
          </p:nvSpPr>
          <p:spPr bwMode="auto">
            <a:xfrm>
              <a:off x="4879973" y="5109742"/>
              <a:ext cx="311150" cy="92075"/>
            </a:xfrm>
            <a:custGeom>
              <a:avLst/>
              <a:gdLst>
                <a:gd name="T0" fmla="*/ 55 w 196"/>
                <a:gd name="T1" fmla="*/ 0 h 58"/>
                <a:gd name="T2" fmla="*/ 57 w 196"/>
                <a:gd name="T3" fmla="*/ 0 h 58"/>
                <a:gd name="T4" fmla="*/ 65 w 196"/>
                <a:gd name="T5" fmla="*/ 7 h 58"/>
                <a:gd name="T6" fmla="*/ 65 w 196"/>
                <a:gd name="T7" fmla="*/ 8 h 58"/>
                <a:gd name="T8" fmla="*/ 65 w 196"/>
                <a:gd name="T9" fmla="*/ 8 h 58"/>
                <a:gd name="T10" fmla="*/ 52 w 196"/>
                <a:gd name="T11" fmla="*/ 13 h 58"/>
                <a:gd name="T12" fmla="*/ 40 w 196"/>
                <a:gd name="T13" fmla="*/ 19 h 58"/>
                <a:gd name="T14" fmla="*/ 28 w 196"/>
                <a:gd name="T15" fmla="*/ 24 h 58"/>
                <a:gd name="T16" fmla="*/ 19 w 196"/>
                <a:gd name="T17" fmla="*/ 29 h 58"/>
                <a:gd name="T18" fmla="*/ 15 w 196"/>
                <a:gd name="T19" fmla="*/ 32 h 58"/>
                <a:gd name="T20" fmla="*/ 12 w 196"/>
                <a:gd name="T21" fmla="*/ 34 h 58"/>
                <a:gd name="T22" fmla="*/ 11 w 196"/>
                <a:gd name="T23" fmla="*/ 38 h 58"/>
                <a:gd name="T24" fmla="*/ 12 w 196"/>
                <a:gd name="T25" fmla="*/ 41 h 58"/>
                <a:gd name="T26" fmla="*/ 14 w 196"/>
                <a:gd name="T27" fmla="*/ 44 h 58"/>
                <a:gd name="T28" fmla="*/ 17 w 196"/>
                <a:gd name="T29" fmla="*/ 46 h 58"/>
                <a:gd name="T30" fmla="*/ 20 w 196"/>
                <a:gd name="T31" fmla="*/ 48 h 58"/>
                <a:gd name="T32" fmla="*/ 176 w 196"/>
                <a:gd name="T33" fmla="*/ 48 h 58"/>
                <a:gd name="T34" fmla="*/ 179 w 196"/>
                <a:gd name="T35" fmla="*/ 46 h 58"/>
                <a:gd name="T36" fmla="*/ 182 w 196"/>
                <a:gd name="T37" fmla="*/ 44 h 58"/>
                <a:gd name="T38" fmla="*/ 184 w 196"/>
                <a:gd name="T39" fmla="*/ 41 h 58"/>
                <a:gd name="T40" fmla="*/ 185 w 196"/>
                <a:gd name="T41" fmla="*/ 38 h 58"/>
                <a:gd name="T42" fmla="*/ 184 w 196"/>
                <a:gd name="T43" fmla="*/ 34 h 58"/>
                <a:gd name="T44" fmla="*/ 181 w 196"/>
                <a:gd name="T45" fmla="*/ 32 h 58"/>
                <a:gd name="T46" fmla="*/ 177 w 196"/>
                <a:gd name="T47" fmla="*/ 29 h 58"/>
                <a:gd name="T48" fmla="*/ 168 w 196"/>
                <a:gd name="T49" fmla="*/ 24 h 58"/>
                <a:gd name="T50" fmla="*/ 156 w 196"/>
                <a:gd name="T51" fmla="*/ 19 h 58"/>
                <a:gd name="T52" fmla="*/ 144 w 196"/>
                <a:gd name="T53" fmla="*/ 13 h 58"/>
                <a:gd name="T54" fmla="*/ 131 w 196"/>
                <a:gd name="T55" fmla="*/ 8 h 58"/>
                <a:gd name="T56" fmla="*/ 131 w 196"/>
                <a:gd name="T57" fmla="*/ 8 h 58"/>
                <a:gd name="T58" fmla="*/ 131 w 196"/>
                <a:gd name="T59" fmla="*/ 7 h 58"/>
                <a:gd name="T60" fmla="*/ 139 w 196"/>
                <a:gd name="T61" fmla="*/ 0 h 58"/>
                <a:gd name="T62" fmla="*/ 141 w 196"/>
                <a:gd name="T63" fmla="*/ 0 h 58"/>
                <a:gd name="T64" fmla="*/ 141 w 196"/>
                <a:gd name="T65" fmla="*/ 0 h 58"/>
                <a:gd name="T66" fmla="*/ 151 w 196"/>
                <a:gd name="T67" fmla="*/ 4 h 58"/>
                <a:gd name="T68" fmla="*/ 160 w 196"/>
                <a:gd name="T69" fmla="*/ 10 h 58"/>
                <a:gd name="T70" fmla="*/ 176 w 196"/>
                <a:gd name="T71" fmla="*/ 16 h 58"/>
                <a:gd name="T72" fmla="*/ 188 w 196"/>
                <a:gd name="T73" fmla="*/ 23 h 58"/>
                <a:gd name="T74" fmla="*/ 193 w 196"/>
                <a:gd name="T75" fmla="*/ 29 h 58"/>
                <a:gd name="T76" fmla="*/ 196 w 196"/>
                <a:gd name="T77" fmla="*/ 38 h 58"/>
                <a:gd name="T78" fmla="*/ 194 w 196"/>
                <a:gd name="T79" fmla="*/ 44 h 58"/>
                <a:gd name="T80" fmla="*/ 192 w 196"/>
                <a:gd name="T81" fmla="*/ 50 h 58"/>
                <a:gd name="T82" fmla="*/ 186 w 196"/>
                <a:gd name="T83" fmla="*/ 54 h 58"/>
                <a:gd name="T84" fmla="*/ 181 w 196"/>
                <a:gd name="T85" fmla="*/ 57 h 58"/>
                <a:gd name="T86" fmla="*/ 176 w 196"/>
                <a:gd name="T87" fmla="*/ 58 h 58"/>
                <a:gd name="T88" fmla="*/ 20 w 196"/>
                <a:gd name="T89" fmla="*/ 58 h 58"/>
                <a:gd name="T90" fmla="*/ 15 w 196"/>
                <a:gd name="T91" fmla="*/ 57 h 58"/>
                <a:gd name="T92" fmla="*/ 10 w 196"/>
                <a:gd name="T93" fmla="*/ 54 h 58"/>
                <a:gd name="T94" fmla="*/ 4 w 196"/>
                <a:gd name="T95" fmla="*/ 50 h 58"/>
                <a:gd name="T96" fmla="*/ 2 w 196"/>
                <a:gd name="T97" fmla="*/ 44 h 58"/>
                <a:gd name="T98" fmla="*/ 0 w 196"/>
                <a:gd name="T99" fmla="*/ 38 h 58"/>
                <a:gd name="T100" fmla="*/ 3 w 196"/>
                <a:gd name="T101" fmla="*/ 29 h 58"/>
                <a:gd name="T102" fmla="*/ 8 w 196"/>
                <a:gd name="T103" fmla="*/ 23 h 58"/>
                <a:gd name="T104" fmla="*/ 20 w 196"/>
                <a:gd name="T105" fmla="*/ 16 h 58"/>
                <a:gd name="T106" fmla="*/ 36 w 196"/>
                <a:gd name="T107" fmla="*/ 10 h 58"/>
                <a:gd name="T108" fmla="*/ 45 w 196"/>
                <a:gd name="T109" fmla="*/ 4 h 58"/>
                <a:gd name="T110" fmla="*/ 55 w 196"/>
                <a:gd name="T111" fmla="*/ 0 h 58"/>
                <a:gd name="T112" fmla="*/ 55 w 196"/>
                <a:gd name="T11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6" h="58">
                  <a:moveTo>
                    <a:pt x="55" y="0"/>
                  </a:moveTo>
                  <a:lnTo>
                    <a:pt x="57" y="0"/>
                  </a:lnTo>
                  <a:lnTo>
                    <a:pt x="65" y="7"/>
                  </a:lnTo>
                  <a:lnTo>
                    <a:pt x="65" y="8"/>
                  </a:lnTo>
                  <a:lnTo>
                    <a:pt x="65" y="8"/>
                  </a:lnTo>
                  <a:lnTo>
                    <a:pt x="52" y="13"/>
                  </a:lnTo>
                  <a:lnTo>
                    <a:pt x="40" y="19"/>
                  </a:lnTo>
                  <a:lnTo>
                    <a:pt x="28" y="24"/>
                  </a:lnTo>
                  <a:lnTo>
                    <a:pt x="19" y="29"/>
                  </a:lnTo>
                  <a:lnTo>
                    <a:pt x="15" y="32"/>
                  </a:lnTo>
                  <a:lnTo>
                    <a:pt x="12" y="34"/>
                  </a:lnTo>
                  <a:lnTo>
                    <a:pt x="11" y="38"/>
                  </a:lnTo>
                  <a:lnTo>
                    <a:pt x="12" y="41"/>
                  </a:lnTo>
                  <a:lnTo>
                    <a:pt x="14" y="44"/>
                  </a:lnTo>
                  <a:lnTo>
                    <a:pt x="17" y="46"/>
                  </a:lnTo>
                  <a:lnTo>
                    <a:pt x="20" y="48"/>
                  </a:lnTo>
                  <a:lnTo>
                    <a:pt x="176" y="48"/>
                  </a:lnTo>
                  <a:lnTo>
                    <a:pt x="179" y="46"/>
                  </a:lnTo>
                  <a:lnTo>
                    <a:pt x="182" y="44"/>
                  </a:lnTo>
                  <a:lnTo>
                    <a:pt x="184" y="41"/>
                  </a:lnTo>
                  <a:lnTo>
                    <a:pt x="185" y="38"/>
                  </a:lnTo>
                  <a:lnTo>
                    <a:pt x="184" y="34"/>
                  </a:lnTo>
                  <a:lnTo>
                    <a:pt x="181" y="32"/>
                  </a:lnTo>
                  <a:lnTo>
                    <a:pt x="177" y="29"/>
                  </a:lnTo>
                  <a:lnTo>
                    <a:pt x="168" y="24"/>
                  </a:lnTo>
                  <a:lnTo>
                    <a:pt x="156" y="19"/>
                  </a:lnTo>
                  <a:lnTo>
                    <a:pt x="144" y="13"/>
                  </a:lnTo>
                  <a:lnTo>
                    <a:pt x="131" y="8"/>
                  </a:lnTo>
                  <a:lnTo>
                    <a:pt x="131" y="8"/>
                  </a:lnTo>
                  <a:lnTo>
                    <a:pt x="131" y="7"/>
                  </a:lnTo>
                  <a:lnTo>
                    <a:pt x="139" y="0"/>
                  </a:lnTo>
                  <a:lnTo>
                    <a:pt x="141" y="0"/>
                  </a:lnTo>
                  <a:lnTo>
                    <a:pt x="141" y="0"/>
                  </a:lnTo>
                  <a:lnTo>
                    <a:pt x="151" y="4"/>
                  </a:lnTo>
                  <a:lnTo>
                    <a:pt x="160" y="10"/>
                  </a:lnTo>
                  <a:lnTo>
                    <a:pt x="176" y="16"/>
                  </a:lnTo>
                  <a:lnTo>
                    <a:pt x="188" y="23"/>
                  </a:lnTo>
                  <a:lnTo>
                    <a:pt x="193" y="29"/>
                  </a:lnTo>
                  <a:lnTo>
                    <a:pt x="196" y="38"/>
                  </a:lnTo>
                  <a:lnTo>
                    <a:pt x="194" y="44"/>
                  </a:lnTo>
                  <a:lnTo>
                    <a:pt x="192" y="50"/>
                  </a:lnTo>
                  <a:lnTo>
                    <a:pt x="186" y="54"/>
                  </a:lnTo>
                  <a:lnTo>
                    <a:pt x="181" y="57"/>
                  </a:lnTo>
                  <a:lnTo>
                    <a:pt x="176" y="58"/>
                  </a:lnTo>
                  <a:lnTo>
                    <a:pt x="20" y="58"/>
                  </a:lnTo>
                  <a:lnTo>
                    <a:pt x="15" y="57"/>
                  </a:lnTo>
                  <a:lnTo>
                    <a:pt x="10" y="54"/>
                  </a:lnTo>
                  <a:lnTo>
                    <a:pt x="4" y="50"/>
                  </a:lnTo>
                  <a:lnTo>
                    <a:pt x="2" y="44"/>
                  </a:lnTo>
                  <a:lnTo>
                    <a:pt x="0" y="38"/>
                  </a:lnTo>
                  <a:lnTo>
                    <a:pt x="3" y="29"/>
                  </a:lnTo>
                  <a:lnTo>
                    <a:pt x="8" y="23"/>
                  </a:lnTo>
                  <a:lnTo>
                    <a:pt x="20" y="16"/>
                  </a:lnTo>
                  <a:lnTo>
                    <a:pt x="36" y="10"/>
                  </a:lnTo>
                  <a:lnTo>
                    <a:pt x="45" y="4"/>
                  </a:lnTo>
                  <a:lnTo>
                    <a:pt x="55" y="0"/>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4" name="Freeform 208">
              <a:extLst>
                <a:ext uri="{FF2B5EF4-FFF2-40B4-BE49-F238E27FC236}">
                  <a16:creationId xmlns:a16="http://schemas.microsoft.com/office/drawing/2014/main" id="{E0833CDF-F071-47CD-883A-8DF93C4474CB}"/>
                </a:ext>
              </a:extLst>
            </p:cNvPr>
            <p:cNvSpPr>
              <a:spLocks noEditPoints="1"/>
            </p:cNvSpPr>
            <p:nvPr/>
          </p:nvSpPr>
          <p:spPr bwMode="auto">
            <a:xfrm>
              <a:off x="4899023" y="4858917"/>
              <a:ext cx="274638" cy="266700"/>
            </a:xfrm>
            <a:custGeom>
              <a:avLst/>
              <a:gdLst>
                <a:gd name="T0" fmla="*/ 151 w 173"/>
                <a:gd name="T1" fmla="*/ 109 h 168"/>
                <a:gd name="T2" fmla="*/ 161 w 173"/>
                <a:gd name="T3" fmla="*/ 76 h 168"/>
                <a:gd name="T4" fmla="*/ 11 w 173"/>
                <a:gd name="T5" fmla="*/ 76 h 168"/>
                <a:gd name="T6" fmla="*/ 21 w 173"/>
                <a:gd name="T7" fmla="*/ 109 h 168"/>
                <a:gd name="T8" fmla="*/ 11 w 173"/>
                <a:gd name="T9" fmla="*/ 76 h 168"/>
                <a:gd name="T10" fmla="*/ 71 w 173"/>
                <a:gd name="T11" fmla="*/ 35 h 168"/>
                <a:gd name="T12" fmla="*/ 47 w 173"/>
                <a:gd name="T13" fmla="*/ 58 h 168"/>
                <a:gd name="T14" fmla="*/ 38 w 173"/>
                <a:gd name="T15" fmla="*/ 94 h 168"/>
                <a:gd name="T16" fmla="*/ 40 w 173"/>
                <a:gd name="T17" fmla="*/ 111 h 168"/>
                <a:gd name="T18" fmla="*/ 67 w 173"/>
                <a:gd name="T19" fmla="*/ 122 h 168"/>
                <a:gd name="T20" fmla="*/ 89 w 173"/>
                <a:gd name="T21" fmla="*/ 124 h 168"/>
                <a:gd name="T22" fmla="*/ 92 w 173"/>
                <a:gd name="T23" fmla="*/ 130 h 168"/>
                <a:gd name="T24" fmla="*/ 89 w 173"/>
                <a:gd name="T25" fmla="*/ 135 h 168"/>
                <a:gd name="T26" fmla="*/ 74 w 173"/>
                <a:gd name="T27" fmla="*/ 134 h 168"/>
                <a:gd name="T28" fmla="*/ 45 w 173"/>
                <a:gd name="T29" fmla="*/ 126 h 168"/>
                <a:gd name="T30" fmla="*/ 70 w 173"/>
                <a:gd name="T31" fmla="*/ 153 h 168"/>
                <a:gd name="T32" fmla="*/ 101 w 173"/>
                <a:gd name="T33" fmla="*/ 153 h 168"/>
                <a:gd name="T34" fmla="*/ 125 w 173"/>
                <a:gd name="T35" fmla="*/ 131 h 168"/>
                <a:gd name="T36" fmla="*/ 134 w 173"/>
                <a:gd name="T37" fmla="*/ 94 h 168"/>
                <a:gd name="T38" fmla="*/ 125 w 173"/>
                <a:gd name="T39" fmla="*/ 58 h 168"/>
                <a:gd name="T40" fmla="*/ 101 w 173"/>
                <a:gd name="T41" fmla="*/ 35 h 168"/>
                <a:gd name="T42" fmla="*/ 87 w 173"/>
                <a:gd name="T43" fmla="*/ 10 h 168"/>
                <a:gd name="T44" fmla="*/ 54 w 173"/>
                <a:gd name="T45" fmla="*/ 21 h 168"/>
                <a:gd name="T46" fmla="*/ 34 w 173"/>
                <a:gd name="T47" fmla="*/ 47 h 168"/>
                <a:gd name="T48" fmla="*/ 32 w 173"/>
                <a:gd name="T49" fmla="*/ 65 h 168"/>
                <a:gd name="T50" fmla="*/ 54 w 173"/>
                <a:gd name="T51" fmla="*/ 34 h 168"/>
                <a:gd name="T52" fmla="*/ 87 w 173"/>
                <a:gd name="T53" fmla="*/ 22 h 168"/>
                <a:gd name="T54" fmla="*/ 118 w 173"/>
                <a:gd name="T55" fmla="*/ 34 h 168"/>
                <a:gd name="T56" fmla="*/ 140 w 173"/>
                <a:gd name="T57" fmla="*/ 65 h 168"/>
                <a:gd name="T58" fmla="*/ 138 w 173"/>
                <a:gd name="T59" fmla="*/ 47 h 168"/>
                <a:gd name="T60" fmla="*/ 118 w 173"/>
                <a:gd name="T61" fmla="*/ 21 h 168"/>
                <a:gd name="T62" fmla="*/ 87 w 173"/>
                <a:gd name="T63" fmla="*/ 10 h 168"/>
                <a:gd name="T64" fmla="*/ 106 w 173"/>
                <a:gd name="T65" fmla="*/ 4 h 168"/>
                <a:gd name="T66" fmla="*/ 138 w 173"/>
                <a:gd name="T67" fmla="*/ 26 h 168"/>
                <a:gd name="T68" fmla="*/ 151 w 173"/>
                <a:gd name="T69" fmla="*/ 65 h 168"/>
                <a:gd name="T70" fmla="*/ 165 w 173"/>
                <a:gd name="T71" fmla="*/ 65 h 168"/>
                <a:gd name="T72" fmla="*/ 172 w 173"/>
                <a:gd name="T73" fmla="*/ 72 h 168"/>
                <a:gd name="T74" fmla="*/ 173 w 173"/>
                <a:gd name="T75" fmla="*/ 109 h 168"/>
                <a:gd name="T76" fmla="*/ 169 w 173"/>
                <a:gd name="T77" fmla="*/ 115 h 168"/>
                <a:gd name="T78" fmla="*/ 161 w 173"/>
                <a:gd name="T79" fmla="*/ 119 h 168"/>
                <a:gd name="T80" fmla="*/ 147 w 173"/>
                <a:gd name="T81" fmla="*/ 118 h 168"/>
                <a:gd name="T82" fmla="*/ 143 w 173"/>
                <a:gd name="T83" fmla="*/ 114 h 168"/>
                <a:gd name="T84" fmla="*/ 122 w 173"/>
                <a:gd name="T85" fmla="*/ 153 h 168"/>
                <a:gd name="T86" fmla="*/ 87 w 173"/>
                <a:gd name="T87" fmla="*/ 168 h 168"/>
                <a:gd name="T88" fmla="*/ 51 w 173"/>
                <a:gd name="T89" fmla="*/ 153 h 168"/>
                <a:gd name="T90" fmla="*/ 30 w 173"/>
                <a:gd name="T91" fmla="*/ 117 h 168"/>
                <a:gd name="T92" fmla="*/ 26 w 173"/>
                <a:gd name="T93" fmla="*/ 117 h 168"/>
                <a:gd name="T94" fmla="*/ 21 w 173"/>
                <a:gd name="T95" fmla="*/ 119 h 168"/>
                <a:gd name="T96" fmla="*/ 7 w 173"/>
                <a:gd name="T97" fmla="*/ 118 h 168"/>
                <a:gd name="T98" fmla="*/ 0 w 173"/>
                <a:gd name="T99" fmla="*/ 113 h 168"/>
                <a:gd name="T100" fmla="*/ 0 w 173"/>
                <a:gd name="T101" fmla="*/ 76 h 168"/>
                <a:gd name="T102" fmla="*/ 3 w 173"/>
                <a:gd name="T103" fmla="*/ 68 h 168"/>
                <a:gd name="T104" fmla="*/ 11 w 173"/>
                <a:gd name="T105" fmla="*/ 65 h 168"/>
                <a:gd name="T106" fmla="*/ 25 w 173"/>
                <a:gd name="T107" fmla="*/ 45 h 168"/>
                <a:gd name="T108" fmla="*/ 47 w 173"/>
                <a:gd name="T109" fmla="*/ 13 h 168"/>
                <a:gd name="T110" fmla="*/ 87 w 173"/>
                <a:gd name="T11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3" h="168">
                  <a:moveTo>
                    <a:pt x="151" y="76"/>
                  </a:moveTo>
                  <a:lnTo>
                    <a:pt x="151" y="109"/>
                  </a:lnTo>
                  <a:lnTo>
                    <a:pt x="161" y="109"/>
                  </a:lnTo>
                  <a:lnTo>
                    <a:pt x="161" y="76"/>
                  </a:lnTo>
                  <a:lnTo>
                    <a:pt x="151" y="76"/>
                  </a:lnTo>
                  <a:close/>
                  <a:moveTo>
                    <a:pt x="11" y="76"/>
                  </a:moveTo>
                  <a:lnTo>
                    <a:pt x="11" y="109"/>
                  </a:lnTo>
                  <a:lnTo>
                    <a:pt x="21" y="109"/>
                  </a:lnTo>
                  <a:lnTo>
                    <a:pt x="21" y="76"/>
                  </a:lnTo>
                  <a:lnTo>
                    <a:pt x="11" y="76"/>
                  </a:lnTo>
                  <a:close/>
                  <a:moveTo>
                    <a:pt x="87" y="33"/>
                  </a:moveTo>
                  <a:lnTo>
                    <a:pt x="71" y="35"/>
                  </a:lnTo>
                  <a:lnTo>
                    <a:pt x="58" y="45"/>
                  </a:lnTo>
                  <a:lnTo>
                    <a:pt x="47" y="58"/>
                  </a:lnTo>
                  <a:lnTo>
                    <a:pt x="41" y="75"/>
                  </a:lnTo>
                  <a:lnTo>
                    <a:pt x="38" y="94"/>
                  </a:lnTo>
                  <a:lnTo>
                    <a:pt x="38" y="103"/>
                  </a:lnTo>
                  <a:lnTo>
                    <a:pt x="40" y="111"/>
                  </a:lnTo>
                  <a:lnTo>
                    <a:pt x="51" y="117"/>
                  </a:lnTo>
                  <a:lnTo>
                    <a:pt x="67" y="122"/>
                  </a:lnTo>
                  <a:lnTo>
                    <a:pt x="87" y="124"/>
                  </a:lnTo>
                  <a:lnTo>
                    <a:pt x="89" y="124"/>
                  </a:lnTo>
                  <a:lnTo>
                    <a:pt x="91" y="127"/>
                  </a:lnTo>
                  <a:lnTo>
                    <a:pt x="92" y="130"/>
                  </a:lnTo>
                  <a:lnTo>
                    <a:pt x="91" y="132"/>
                  </a:lnTo>
                  <a:lnTo>
                    <a:pt x="89" y="135"/>
                  </a:lnTo>
                  <a:lnTo>
                    <a:pt x="87" y="135"/>
                  </a:lnTo>
                  <a:lnTo>
                    <a:pt x="74" y="134"/>
                  </a:lnTo>
                  <a:lnTo>
                    <a:pt x="59" y="131"/>
                  </a:lnTo>
                  <a:lnTo>
                    <a:pt x="45" y="126"/>
                  </a:lnTo>
                  <a:lnTo>
                    <a:pt x="55" y="143"/>
                  </a:lnTo>
                  <a:lnTo>
                    <a:pt x="70" y="153"/>
                  </a:lnTo>
                  <a:lnTo>
                    <a:pt x="87" y="157"/>
                  </a:lnTo>
                  <a:lnTo>
                    <a:pt x="101" y="153"/>
                  </a:lnTo>
                  <a:lnTo>
                    <a:pt x="114" y="145"/>
                  </a:lnTo>
                  <a:lnTo>
                    <a:pt x="125" y="131"/>
                  </a:lnTo>
                  <a:lnTo>
                    <a:pt x="131" y="114"/>
                  </a:lnTo>
                  <a:lnTo>
                    <a:pt x="134" y="94"/>
                  </a:lnTo>
                  <a:lnTo>
                    <a:pt x="131" y="75"/>
                  </a:lnTo>
                  <a:lnTo>
                    <a:pt x="125" y="58"/>
                  </a:lnTo>
                  <a:lnTo>
                    <a:pt x="114" y="45"/>
                  </a:lnTo>
                  <a:lnTo>
                    <a:pt x="101" y="35"/>
                  </a:lnTo>
                  <a:lnTo>
                    <a:pt x="87" y="33"/>
                  </a:lnTo>
                  <a:close/>
                  <a:moveTo>
                    <a:pt x="87" y="10"/>
                  </a:moveTo>
                  <a:lnTo>
                    <a:pt x="68" y="13"/>
                  </a:lnTo>
                  <a:lnTo>
                    <a:pt x="54" y="21"/>
                  </a:lnTo>
                  <a:lnTo>
                    <a:pt x="42" y="33"/>
                  </a:lnTo>
                  <a:lnTo>
                    <a:pt x="34" y="47"/>
                  </a:lnTo>
                  <a:lnTo>
                    <a:pt x="32" y="65"/>
                  </a:lnTo>
                  <a:lnTo>
                    <a:pt x="32" y="65"/>
                  </a:lnTo>
                  <a:lnTo>
                    <a:pt x="41" y="48"/>
                  </a:lnTo>
                  <a:lnTo>
                    <a:pt x="54" y="34"/>
                  </a:lnTo>
                  <a:lnTo>
                    <a:pt x="68" y="25"/>
                  </a:lnTo>
                  <a:lnTo>
                    <a:pt x="87" y="22"/>
                  </a:lnTo>
                  <a:lnTo>
                    <a:pt x="104" y="25"/>
                  </a:lnTo>
                  <a:lnTo>
                    <a:pt x="118" y="34"/>
                  </a:lnTo>
                  <a:lnTo>
                    <a:pt x="131" y="48"/>
                  </a:lnTo>
                  <a:lnTo>
                    <a:pt x="140" y="65"/>
                  </a:lnTo>
                  <a:lnTo>
                    <a:pt x="140" y="65"/>
                  </a:lnTo>
                  <a:lnTo>
                    <a:pt x="138" y="47"/>
                  </a:lnTo>
                  <a:lnTo>
                    <a:pt x="130" y="33"/>
                  </a:lnTo>
                  <a:lnTo>
                    <a:pt x="118" y="21"/>
                  </a:lnTo>
                  <a:lnTo>
                    <a:pt x="104" y="13"/>
                  </a:lnTo>
                  <a:lnTo>
                    <a:pt x="87" y="10"/>
                  </a:lnTo>
                  <a:close/>
                  <a:moveTo>
                    <a:pt x="87" y="0"/>
                  </a:moveTo>
                  <a:lnTo>
                    <a:pt x="106" y="4"/>
                  </a:lnTo>
                  <a:lnTo>
                    <a:pt x="125" y="13"/>
                  </a:lnTo>
                  <a:lnTo>
                    <a:pt x="138" y="26"/>
                  </a:lnTo>
                  <a:lnTo>
                    <a:pt x="147" y="45"/>
                  </a:lnTo>
                  <a:lnTo>
                    <a:pt x="151" y="65"/>
                  </a:lnTo>
                  <a:lnTo>
                    <a:pt x="161" y="65"/>
                  </a:lnTo>
                  <a:lnTo>
                    <a:pt x="165" y="65"/>
                  </a:lnTo>
                  <a:lnTo>
                    <a:pt x="169" y="68"/>
                  </a:lnTo>
                  <a:lnTo>
                    <a:pt x="172" y="72"/>
                  </a:lnTo>
                  <a:lnTo>
                    <a:pt x="173" y="76"/>
                  </a:lnTo>
                  <a:lnTo>
                    <a:pt x="173" y="109"/>
                  </a:lnTo>
                  <a:lnTo>
                    <a:pt x="172" y="113"/>
                  </a:lnTo>
                  <a:lnTo>
                    <a:pt x="169" y="115"/>
                  </a:lnTo>
                  <a:lnTo>
                    <a:pt x="165" y="118"/>
                  </a:lnTo>
                  <a:lnTo>
                    <a:pt x="161" y="119"/>
                  </a:lnTo>
                  <a:lnTo>
                    <a:pt x="151" y="119"/>
                  </a:lnTo>
                  <a:lnTo>
                    <a:pt x="147" y="118"/>
                  </a:lnTo>
                  <a:lnTo>
                    <a:pt x="144" y="117"/>
                  </a:lnTo>
                  <a:lnTo>
                    <a:pt x="143" y="114"/>
                  </a:lnTo>
                  <a:lnTo>
                    <a:pt x="134" y="136"/>
                  </a:lnTo>
                  <a:lnTo>
                    <a:pt x="122" y="153"/>
                  </a:lnTo>
                  <a:lnTo>
                    <a:pt x="105" y="164"/>
                  </a:lnTo>
                  <a:lnTo>
                    <a:pt x="87" y="168"/>
                  </a:lnTo>
                  <a:lnTo>
                    <a:pt x="67" y="164"/>
                  </a:lnTo>
                  <a:lnTo>
                    <a:pt x="51" y="153"/>
                  </a:lnTo>
                  <a:lnTo>
                    <a:pt x="38" y="137"/>
                  </a:lnTo>
                  <a:lnTo>
                    <a:pt x="30" y="117"/>
                  </a:lnTo>
                  <a:lnTo>
                    <a:pt x="29" y="115"/>
                  </a:lnTo>
                  <a:lnTo>
                    <a:pt x="26" y="117"/>
                  </a:lnTo>
                  <a:lnTo>
                    <a:pt x="24" y="118"/>
                  </a:lnTo>
                  <a:lnTo>
                    <a:pt x="21" y="119"/>
                  </a:lnTo>
                  <a:lnTo>
                    <a:pt x="11" y="119"/>
                  </a:lnTo>
                  <a:lnTo>
                    <a:pt x="7" y="118"/>
                  </a:lnTo>
                  <a:lnTo>
                    <a:pt x="3" y="115"/>
                  </a:lnTo>
                  <a:lnTo>
                    <a:pt x="0" y="113"/>
                  </a:lnTo>
                  <a:lnTo>
                    <a:pt x="0" y="109"/>
                  </a:lnTo>
                  <a:lnTo>
                    <a:pt x="0" y="76"/>
                  </a:lnTo>
                  <a:lnTo>
                    <a:pt x="0" y="72"/>
                  </a:lnTo>
                  <a:lnTo>
                    <a:pt x="3" y="68"/>
                  </a:lnTo>
                  <a:lnTo>
                    <a:pt x="7" y="65"/>
                  </a:lnTo>
                  <a:lnTo>
                    <a:pt x="11" y="65"/>
                  </a:lnTo>
                  <a:lnTo>
                    <a:pt x="21" y="65"/>
                  </a:lnTo>
                  <a:lnTo>
                    <a:pt x="25" y="45"/>
                  </a:lnTo>
                  <a:lnTo>
                    <a:pt x="34" y="26"/>
                  </a:lnTo>
                  <a:lnTo>
                    <a:pt x="47" y="13"/>
                  </a:lnTo>
                  <a:lnTo>
                    <a:pt x="66" y="4"/>
                  </a:lnTo>
                  <a:lnTo>
                    <a:pt x="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225" name="Groep 224">
            <a:extLst>
              <a:ext uri="{FF2B5EF4-FFF2-40B4-BE49-F238E27FC236}">
                <a16:creationId xmlns:a16="http://schemas.microsoft.com/office/drawing/2014/main" id="{3A3D812E-62AF-4B5F-A618-9C3CF02AC3E8}"/>
              </a:ext>
            </a:extLst>
          </p:cNvPr>
          <p:cNvGrpSpPr/>
          <p:nvPr/>
        </p:nvGrpSpPr>
        <p:grpSpPr>
          <a:xfrm>
            <a:off x="10763904" y="5641940"/>
            <a:ext cx="598039" cy="398652"/>
            <a:chOff x="3976681" y="1908175"/>
            <a:chExt cx="428625" cy="257175"/>
          </a:xfrm>
          <a:solidFill>
            <a:schemeClr val="accent2"/>
          </a:solidFill>
        </p:grpSpPr>
        <p:sp>
          <p:nvSpPr>
            <p:cNvPr id="226" name="Freeform 433">
              <a:extLst>
                <a:ext uri="{FF2B5EF4-FFF2-40B4-BE49-F238E27FC236}">
                  <a16:creationId xmlns:a16="http://schemas.microsoft.com/office/drawing/2014/main" id="{2FE1BA1A-21D6-4974-87C1-CA93647E33E2}"/>
                </a:ext>
              </a:extLst>
            </p:cNvPr>
            <p:cNvSpPr>
              <a:spLocks noEditPoints="1"/>
            </p:cNvSpPr>
            <p:nvPr/>
          </p:nvSpPr>
          <p:spPr bwMode="auto">
            <a:xfrm>
              <a:off x="4124318" y="1949450"/>
              <a:ext cx="134938" cy="142875"/>
            </a:xfrm>
            <a:custGeom>
              <a:avLst/>
              <a:gdLst>
                <a:gd name="T0" fmla="*/ 37 w 85"/>
                <a:gd name="T1" fmla="*/ 12 h 90"/>
                <a:gd name="T2" fmla="*/ 29 w 85"/>
                <a:gd name="T3" fmla="*/ 18 h 90"/>
                <a:gd name="T4" fmla="*/ 25 w 85"/>
                <a:gd name="T5" fmla="*/ 29 h 90"/>
                <a:gd name="T6" fmla="*/ 29 w 85"/>
                <a:gd name="T7" fmla="*/ 38 h 90"/>
                <a:gd name="T8" fmla="*/ 37 w 85"/>
                <a:gd name="T9" fmla="*/ 44 h 90"/>
                <a:gd name="T10" fmla="*/ 47 w 85"/>
                <a:gd name="T11" fmla="*/ 44 h 90"/>
                <a:gd name="T12" fmla="*/ 56 w 85"/>
                <a:gd name="T13" fmla="*/ 38 h 90"/>
                <a:gd name="T14" fmla="*/ 60 w 85"/>
                <a:gd name="T15" fmla="*/ 29 h 90"/>
                <a:gd name="T16" fmla="*/ 56 w 85"/>
                <a:gd name="T17" fmla="*/ 18 h 90"/>
                <a:gd name="T18" fmla="*/ 47 w 85"/>
                <a:gd name="T19" fmla="*/ 12 h 90"/>
                <a:gd name="T20" fmla="*/ 42 w 85"/>
                <a:gd name="T21" fmla="*/ 0 h 90"/>
                <a:gd name="T22" fmla="*/ 67 w 85"/>
                <a:gd name="T23" fmla="*/ 14 h 90"/>
                <a:gd name="T24" fmla="*/ 70 w 85"/>
                <a:gd name="T25" fmla="*/ 34 h 90"/>
                <a:gd name="T26" fmla="*/ 66 w 85"/>
                <a:gd name="T27" fmla="*/ 44 h 90"/>
                <a:gd name="T28" fmla="*/ 76 w 85"/>
                <a:gd name="T29" fmla="*/ 59 h 90"/>
                <a:gd name="T30" fmla="*/ 85 w 85"/>
                <a:gd name="T31" fmla="*/ 73 h 90"/>
                <a:gd name="T32" fmla="*/ 83 w 85"/>
                <a:gd name="T33" fmla="*/ 90 h 90"/>
                <a:gd name="T34" fmla="*/ 75 w 85"/>
                <a:gd name="T35" fmla="*/ 78 h 90"/>
                <a:gd name="T36" fmla="*/ 73 w 85"/>
                <a:gd name="T37" fmla="*/ 73 h 90"/>
                <a:gd name="T38" fmla="*/ 70 w 85"/>
                <a:gd name="T39" fmla="*/ 68 h 90"/>
                <a:gd name="T40" fmla="*/ 47 w 85"/>
                <a:gd name="T41" fmla="*/ 56 h 90"/>
                <a:gd name="T42" fmla="*/ 47 w 85"/>
                <a:gd name="T43" fmla="*/ 80 h 90"/>
                <a:gd name="T44" fmla="*/ 42 w 85"/>
                <a:gd name="T45" fmla="*/ 82 h 90"/>
                <a:gd name="T46" fmla="*/ 38 w 85"/>
                <a:gd name="T47" fmla="*/ 80 h 90"/>
                <a:gd name="T48" fmla="*/ 37 w 85"/>
                <a:gd name="T49" fmla="*/ 56 h 90"/>
                <a:gd name="T50" fmla="*/ 15 w 85"/>
                <a:gd name="T51" fmla="*/ 68 h 90"/>
                <a:gd name="T52" fmla="*/ 12 w 85"/>
                <a:gd name="T53" fmla="*/ 73 h 90"/>
                <a:gd name="T54" fmla="*/ 11 w 85"/>
                <a:gd name="T55" fmla="*/ 78 h 90"/>
                <a:gd name="T56" fmla="*/ 3 w 85"/>
                <a:gd name="T57" fmla="*/ 90 h 90"/>
                <a:gd name="T58" fmla="*/ 0 w 85"/>
                <a:gd name="T59" fmla="*/ 73 h 90"/>
                <a:gd name="T60" fmla="*/ 9 w 85"/>
                <a:gd name="T61" fmla="*/ 59 h 90"/>
                <a:gd name="T62" fmla="*/ 20 w 85"/>
                <a:gd name="T63" fmla="*/ 44 h 90"/>
                <a:gd name="T64" fmla="*/ 15 w 85"/>
                <a:gd name="T65" fmla="*/ 34 h 90"/>
                <a:gd name="T66" fmla="*/ 18 w 85"/>
                <a:gd name="T67" fmla="*/ 14 h 90"/>
                <a:gd name="T68" fmla="*/ 42 w 85"/>
                <a:gd name="T6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 h="90">
                  <a:moveTo>
                    <a:pt x="42" y="10"/>
                  </a:moveTo>
                  <a:lnTo>
                    <a:pt x="37" y="12"/>
                  </a:lnTo>
                  <a:lnTo>
                    <a:pt x="33" y="14"/>
                  </a:lnTo>
                  <a:lnTo>
                    <a:pt x="29" y="18"/>
                  </a:lnTo>
                  <a:lnTo>
                    <a:pt x="26" y="22"/>
                  </a:lnTo>
                  <a:lnTo>
                    <a:pt x="25" y="29"/>
                  </a:lnTo>
                  <a:lnTo>
                    <a:pt x="26" y="34"/>
                  </a:lnTo>
                  <a:lnTo>
                    <a:pt x="29" y="38"/>
                  </a:lnTo>
                  <a:lnTo>
                    <a:pt x="33" y="42"/>
                  </a:lnTo>
                  <a:lnTo>
                    <a:pt x="37" y="44"/>
                  </a:lnTo>
                  <a:lnTo>
                    <a:pt x="42" y="46"/>
                  </a:lnTo>
                  <a:lnTo>
                    <a:pt x="47" y="44"/>
                  </a:lnTo>
                  <a:lnTo>
                    <a:pt x="53" y="42"/>
                  </a:lnTo>
                  <a:lnTo>
                    <a:pt x="56" y="38"/>
                  </a:lnTo>
                  <a:lnTo>
                    <a:pt x="59" y="34"/>
                  </a:lnTo>
                  <a:lnTo>
                    <a:pt x="60" y="29"/>
                  </a:lnTo>
                  <a:lnTo>
                    <a:pt x="59" y="22"/>
                  </a:lnTo>
                  <a:lnTo>
                    <a:pt x="56" y="18"/>
                  </a:lnTo>
                  <a:lnTo>
                    <a:pt x="53" y="14"/>
                  </a:lnTo>
                  <a:lnTo>
                    <a:pt x="47" y="12"/>
                  </a:lnTo>
                  <a:lnTo>
                    <a:pt x="42" y="10"/>
                  </a:lnTo>
                  <a:close/>
                  <a:moveTo>
                    <a:pt x="42" y="0"/>
                  </a:moveTo>
                  <a:lnTo>
                    <a:pt x="56" y="4"/>
                  </a:lnTo>
                  <a:lnTo>
                    <a:pt x="67" y="14"/>
                  </a:lnTo>
                  <a:lnTo>
                    <a:pt x="71" y="29"/>
                  </a:lnTo>
                  <a:lnTo>
                    <a:pt x="70" y="34"/>
                  </a:lnTo>
                  <a:lnTo>
                    <a:pt x="68" y="39"/>
                  </a:lnTo>
                  <a:lnTo>
                    <a:pt x="66" y="44"/>
                  </a:lnTo>
                  <a:lnTo>
                    <a:pt x="62" y="48"/>
                  </a:lnTo>
                  <a:lnTo>
                    <a:pt x="76" y="59"/>
                  </a:lnTo>
                  <a:lnTo>
                    <a:pt x="81" y="65"/>
                  </a:lnTo>
                  <a:lnTo>
                    <a:pt x="85" y="73"/>
                  </a:lnTo>
                  <a:lnTo>
                    <a:pt x="85" y="81"/>
                  </a:lnTo>
                  <a:lnTo>
                    <a:pt x="83" y="90"/>
                  </a:lnTo>
                  <a:lnTo>
                    <a:pt x="71" y="90"/>
                  </a:lnTo>
                  <a:lnTo>
                    <a:pt x="75" y="78"/>
                  </a:lnTo>
                  <a:lnTo>
                    <a:pt x="75" y="76"/>
                  </a:lnTo>
                  <a:lnTo>
                    <a:pt x="73" y="73"/>
                  </a:lnTo>
                  <a:lnTo>
                    <a:pt x="72" y="71"/>
                  </a:lnTo>
                  <a:lnTo>
                    <a:pt x="70" y="68"/>
                  </a:lnTo>
                  <a:lnTo>
                    <a:pt x="51" y="55"/>
                  </a:lnTo>
                  <a:lnTo>
                    <a:pt x="47" y="56"/>
                  </a:lnTo>
                  <a:lnTo>
                    <a:pt x="47" y="77"/>
                  </a:lnTo>
                  <a:lnTo>
                    <a:pt x="47" y="80"/>
                  </a:lnTo>
                  <a:lnTo>
                    <a:pt x="45" y="81"/>
                  </a:lnTo>
                  <a:lnTo>
                    <a:pt x="42" y="82"/>
                  </a:lnTo>
                  <a:lnTo>
                    <a:pt x="39" y="81"/>
                  </a:lnTo>
                  <a:lnTo>
                    <a:pt x="38" y="80"/>
                  </a:lnTo>
                  <a:lnTo>
                    <a:pt x="37" y="77"/>
                  </a:lnTo>
                  <a:lnTo>
                    <a:pt x="37" y="56"/>
                  </a:lnTo>
                  <a:lnTo>
                    <a:pt x="34" y="55"/>
                  </a:lnTo>
                  <a:lnTo>
                    <a:pt x="15" y="68"/>
                  </a:lnTo>
                  <a:lnTo>
                    <a:pt x="13" y="71"/>
                  </a:lnTo>
                  <a:lnTo>
                    <a:pt x="12" y="73"/>
                  </a:lnTo>
                  <a:lnTo>
                    <a:pt x="11" y="76"/>
                  </a:lnTo>
                  <a:lnTo>
                    <a:pt x="11" y="78"/>
                  </a:lnTo>
                  <a:lnTo>
                    <a:pt x="13" y="90"/>
                  </a:lnTo>
                  <a:lnTo>
                    <a:pt x="3" y="90"/>
                  </a:lnTo>
                  <a:lnTo>
                    <a:pt x="0" y="81"/>
                  </a:lnTo>
                  <a:lnTo>
                    <a:pt x="0" y="73"/>
                  </a:lnTo>
                  <a:lnTo>
                    <a:pt x="3" y="65"/>
                  </a:lnTo>
                  <a:lnTo>
                    <a:pt x="9" y="59"/>
                  </a:lnTo>
                  <a:lnTo>
                    <a:pt x="24" y="48"/>
                  </a:lnTo>
                  <a:lnTo>
                    <a:pt x="20" y="44"/>
                  </a:lnTo>
                  <a:lnTo>
                    <a:pt x="17" y="39"/>
                  </a:lnTo>
                  <a:lnTo>
                    <a:pt x="15" y="34"/>
                  </a:lnTo>
                  <a:lnTo>
                    <a:pt x="15" y="29"/>
                  </a:lnTo>
                  <a:lnTo>
                    <a:pt x="18" y="14"/>
                  </a:lnTo>
                  <a:lnTo>
                    <a:pt x="28" y="4"/>
                  </a:lnTo>
                  <a:lnTo>
                    <a:pt x="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7" name="Freeform 434">
              <a:extLst>
                <a:ext uri="{FF2B5EF4-FFF2-40B4-BE49-F238E27FC236}">
                  <a16:creationId xmlns:a16="http://schemas.microsoft.com/office/drawing/2014/main" id="{AA9C7D3A-9DA9-45D4-850E-E552F1959020}"/>
                </a:ext>
              </a:extLst>
            </p:cNvPr>
            <p:cNvSpPr>
              <a:spLocks noEditPoints="1"/>
            </p:cNvSpPr>
            <p:nvPr/>
          </p:nvSpPr>
          <p:spPr bwMode="auto">
            <a:xfrm>
              <a:off x="3976681" y="1908175"/>
              <a:ext cx="428625" cy="257175"/>
            </a:xfrm>
            <a:custGeom>
              <a:avLst/>
              <a:gdLst>
                <a:gd name="T0" fmla="*/ 21 w 270"/>
                <a:gd name="T1" fmla="*/ 137 h 162"/>
                <a:gd name="T2" fmla="*/ 16 w 270"/>
                <a:gd name="T3" fmla="*/ 141 h 162"/>
                <a:gd name="T4" fmla="*/ 13 w 270"/>
                <a:gd name="T5" fmla="*/ 146 h 162"/>
                <a:gd name="T6" fmla="*/ 11 w 270"/>
                <a:gd name="T7" fmla="*/ 150 h 162"/>
                <a:gd name="T8" fmla="*/ 12 w 270"/>
                <a:gd name="T9" fmla="*/ 150 h 162"/>
                <a:gd name="T10" fmla="*/ 259 w 270"/>
                <a:gd name="T11" fmla="*/ 150 h 162"/>
                <a:gd name="T12" fmla="*/ 258 w 270"/>
                <a:gd name="T13" fmla="*/ 149 h 162"/>
                <a:gd name="T14" fmla="*/ 257 w 270"/>
                <a:gd name="T15" fmla="*/ 144 h 162"/>
                <a:gd name="T16" fmla="*/ 252 w 270"/>
                <a:gd name="T17" fmla="*/ 138 h 162"/>
                <a:gd name="T18" fmla="*/ 245 w 270"/>
                <a:gd name="T19" fmla="*/ 137 h 162"/>
                <a:gd name="T20" fmla="*/ 41 w 270"/>
                <a:gd name="T21" fmla="*/ 10 h 162"/>
                <a:gd name="T22" fmla="*/ 36 w 270"/>
                <a:gd name="T23" fmla="*/ 13 h 162"/>
                <a:gd name="T24" fmla="*/ 36 w 270"/>
                <a:gd name="T25" fmla="*/ 120 h 162"/>
                <a:gd name="T26" fmla="*/ 38 w 270"/>
                <a:gd name="T27" fmla="*/ 125 h 162"/>
                <a:gd name="T28" fmla="*/ 229 w 270"/>
                <a:gd name="T29" fmla="*/ 127 h 162"/>
                <a:gd name="T30" fmla="*/ 235 w 270"/>
                <a:gd name="T31" fmla="*/ 123 h 162"/>
                <a:gd name="T32" fmla="*/ 235 w 270"/>
                <a:gd name="T33" fmla="*/ 15 h 162"/>
                <a:gd name="T34" fmla="*/ 232 w 270"/>
                <a:gd name="T35" fmla="*/ 10 h 162"/>
                <a:gd name="T36" fmla="*/ 41 w 270"/>
                <a:gd name="T37" fmla="*/ 10 h 162"/>
                <a:gd name="T38" fmla="*/ 136 w 270"/>
                <a:gd name="T39" fmla="*/ 2 h 162"/>
                <a:gd name="T40" fmla="*/ 136 w 270"/>
                <a:gd name="T41" fmla="*/ 6 h 162"/>
                <a:gd name="T42" fmla="*/ 140 w 270"/>
                <a:gd name="T43" fmla="*/ 6 h 162"/>
                <a:gd name="T44" fmla="*/ 140 w 270"/>
                <a:gd name="T45" fmla="*/ 2 h 162"/>
                <a:gd name="T46" fmla="*/ 41 w 270"/>
                <a:gd name="T47" fmla="*/ 0 h 162"/>
                <a:gd name="T48" fmla="*/ 235 w 270"/>
                <a:gd name="T49" fmla="*/ 0 h 162"/>
                <a:gd name="T50" fmla="*/ 242 w 270"/>
                <a:gd name="T51" fmla="*/ 6 h 162"/>
                <a:gd name="T52" fmla="*/ 246 w 270"/>
                <a:gd name="T53" fmla="*/ 15 h 162"/>
                <a:gd name="T54" fmla="*/ 245 w 270"/>
                <a:gd name="T55" fmla="*/ 124 h 162"/>
                <a:gd name="T56" fmla="*/ 245 w 270"/>
                <a:gd name="T57" fmla="*/ 127 h 162"/>
                <a:gd name="T58" fmla="*/ 255 w 270"/>
                <a:gd name="T59" fmla="*/ 128 h 162"/>
                <a:gd name="T60" fmla="*/ 263 w 270"/>
                <a:gd name="T61" fmla="*/ 135 h 162"/>
                <a:gd name="T62" fmla="*/ 269 w 270"/>
                <a:gd name="T63" fmla="*/ 144 h 162"/>
                <a:gd name="T64" fmla="*/ 270 w 270"/>
                <a:gd name="T65" fmla="*/ 148 h 162"/>
                <a:gd name="T66" fmla="*/ 270 w 270"/>
                <a:gd name="T67" fmla="*/ 150 h 162"/>
                <a:gd name="T68" fmla="*/ 267 w 270"/>
                <a:gd name="T69" fmla="*/ 158 h 162"/>
                <a:gd name="T70" fmla="*/ 262 w 270"/>
                <a:gd name="T71" fmla="*/ 161 h 162"/>
                <a:gd name="T72" fmla="*/ 13 w 270"/>
                <a:gd name="T73" fmla="*/ 162 h 162"/>
                <a:gd name="T74" fmla="*/ 5 w 270"/>
                <a:gd name="T75" fmla="*/ 159 h 162"/>
                <a:gd name="T76" fmla="*/ 0 w 270"/>
                <a:gd name="T77" fmla="*/ 154 h 162"/>
                <a:gd name="T78" fmla="*/ 0 w 270"/>
                <a:gd name="T79" fmla="*/ 149 h 162"/>
                <a:gd name="T80" fmla="*/ 2 w 270"/>
                <a:gd name="T81" fmla="*/ 146 h 162"/>
                <a:gd name="T82" fmla="*/ 4 w 270"/>
                <a:gd name="T83" fmla="*/ 140 h 162"/>
                <a:gd name="T84" fmla="*/ 11 w 270"/>
                <a:gd name="T85" fmla="*/ 132 h 162"/>
                <a:gd name="T86" fmla="*/ 20 w 270"/>
                <a:gd name="T87" fmla="*/ 127 h 162"/>
                <a:gd name="T88" fmla="*/ 25 w 270"/>
                <a:gd name="T89" fmla="*/ 127 h 162"/>
                <a:gd name="T90" fmla="*/ 25 w 270"/>
                <a:gd name="T91" fmla="*/ 120 h 162"/>
                <a:gd name="T92" fmla="*/ 25 w 270"/>
                <a:gd name="T93" fmla="*/ 10 h 162"/>
                <a:gd name="T94" fmla="*/ 32 w 270"/>
                <a:gd name="T95" fmla="*/ 2 h 162"/>
                <a:gd name="T96" fmla="*/ 41 w 270"/>
                <a:gd name="T9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0" h="162">
                  <a:moveTo>
                    <a:pt x="25" y="137"/>
                  </a:moveTo>
                  <a:lnTo>
                    <a:pt x="21" y="137"/>
                  </a:lnTo>
                  <a:lnTo>
                    <a:pt x="19" y="138"/>
                  </a:lnTo>
                  <a:lnTo>
                    <a:pt x="16" y="141"/>
                  </a:lnTo>
                  <a:lnTo>
                    <a:pt x="13" y="144"/>
                  </a:lnTo>
                  <a:lnTo>
                    <a:pt x="13" y="146"/>
                  </a:lnTo>
                  <a:lnTo>
                    <a:pt x="12" y="149"/>
                  </a:lnTo>
                  <a:lnTo>
                    <a:pt x="11" y="150"/>
                  </a:lnTo>
                  <a:lnTo>
                    <a:pt x="12" y="150"/>
                  </a:lnTo>
                  <a:lnTo>
                    <a:pt x="12" y="150"/>
                  </a:lnTo>
                  <a:lnTo>
                    <a:pt x="258" y="150"/>
                  </a:lnTo>
                  <a:lnTo>
                    <a:pt x="259" y="150"/>
                  </a:lnTo>
                  <a:lnTo>
                    <a:pt x="259" y="150"/>
                  </a:lnTo>
                  <a:lnTo>
                    <a:pt x="258" y="149"/>
                  </a:lnTo>
                  <a:lnTo>
                    <a:pt x="258" y="146"/>
                  </a:lnTo>
                  <a:lnTo>
                    <a:pt x="257" y="144"/>
                  </a:lnTo>
                  <a:lnTo>
                    <a:pt x="254" y="141"/>
                  </a:lnTo>
                  <a:lnTo>
                    <a:pt x="252" y="138"/>
                  </a:lnTo>
                  <a:lnTo>
                    <a:pt x="249" y="137"/>
                  </a:lnTo>
                  <a:lnTo>
                    <a:pt x="245" y="137"/>
                  </a:lnTo>
                  <a:lnTo>
                    <a:pt x="25" y="137"/>
                  </a:lnTo>
                  <a:close/>
                  <a:moveTo>
                    <a:pt x="41" y="10"/>
                  </a:moveTo>
                  <a:lnTo>
                    <a:pt x="38" y="10"/>
                  </a:lnTo>
                  <a:lnTo>
                    <a:pt x="36" y="13"/>
                  </a:lnTo>
                  <a:lnTo>
                    <a:pt x="36" y="15"/>
                  </a:lnTo>
                  <a:lnTo>
                    <a:pt x="36" y="120"/>
                  </a:lnTo>
                  <a:lnTo>
                    <a:pt x="36" y="123"/>
                  </a:lnTo>
                  <a:lnTo>
                    <a:pt x="38" y="125"/>
                  </a:lnTo>
                  <a:lnTo>
                    <a:pt x="41" y="127"/>
                  </a:lnTo>
                  <a:lnTo>
                    <a:pt x="229" y="127"/>
                  </a:lnTo>
                  <a:lnTo>
                    <a:pt x="232" y="125"/>
                  </a:lnTo>
                  <a:lnTo>
                    <a:pt x="235" y="123"/>
                  </a:lnTo>
                  <a:lnTo>
                    <a:pt x="235" y="120"/>
                  </a:lnTo>
                  <a:lnTo>
                    <a:pt x="235" y="15"/>
                  </a:lnTo>
                  <a:lnTo>
                    <a:pt x="235" y="13"/>
                  </a:lnTo>
                  <a:lnTo>
                    <a:pt x="232" y="10"/>
                  </a:lnTo>
                  <a:lnTo>
                    <a:pt x="229" y="10"/>
                  </a:lnTo>
                  <a:lnTo>
                    <a:pt x="41" y="10"/>
                  </a:lnTo>
                  <a:close/>
                  <a:moveTo>
                    <a:pt x="138" y="2"/>
                  </a:moveTo>
                  <a:lnTo>
                    <a:pt x="136" y="2"/>
                  </a:lnTo>
                  <a:lnTo>
                    <a:pt x="135" y="5"/>
                  </a:lnTo>
                  <a:lnTo>
                    <a:pt x="136" y="6"/>
                  </a:lnTo>
                  <a:lnTo>
                    <a:pt x="138" y="8"/>
                  </a:lnTo>
                  <a:lnTo>
                    <a:pt x="140" y="6"/>
                  </a:lnTo>
                  <a:lnTo>
                    <a:pt x="140" y="5"/>
                  </a:lnTo>
                  <a:lnTo>
                    <a:pt x="140" y="2"/>
                  </a:lnTo>
                  <a:lnTo>
                    <a:pt x="138" y="2"/>
                  </a:lnTo>
                  <a:close/>
                  <a:moveTo>
                    <a:pt x="41" y="0"/>
                  </a:moveTo>
                  <a:lnTo>
                    <a:pt x="229" y="0"/>
                  </a:lnTo>
                  <a:lnTo>
                    <a:pt x="235" y="0"/>
                  </a:lnTo>
                  <a:lnTo>
                    <a:pt x="240" y="2"/>
                  </a:lnTo>
                  <a:lnTo>
                    <a:pt x="242" y="6"/>
                  </a:lnTo>
                  <a:lnTo>
                    <a:pt x="245" y="10"/>
                  </a:lnTo>
                  <a:lnTo>
                    <a:pt x="246" y="15"/>
                  </a:lnTo>
                  <a:lnTo>
                    <a:pt x="246" y="120"/>
                  </a:lnTo>
                  <a:lnTo>
                    <a:pt x="245" y="124"/>
                  </a:lnTo>
                  <a:lnTo>
                    <a:pt x="245" y="127"/>
                  </a:lnTo>
                  <a:lnTo>
                    <a:pt x="245" y="127"/>
                  </a:lnTo>
                  <a:lnTo>
                    <a:pt x="250" y="127"/>
                  </a:lnTo>
                  <a:lnTo>
                    <a:pt x="255" y="128"/>
                  </a:lnTo>
                  <a:lnTo>
                    <a:pt x="259" y="132"/>
                  </a:lnTo>
                  <a:lnTo>
                    <a:pt x="263" y="135"/>
                  </a:lnTo>
                  <a:lnTo>
                    <a:pt x="266" y="140"/>
                  </a:lnTo>
                  <a:lnTo>
                    <a:pt x="269" y="144"/>
                  </a:lnTo>
                  <a:lnTo>
                    <a:pt x="270" y="146"/>
                  </a:lnTo>
                  <a:lnTo>
                    <a:pt x="270" y="148"/>
                  </a:lnTo>
                  <a:lnTo>
                    <a:pt x="270" y="149"/>
                  </a:lnTo>
                  <a:lnTo>
                    <a:pt x="270" y="150"/>
                  </a:lnTo>
                  <a:lnTo>
                    <a:pt x="270" y="154"/>
                  </a:lnTo>
                  <a:lnTo>
                    <a:pt x="267" y="158"/>
                  </a:lnTo>
                  <a:lnTo>
                    <a:pt x="265" y="159"/>
                  </a:lnTo>
                  <a:lnTo>
                    <a:pt x="262" y="161"/>
                  </a:lnTo>
                  <a:lnTo>
                    <a:pt x="258" y="162"/>
                  </a:lnTo>
                  <a:lnTo>
                    <a:pt x="13" y="162"/>
                  </a:lnTo>
                  <a:lnTo>
                    <a:pt x="9" y="161"/>
                  </a:lnTo>
                  <a:lnTo>
                    <a:pt x="5" y="159"/>
                  </a:lnTo>
                  <a:lnTo>
                    <a:pt x="3" y="158"/>
                  </a:lnTo>
                  <a:lnTo>
                    <a:pt x="0" y="154"/>
                  </a:lnTo>
                  <a:lnTo>
                    <a:pt x="0" y="150"/>
                  </a:lnTo>
                  <a:lnTo>
                    <a:pt x="0" y="149"/>
                  </a:lnTo>
                  <a:lnTo>
                    <a:pt x="0" y="148"/>
                  </a:lnTo>
                  <a:lnTo>
                    <a:pt x="2" y="146"/>
                  </a:lnTo>
                  <a:lnTo>
                    <a:pt x="3" y="144"/>
                  </a:lnTo>
                  <a:lnTo>
                    <a:pt x="4" y="140"/>
                  </a:lnTo>
                  <a:lnTo>
                    <a:pt x="7" y="135"/>
                  </a:lnTo>
                  <a:lnTo>
                    <a:pt x="11" y="132"/>
                  </a:lnTo>
                  <a:lnTo>
                    <a:pt x="15" y="128"/>
                  </a:lnTo>
                  <a:lnTo>
                    <a:pt x="20" y="127"/>
                  </a:lnTo>
                  <a:lnTo>
                    <a:pt x="25" y="127"/>
                  </a:lnTo>
                  <a:lnTo>
                    <a:pt x="25" y="127"/>
                  </a:lnTo>
                  <a:lnTo>
                    <a:pt x="25" y="124"/>
                  </a:lnTo>
                  <a:lnTo>
                    <a:pt x="25" y="120"/>
                  </a:lnTo>
                  <a:lnTo>
                    <a:pt x="25" y="15"/>
                  </a:lnTo>
                  <a:lnTo>
                    <a:pt x="25" y="10"/>
                  </a:lnTo>
                  <a:lnTo>
                    <a:pt x="28" y="6"/>
                  </a:lnTo>
                  <a:lnTo>
                    <a:pt x="32" y="2"/>
                  </a:lnTo>
                  <a:lnTo>
                    <a:pt x="36" y="0"/>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28" name="Tekstvak 227">
            <a:extLst>
              <a:ext uri="{FF2B5EF4-FFF2-40B4-BE49-F238E27FC236}">
                <a16:creationId xmlns:a16="http://schemas.microsoft.com/office/drawing/2014/main" id="{A2DDADE1-89AE-49F3-9C18-33252D2E6A81}"/>
              </a:ext>
            </a:extLst>
          </p:cNvPr>
          <p:cNvSpPr txBox="1"/>
          <p:nvPr/>
        </p:nvSpPr>
        <p:spPr>
          <a:xfrm>
            <a:off x="10013701" y="1553479"/>
            <a:ext cx="870929" cy="195958"/>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A4A49"/>
                </a:solidFill>
                <a:effectLst/>
                <a:uLnTx/>
                <a:uFillTx/>
                <a:latin typeface="Arial" panose="020B0604020202020204"/>
                <a:ea typeface="+mn-ea"/>
                <a:cs typeface="+mn-cs"/>
              </a:rPr>
              <a:t>Research in</a:t>
            </a:r>
          </a:p>
        </p:txBody>
      </p:sp>
      <p:sp>
        <p:nvSpPr>
          <p:cNvPr id="229" name="Tekstvak 228">
            <a:extLst>
              <a:ext uri="{FF2B5EF4-FFF2-40B4-BE49-F238E27FC236}">
                <a16:creationId xmlns:a16="http://schemas.microsoft.com/office/drawing/2014/main" id="{3AFE4EE8-0F1C-4AAB-B32C-8E9CF6712D44}"/>
              </a:ext>
            </a:extLst>
          </p:cNvPr>
          <p:cNvSpPr txBox="1"/>
          <p:nvPr/>
        </p:nvSpPr>
        <p:spPr>
          <a:xfrm>
            <a:off x="10233731" y="1739261"/>
            <a:ext cx="430868" cy="232283"/>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A5D7A"/>
                </a:solidFill>
                <a:effectLst/>
                <a:uLnTx/>
                <a:uFillTx/>
                <a:latin typeface="Arial" panose="020B0604020202020204"/>
                <a:ea typeface="+mn-ea"/>
                <a:cs typeface="+mn-cs"/>
              </a:rPr>
              <a:t>34</a:t>
            </a:r>
          </a:p>
        </p:txBody>
      </p:sp>
      <p:sp>
        <p:nvSpPr>
          <p:cNvPr id="230" name="Tekstvak 229">
            <a:extLst>
              <a:ext uri="{FF2B5EF4-FFF2-40B4-BE49-F238E27FC236}">
                <a16:creationId xmlns:a16="http://schemas.microsoft.com/office/drawing/2014/main" id="{FA7C8550-C3A2-43BD-8306-8E0254B9FBF1}"/>
              </a:ext>
            </a:extLst>
          </p:cNvPr>
          <p:cNvSpPr txBox="1"/>
          <p:nvPr/>
        </p:nvSpPr>
        <p:spPr>
          <a:xfrm>
            <a:off x="9840952" y="1946618"/>
            <a:ext cx="1216426" cy="19244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A4A49"/>
                </a:solidFill>
                <a:effectLst/>
                <a:uLnTx/>
                <a:uFillTx/>
                <a:latin typeface="Arial" panose="020B0604020202020204"/>
                <a:ea typeface="+mn-ea"/>
                <a:cs typeface="+mn-cs"/>
              </a:rPr>
              <a:t>countries annually</a:t>
            </a:r>
          </a:p>
        </p:txBody>
      </p:sp>
      <p:grpSp>
        <p:nvGrpSpPr>
          <p:cNvPr id="231" name="Groep 230">
            <a:extLst>
              <a:ext uri="{FF2B5EF4-FFF2-40B4-BE49-F238E27FC236}">
                <a16:creationId xmlns:a16="http://schemas.microsoft.com/office/drawing/2014/main" id="{C21D7C97-0379-4E47-9F64-024F107B2048}"/>
              </a:ext>
            </a:extLst>
          </p:cNvPr>
          <p:cNvGrpSpPr/>
          <p:nvPr/>
        </p:nvGrpSpPr>
        <p:grpSpPr>
          <a:xfrm>
            <a:off x="10156218" y="2246479"/>
            <a:ext cx="575026" cy="575026"/>
            <a:chOff x="1931981" y="1822450"/>
            <a:chExt cx="428625" cy="428625"/>
          </a:xfrm>
          <a:solidFill>
            <a:schemeClr val="accent2"/>
          </a:solidFill>
        </p:grpSpPr>
        <p:sp>
          <p:nvSpPr>
            <p:cNvPr id="232" name="Freeform 405">
              <a:extLst>
                <a:ext uri="{FF2B5EF4-FFF2-40B4-BE49-F238E27FC236}">
                  <a16:creationId xmlns:a16="http://schemas.microsoft.com/office/drawing/2014/main" id="{2CD6220D-783D-40B8-A718-A3FB603748B8}"/>
                </a:ext>
              </a:extLst>
            </p:cNvPr>
            <p:cNvSpPr>
              <a:spLocks noEditPoints="1"/>
            </p:cNvSpPr>
            <p:nvPr/>
          </p:nvSpPr>
          <p:spPr bwMode="auto">
            <a:xfrm>
              <a:off x="1931981" y="1822450"/>
              <a:ext cx="428625" cy="428625"/>
            </a:xfrm>
            <a:custGeom>
              <a:avLst/>
              <a:gdLst>
                <a:gd name="T0" fmla="*/ 135 w 270"/>
                <a:gd name="T1" fmla="*/ 11 h 270"/>
                <a:gd name="T2" fmla="*/ 106 w 270"/>
                <a:gd name="T3" fmla="*/ 13 h 270"/>
                <a:gd name="T4" fmla="*/ 80 w 270"/>
                <a:gd name="T5" fmla="*/ 22 h 270"/>
                <a:gd name="T6" fmla="*/ 56 w 270"/>
                <a:gd name="T7" fmla="*/ 38 h 270"/>
                <a:gd name="T8" fmla="*/ 38 w 270"/>
                <a:gd name="T9" fmla="*/ 56 h 270"/>
                <a:gd name="T10" fmla="*/ 22 w 270"/>
                <a:gd name="T11" fmla="*/ 80 h 270"/>
                <a:gd name="T12" fmla="*/ 13 w 270"/>
                <a:gd name="T13" fmla="*/ 106 h 270"/>
                <a:gd name="T14" fmla="*/ 11 w 270"/>
                <a:gd name="T15" fmla="*/ 135 h 270"/>
                <a:gd name="T16" fmla="*/ 13 w 270"/>
                <a:gd name="T17" fmla="*/ 162 h 270"/>
                <a:gd name="T18" fmla="*/ 22 w 270"/>
                <a:gd name="T19" fmla="*/ 189 h 270"/>
                <a:gd name="T20" fmla="*/ 38 w 270"/>
                <a:gd name="T21" fmla="*/ 212 h 270"/>
                <a:gd name="T22" fmla="*/ 56 w 270"/>
                <a:gd name="T23" fmla="*/ 232 h 270"/>
                <a:gd name="T24" fmla="*/ 80 w 270"/>
                <a:gd name="T25" fmla="*/ 246 h 270"/>
                <a:gd name="T26" fmla="*/ 106 w 270"/>
                <a:gd name="T27" fmla="*/ 255 h 270"/>
                <a:gd name="T28" fmla="*/ 135 w 270"/>
                <a:gd name="T29" fmla="*/ 259 h 270"/>
                <a:gd name="T30" fmla="*/ 162 w 270"/>
                <a:gd name="T31" fmla="*/ 255 h 270"/>
                <a:gd name="T32" fmla="*/ 189 w 270"/>
                <a:gd name="T33" fmla="*/ 246 h 270"/>
                <a:gd name="T34" fmla="*/ 212 w 270"/>
                <a:gd name="T35" fmla="*/ 232 h 270"/>
                <a:gd name="T36" fmla="*/ 232 w 270"/>
                <a:gd name="T37" fmla="*/ 212 h 270"/>
                <a:gd name="T38" fmla="*/ 246 w 270"/>
                <a:gd name="T39" fmla="*/ 189 h 270"/>
                <a:gd name="T40" fmla="*/ 255 w 270"/>
                <a:gd name="T41" fmla="*/ 162 h 270"/>
                <a:gd name="T42" fmla="*/ 259 w 270"/>
                <a:gd name="T43" fmla="*/ 135 h 270"/>
                <a:gd name="T44" fmla="*/ 255 w 270"/>
                <a:gd name="T45" fmla="*/ 106 h 270"/>
                <a:gd name="T46" fmla="*/ 246 w 270"/>
                <a:gd name="T47" fmla="*/ 80 h 270"/>
                <a:gd name="T48" fmla="*/ 232 w 270"/>
                <a:gd name="T49" fmla="*/ 56 h 270"/>
                <a:gd name="T50" fmla="*/ 212 w 270"/>
                <a:gd name="T51" fmla="*/ 38 h 270"/>
                <a:gd name="T52" fmla="*/ 189 w 270"/>
                <a:gd name="T53" fmla="*/ 22 h 270"/>
                <a:gd name="T54" fmla="*/ 162 w 270"/>
                <a:gd name="T55" fmla="*/ 13 h 270"/>
                <a:gd name="T56" fmla="*/ 135 w 270"/>
                <a:gd name="T57" fmla="*/ 11 h 270"/>
                <a:gd name="T58" fmla="*/ 135 w 270"/>
                <a:gd name="T59" fmla="*/ 0 h 270"/>
                <a:gd name="T60" fmla="*/ 165 w 270"/>
                <a:gd name="T61" fmla="*/ 3 h 270"/>
                <a:gd name="T62" fmla="*/ 194 w 270"/>
                <a:gd name="T63" fmla="*/ 13 h 270"/>
                <a:gd name="T64" fmla="*/ 219 w 270"/>
                <a:gd name="T65" fmla="*/ 29 h 270"/>
                <a:gd name="T66" fmla="*/ 240 w 270"/>
                <a:gd name="T67" fmla="*/ 50 h 270"/>
                <a:gd name="T68" fmla="*/ 255 w 270"/>
                <a:gd name="T69" fmla="*/ 75 h 270"/>
                <a:gd name="T70" fmla="*/ 266 w 270"/>
                <a:gd name="T71" fmla="*/ 103 h 270"/>
                <a:gd name="T72" fmla="*/ 270 w 270"/>
                <a:gd name="T73" fmla="*/ 135 h 270"/>
                <a:gd name="T74" fmla="*/ 266 w 270"/>
                <a:gd name="T75" fmla="*/ 165 h 270"/>
                <a:gd name="T76" fmla="*/ 255 w 270"/>
                <a:gd name="T77" fmla="*/ 194 h 270"/>
                <a:gd name="T78" fmla="*/ 240 w 270"/>
                <a:gd name="T79" fmla="*/ 219 h 270"/>
                <a:gd name="T80" fmla="*/ 219 w 270"/>
                <a:gd name="T81" fmla="*/ 240 h 270"/>
                <a:gd name="T82" fmla="*/ 194 w 270"/>
                <a:gd name="T83" fmla="*/ 255 h 270"/>
                <a:gd name="T84" fmla="*/ 165 w 270"/>
                <a:gd name="T85" fmla="*/ 266 h 270"/>
                <a:gd name="T86" fmla="*/ 135 w 270"/>
                <a:gd name="T87" fmla="*/ 270 h 270"/>
                <a:gd name="T88" fmla="*/ 103 w 270"/>
                <a:gd name="T89" fmla="*/ 266 h 270"/>
                <a:gd name="T90" fmla="*/ 75 w 270"/>
                <a:gd name="T91" fmla="*/ 255 h 270"/>
                <a:gd name="T92" fmla="*/ 50 w 270"/>
                <a:gd name="T93" fmla="*/ 240 h 270"/>
                <a:gd name="T94" fmla="*/ 29 w 270"/>
                <a:gd name="T95" fmla="*/ 219 h 270"/>
                <a:gd name="T96" fmla="*/ 13 w 270"/>
                <a:gd name="T97" fmla="*/ 194 h 270"/>
                <a:gd name="T98" fmla="*/ 3 w 270"/>
                <a:gd name="T99" fmla="*/ 165 h 270"/>
                <a:gd name="T100" fmla="*/ 0 w 270"/>
                <a:gd name="T101" fmla="*/ 135 h 270"/>
                <a:gd name="T102" fmla="*/ 3 w 270"/>
                <a:gd name="T103" fmla="*/ 103 h 270"/>
                <a:gd name="T104" fmla="*/ 13 w 270"/>
                <a:gd name="T105" fmla="*/ 75 h 270"/>
                <a:gd name="T106" fmla="*/ 29 w 270"/>
                <a:gd name="T107" fmla="*/ 50 h 270"/>
                <a:gd name="T108" fmla="*/ 50 w 270"/>
                <a:gd name="T109" fmla="*/ 29 h 270"/>
                <a:gd name="T110" fmla="*/ 75 w 270"/>
                <a:gd name="T111" fmla="*/ 13 h 270"/>
                <a:gd name="T112" fmla="*/ 103 w 270"/>
                <a:gd name="T113" fmla="*/ 3 h 270"/>
                <a:gd name="T114" fmla="*/ 135 w 270"/>
                <a:gd name="T115"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0" h="270">
                  <a:moveTo>
                    <a:pt x="135" y="11"/>
                  </a:moveTo>
                  <a:lnTo>
                    <a:pt x="106" y="13"/>
                  </a:lnTo>
                  <a:lnTo>
                    <a:pt x="80" y="22"/>
                  </a:lnTo>
                  <a:lnTo>
                    <a:pt x="56" y="38"/>
                  </a:lnTo>
                  <a:lnTo>
                    <a:pt x="38" y="56"/>
                  </a:lnTo>
                  <a:lnTo>
                    <a:pt x="22" y="80"/>
                  </a:lnTo>
                  <a:lnTo>
                    <a:pt x="13" y="106"/>
                  </a:lnTo>
                  <a:lnTo>
                    <a:pt x="11" y="135"/>
                  </a:lnTo>
                  <a:lnTo>
                    <a:pt x="13" y="162"/>
                  </a:lnTo>
                  <a:lnTo>
                    <a:pt x="22" y="189"/>
                  </a:lnTo>
                  <a:lnTo>
                    <a:pt x="38" y="212"/>
                  </a:lnTo>
                  <a:lnTo>
                    <a:pt x="56" y="232"/>
                  </a:lnTo>
                  <a:lnTo>
                    <a:pt x="80" y="246"/>
                  </a:lnTo>
                  <a:lnTo>
                    <a:pt x="106" y="255"/>
                  </a:lnTo>
                  <a:lnTo>
                    <a:pt x="135" y="259"/>
                  </a:lnTo>
                  <a:lnTo>
                    <a:pt x="162" y="255"/>
                  </a:lnTo>
                  <a:lnTo>
                    <a:pt x="189" y="246"/>
                  </a:lnTo>
                  <a:lnTo>
                    <a:pt x="212" y="232"/>
                  </a:lnTo>
                  <a:lnTo>
                    <a:pt x="232" y="212"/>
                  </a:lnTo>
                  <a:lnTo>
                    <a:pt x="246" y="189"/>
                  </a:lnTo>
                  <a:lnTo>
                    <a:pt x="255" y="162"/>
                  </a:lnTo>
                  <a:lnTo>
                    <a:pt x="259" y="135"/>
                  </a:lnTo>
                  <a:lnTo>
                    <a:pt x="255" y="106"/>
                  </a:lnTo>
                  <a:lnTo>
                    <a:pt x="246" y="80"/>
                  </a:lnTo>
                  <a:lnTo>
                    <a:pt x="232" y="56"/>
                  </a:lnTo>
                  <a:lnTo>
                    <a:pt x="212" y="38"/>
                  </a:lnTo>
                  <a:lnTo>
                    <a:pt x="189" y="22"/>
                  </a:lnTo>
                  <a:lnTo>
                    <a:pt x="162" y="13"/>
                  </a:lnTo>
                  <a:lnTo>
                    <a:pt x="135" y="11"/>
                  </a:lnTo>
                  <a:close/>
                  <a:moveTo>
                    <a:pt x="135" y="0"/>
                  </a:moveTo>
                  <a:lnTo>
                    <a:pt x="165" y="3"/>
                  </a:lnTo>
                  <a:lnTo>
                    <a:pt x="194" y="13"/>
                  </a:lnTo>
                  <a:lnTo>
                    <a:pt x="219" y="29"/>
                  </a:lnTo>
                  <a:lnTo>
                    <a:pt x="240" y="50"/>
                  </a:lnTo>
                  <a:lnTo>
                    <a:pt x="255" y="75"/>
                  </a:lnTo>
                  <a:lnTo>
                    <a:pt x="266" y="103"/>
                  </a:lnTo>
                  <a:lnTo>
                    <a:pt x="270" y="135"/>
                  </a:lnTo>
                  <a:lnTo>
                    <a:pt x="266" y="165"/>
                  </a:lnTo>
                  <a:lnTo>
                    <a:pt x="255" y="194"/>
                  </a:lnTo>
                  <a:lnTo>
                    <a:pt x="240" y="219"/>
                  </a:lnTo>
                  <a:lnTo>
                    <a:pt x="219" y="240"/>
                  </a:lnTo>
                  <a:lnTo>
                    <a:pt x="194" y="255"/>
                  </a:lnTo>
                  <a:lnTo>
                    <a:pt x="165" y="266"/>
                  </a:lnTo>
                  <a:lnTo>
                    <a:pt x="135" y="270"/>
                  </a:lnTo>
                  <a:lnTo>
                    <a:pt x="103" y="266"/>
                  </a:lnTo>
                  <a:lnTo>
                    <a:pt x="75" y="255"/>
                  </a:lnTo>
                  <a:lnTo>
                    <a:pt x="50" y="240"/>
                  </a:lnTo>
                  <a:lnTo>
                    <a:pt x="29" y="219"/>
                  </a:lnTo>
                  <a:lnTo>
                    <a:pt x="13" y="194"/>
                  </a:lnTo>
                  <a:lnTo>
                    <a:pt x="3" y="165"/>
                  </a:lnTo>
                  <a:lnTo>
                    <a:pt x="0" y="135"/>
                  </a:lnTo>
                  <a:lnTo>
                    <a:pt x="3" y="103"/>
                  </a:lnTo>
                  <a:lnTo>
                    <a:pt x="13" y="75"/>
                  </a:lnTo>
                  <a:lnTo>
                    <a:pt x="29" y="50"/>
                  </a:lnTo>
                  <a:lnTo>
                    <a:pt x="50" y="29"/>
                  </a:lnTo>
                  <a:lnTo>
                    <a:pt x="75" y="13"/>
                  </a:lnTo>
                  <a:lnTo>
                    <a:pt x="103" y="3"/>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3" name="Freeform 407">
              <a:extLst>
                <a:ext uri="{FF2B5EF4-FFF2-40B4-BE49-F238E27FC236}">
                  <a16:creationId xmlns:a16="http://schemas.microsoft.com/office/drawing/2014/main" id="{27AF2370-663E-43FC-A74C-3044A929D8C5}"/>
                </a:ext>
              </a:extLst>
            </p:cNvPr>
            <p:cNvSpPr>
              <a:spLocks noEditPoints="1"/>
            </p:cNvSpPr>
            <p:nvPr/>
          </p:nvSpPr>
          <p:spPr bwMode="auto">
            <a:xfrm>
              <a:off x="1971668" y="1863725"/>
              <a:ext cx="322263" cy="323850"/>
            </a:xfrm>
            <a:custGeom>
              <a:avLst/>
              <a:gdLst>
                <a:gd name="T0" fmla="*/ 16 w 203"/>
                <a:gd name="T1" fmla="*/ 87 h 204"/>
                <a:gd name="T2" fmla="*/ 12 w 203"/>
                <a:gd name="T3" fmla="*/ 114 h 204"/>
                <a:gd name="T4" fmla="*/ 25 w 203"/>
                <a:gd name="T5" fmla="*/ 121 h 204"/>
                <a:gd name="T6" fmla="*/ 43 w 203"/>
                <a:gd name="T7" fmla="*/ 168 h 204"/>
                <a:gd name="T8" fmla="*/ 67 w 203"/>
                <a:gd name="T9" fmla="*/ 180 h 204"/>
                <a:gd name="T10" fmla="*/ 82 w 203"/>
                <a:gd name="T11" fmla="*/ 135 h 204"/>
                <a:gd name="T12" fmla="*/ 61 w 203"/>
                <a:gd name="T13" fmla="*/ 91 h 204"/>
                <a:gd name="T14" fmla="*/ 43 w 203"/>
                <a:gd name="T15" fmla="*/ 85 h 204"/>
                <a:gd name="T16" fmla="*/ 33 w 203"/>
                <a:gd name="T17" fmla="*/ 74 h 204"/>
                <a:gd name="T18" fmla="*/ 39 w 203"/>
                <a:gd name="T19" fmla="*/ 66 h 204"/>
                <a:gd name="T20" fmla="*/ 50 w 203"/>
                <a:gd name="T21" fmla="*/ 77 h 204"/>
                <a:gd name="T22" fmla="*/ 60 w 203"/>
                <a:gd name="T23" fmla="*/ 77 h 204"/>
                <a:gd name="T24" fmla="*/ 54 w 203"/>
                <a:gd name="T25" fmla="*/ 70 h 204"/>
                <a:gd name="T26" fmla="*/ 81 w 203"/>
                <a:gd name="T27" fmla="*/ 29 h 204"/>
                <a:gd name="T28" fmla="*/ 86 w 203"/>
                <a:gd name="T29" fmla="*/ 29 h 204"/>
                <a:gd name="T30" fmla="*/ 139 w 203"/>
                <a:gd name="T31" fmla="*/ 22 h 204"/>
                <a:gd name="T32" fmla="*/ 131 w 203"/>
                <a:gd name="T33" fmla="*/ 29 h 204"/>
                <a:gd name="T34" fmla="*/ 116 w 203"/>
                <a:gd name="T35" fmla="*/ 30 h 204"/>
                <a:gd name="T36" fmla="*/ 88 w 203"/>
                <a:gd name="T37" fmla="*/ 41 h 204"/>
                <a:gd name="T38" fmla="*/ 58 w 203"/>
                <a:gd name="T39" fmla="*/ 47 h 204"/>
                <a:gd name="T40" fmla="*/ 39 w 203"/>
                <a:gd name="T41" fmla="*/ 53 h 204"/>
                <a:gd name="T42" fmla="*/ 54 w 203"/>
                <a:gd name="T43" fmla="*/ 57 h 204"/>
                <a:gd name="T44" fmla="*/ 69 w 203"/>
                <a:gd name="T45" fmla="*/ 66 h 204"/>
                <a:gd name="T46" fmla="*/ 71 w 203"/>
                <a:gd name="T47" fmla="*/ 87 h 204"/>
                <a:gd name="T48" fmla="*/ 88 w 203"/>
                <a:gd name="T49" fmla="*/ 94 h 204"/>
                <a:gd name="T50" fmla="*/ 115 w 203"/>
                <a:gd name="T51" fmla="*/ 97 h 204"/>
                <a:gd name="T52" fmla="*/ 153 w 203"/>
                <a:gd name="T53" fmla="*/ 110 h 204"/>
                <a:gd name="T54" fmla="*/ 171 w 203"/>
                <a:gd name="T55" fmla="*/ 105 h 204"/>
                <a:gd name="T56" fmla="*/ 182 w 203"/>
                <a:gd name="T57" fmla="*/ 101 h 204"/>
                <a:gd name="T58" fmla="*/ 185 w 203"/>
                <a:gd name="T59" fmla="*/ 93 h 204"/>
                <a:gd name="T60" fmla="*/ 177 w 203"/>
                <a:gd name="T61" fmla="*/ 34 h 204"/>
                <a:gd name="T62" fmla="*/ 156 w 203"/>
                <a:gd name="T63" fmla="*/ 13 h 204"/>
                <a:gd name="T64" fmla="*/ 166 w 203"/>
                <a:gd name="T65" fmla="*/ 7 h 204"/>
                <a:gd name="T66" fmla="*/ 195 w 203"/>
                <a:gd name="T67" fmla="*/ 42 h 204"/>
                <a:gd name="T68" fmla="*/ 194 w 203"/>
                <a:gd name="T69" fmla="*/ 100 h 204"/>
                <a:gd name="T70" fmla="*/ 195 w 203"/>
                <a:gd name="T71" fmla="*/ 112 h 204"/>
                <a:gd name="T72" fmla="*/ 190 w 203"/>
                <a:gd name="T73" fmla="*/ 129 h 204"/>
                <a:gd name="T74" fmla="*/ 171 w 203"/>
                <a:gd name="T75" fmla="*/ 117 h 204"/>
                <a:gd name="T76" fmla="*/ 161 w 203"/>
                <a:gd name="T77" fmla="*/ 117 h 204"/>
                <a:gd name="T78" fmla="*/ 149 w 203"/>
                <a:gd name="T79" fmla="*/ 131 h 204"/>
                <a:gd name="T80" fmla="*/ 103 w 203"/>
                <a:gd name="T81" fmla="*/ 104 h 204"/>
                <a:gd name="T82" fmla="*/ 81 w 203"/>
                <a:gd name="T83" fmla="*/ 104 h 204"/>
                <a:gd name="T84" fmla="*/ 92 w 203"/>
                <a:gd name="T85" fmla="*/ 130 h 204"/>
                <a:gd name="T86" fmla="*/ 76 w 203"/>
                <a:gd name="T87" fmla="*/ 184 h 204"/>
                <a:gd name="T88" fmla="*/ 50 w 203"/>
                <a:gd name="T89" fmla="*/ 201 h 204"/>
                <a:gd name="T90" fmla="*/ 20 w 203"/>
                <a:gd name="T91" fmla="*/ 132 h 204"/>
                <a:gd name="T92" fmla="*/ 6 w 203"/>
                <a:gd name="T93" fmla="*/ 123 h 204"/>
                <a:gd name="T94" fmla="*/ 4 w 203"/>
                <a:gd name="T95" fmla="*/ 88 h 204"/>
                <a:gd name="T96" fmla="*/ 29 w 203"/>
                <a:gd name="T97" fmla="*/ 62 h 204"/>
                <a:gd name="T98" fmla="*/ 48 w 203"/>
                <a:gd name="T99" fmla="*/ 37 h 204"/>
                <a:gd name="T100" fmla="*/ 75 w 203"/>
                <a:gd name="T101" fmla="*/ 19 h 204"/>
                <a:gd name="T102" fmla="*/ 98 w 203"/>
                <a:gd name="T103" fmla="*/ 22 h 204"/>
                <a:gd name="T104" fmla="*/ 113 w 203"/>
                <a:gd name="T105" fmla="*/ 20 h 204"/>
                <a:gd name="T106" fmla="*/ 124 w 203"/>
                <a:gd name="T107" fmla="*/ 20 h 204"/>
                <a:gd name="T108" fmla="*/ 140 w 203"/>
                <a:gd name="T109" fmla="*/ 8 h 204"/>
                <a:gd name="T110" fmla="*/ 149 w 203"/>
                <a:gd name="T11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3" h="204">
                  <a:moveTo>
                    <a:pt x="30" y="74"/>
                  </a:moveTo>
                  <a:lnTo>
                    <a:pt x="26" y="75"/>
                  </a:lnTo>
                  <a:lnTo>
                    <a:pt x="23" y="76"/>
                  </a:lnTo>
                  <a:lnTo>
                    <a:pt x="20" y="80"/>
                  </a:lnTo>
                  <a:lnTo>
                    <a:pt x="17" y="83"/>
                  </a:lnTo>
                  <a:lnTo>
                    <a:pt x="16" y="87"/>
                  </a:lnTo>
                  <a:lnTo>
                    <a:pt x="14" y="89"/>
                  </a:lnTo>
                  <a:lnTo>
                    <a:pt x="13" y="96"/>
                  </a:lnTo>
                  <a:lnTo>
                    <a:pt x="12" y="101"/>
                  </a:lnTo>
                  <a:lnTo>
                    <a:pt x="10" y="108"/>
                  </a:lnTo>
                  <a:lnTo>
                    <a:pt x="12" y="113"/>
                  </a:lnTo>
                  <a:lnTo>
                    <a:pt x="12" y="114"/>
                  </a:lnTo>
                  <a:lnTo>
                    <a:pt x="12" y="115"/>
                  </a:lnTo>
                  <a:lnTo>
                    <a:pt x="14" y="115"/>
                  </a:lnTo>
                  <a:lnTo>
                    <a:pt x="17" y="117"/>
                  </a:lnTo>
                  <a:lnTo>
                    <a:pt x="18" y="118"/>
                  </a:lnTo>
                  <a:lnTo>
                    <a:pt x="22" y="118"/>
                  </a:lnTo>
                  <a:lnTo>
                    <a:pt x="25" y="121"/>
                  </a:lnTo>
                  <a:lnTo>
                    <a:pt x="27" y="122"/>
                  </a:lnTo>
                  <a:lnTo>
                    <a:pt x="29" y="126"/>
                  </a:lnTo>
                  <a:lnTo>
                    <a:pt x="30" y="130"/>
                  </a:lnTo>
                  <a:lnTo>
                    <a:pt x="34" y="142"/>
                  </a:lnTo>
                  <a:lnTo>
                    <a:pt x="38" y="155"/>
                  </a:lnTo>
                  <a:lnTo>
                    <a:pt x="43" y="168"/>
                  </a:lnTo>
                  <a:lnTo>
                    <a:pt x="48" y="181"/>
                  </a:lnTo>
                  <a:lnTo>
                    <a:pt x="54" y="190"/>
                  </a:lnTo>
                  <a:lnTo>
                    <a:pt x="58" y="194"/>
                  </a:lnTo>
                  <a:lnTo>
                    <a:pt x="59" y="193"/>
                  </a:lnTo>
                  <a:lnTo>
                    <a:pt x="60" y="191"/>
                  </a:lnTo>
                  <a:lnTo>
                    <a:pt x="67" y="180"/>
                  </a:lnTo>
                  <a:lnTo>
                    <a:pt x="69" y="168"/>
                  </a:lnTo>
                  <a:lnTo>
                    <a:pt x="72" y="159"/>
                  </a:lnTo>
                  <a:lnTo>
                    <a:pt x="77" y="149"/>
                  </a:lnTo>
                  <a:lnTo>
                    <a:pt x="85" y="139"/>
                  </a:lnTo>
                  <a:lnTo>
                    <a:pt x="84" y="138"/>
                  </a:lnTo>
                  <a:lnTo>
                    <a:pt x="82" y="135"/>
                  </a:lnTo>
                  <a:lnTo>
                    <a:pt x="80" y="131"/>
                  </a:lnTo>
                  <a:lnTo>
                    <a:pt x="78" y="129"/>
                  </a:lnTo>
                  <a:lnTo>
                    <a:pt x="76" y="125"/>
                  </a:lnTo>
                  <a:lnTo>
                    <a:pt x="68" y="113"/>
                  </a:lnTo>
                  <a:lnTo>
                    <a:pt x="63" y="101"/>
                  </a:lnTo>
                  <a:lnTo>
                    <a:pt x="61" y="91"/>
                  </a:lnTo>
                  <a:lnTo>
                    <a:pt x="63" y="91"/>
                  </a:lnTo>
                  <a:lnTo>
                    <a:pt x="59" y="92"/>
                  </a:lnTo>
                  <a:lnTo>
                    <a:pt x="54" y="91"/>
                  </a:lnTo>
                  <a:lnTo>
                    <a:pt x="50" y="89"/>
                  </a:lnTo>
                  <a:lnTo>
                    <a:pt x="46" y="88"/>
                  </a:lnTo>
                  <a:lnTo>
                    <a:pt x="43" y="85"/>
                  </a:lnTo>
                  <a:lnTo>
                    <a:pt x="41" y="84"/>
                  </a:lnTo>
                  <a:lnTo>
                    <a:pt x="39" y="81"/>
                  </a:lnTo>
                  <a:lnTo>
                    <a:pt x="37" y="80"/>
                  </a:lnTo>
                  <a:lnTo>
                    <a:pt x="35" y="77"/>
                  </a:lnTo>
                  <a:lnTo>
                    <a:pt x="34" y="75"/>
                  </a:lnTo>
                  <a:lnTo>
                    <a:pt x="33" y="74"/>
                  </a:lnTo>
                  <a:lnTo>
                    <a:pt x="30" y="74"/>
                  </a:lnTo>
                  <a:lnTo>
                    <a:pt x="30" y="74"/>
                  </a:lnTo>
                  <a:close/>
                  <a:moveTo>
                    <a:pt x="44" y="63"/>
                  </a:moveTo>
                  <a:lnTo>
                    <a:pt x="41" y="64"/>
                  </a:lnTo>
                  <a:lnTo>
                    <a:pt x="37" y="64"/>
                  </a:lnTo>
                  <a:lnTo>
                    <a:pt x="39" y="66"/>
                  </a:lnTo>
                  <a:lnTo>
                    <a:pt x="42" y="68"/>
                  </a:lnTo>
                  <a:lnTo>
                    <a:pt x="44" y="71"/>
                  </a:lnTo>
                  <a:lnTo>
                    <a:pt x="46" y="74"/>
                  </a:lnTo>
                  <a:lnTo>
                    <a:pt x="47" y="75"/>
                  </a:lnTo>
                  <a:lnTo>
                    <a:pt x="48" y="76"/>
                  </a:lnTo>
                  <a:lnTo>
                    <a:pt x="50" y="77"/>
                  </a:lnTo>
                  <a:lnTo>
                    <a:pt x="52" y="79"/>
                  </a:lnTo>
                  <a:lnTo>
                    <a:pt x="55" y="80"/>
                  </a:lnTo>
                  <a:lnTo>
                    <a:pt x="56" y="80"/>
                  </a:lnTo>
                  <a:lnTo>
                    <a:pt x="58" y="80"/>
                  </a:lnTo>
                  <a:lnTo>
                    <a:pt x="59" y="79"/>
                  </a:lnTo>
                  <a:lnTo>
                    <a:pt x="60" y="77"/>
                  </a:lnTo>
                  <a:lnTo>
                    <a:pt x="60" y="75"/>
                  </a:lnTo>
                  <a:lnTo>
                    <a:pt x="60" y="72"/>
                  </a:lnTo>
                  <a:lnTo>
                    <a:pt x="60" y="71"/>
                  </a:lnTo>
                  <a:lnTo>
                    <a:pt x="59" y="70"/>
                  </a:lnTo>
                  <a:lnTo>
                    <a:pt x="56" y="71"/>
                  </a:lnTo>
                  <a:lnTo>
                    <a:pt x="54" y="70"/>
                  </a:lnTo>
                  <a:lnTo>
                    <a:pt x="51" y="68"/>
                  </a:lnTo>
                  <a:lnTo>
                    <a:pt x="48" y="67"/>
                  </a:lnTo>
                  <a:lnTo>
                    <a:pt x="46" y="64"/>
                  </a:lnTo>
                  <a:lnTo>
                    <a:pt x="44" y="63"/>
                  </a:lnTo>
                  <a:close/>
                  <a:moveTo>
                    <a:pt x="86" y="28"/>
                  </a:moveTo>
                  <a:lnTo>
                    <a:pt x="81" y="29"/>
                  </a:lnTo>
                  <a:lnTo>
                    <a:pt x="76" y="29"/>
                  </a:lnTo>
                  <a:lnTo>
                    <a:pt x="80" y="30"/>
                  </a:lnTo>
                  <a:lnTo>
                    <a:pt x="82" y="32"/>
                  </a:lnTo>
                  <a:lnTo>
                    <a:pt x="86" y="33"/>
                  </a:lnTo>
                  <a:lnTo>
                    <a:pt x="85" y="32"/>
                  </a:lnTo>
                  <a:lnTo>
                    <a:pt x="86" y="29"/>
                  </a:lnTo>
                  <a:lnTo>
                    <a:pt x="86" y="28"/>
                  </a:lnTo>
                  <a:close/>
                  <a:moveTo>
                    <a:pt x="153" y="11"/>
                  </a:moveTo>
                  <a:lnTo>
                    <a:pt x="150" y="15"/>
                  </a:lnTo>
                  <a:lnTo>
                    <a:pt x="147" y="17"/>
                  </a:lnTo>
                  <a:lnTo>
                    <a:pt x="143" y="21"/>
                  </a:lnTo>
                  <a:lnTo>
                    <a:pt x="139" y="22"/>
                  </a:lnTo>
                  <a:lnTo>
                    <a:pt x="136" y="24"/>
                  </a:lnTo>
                  <a:lnTo>
                    <a:pt x="135" y="24"/>
                  </a:lnTo>
                  <a:lnTo>
                    <a:pt x="133" y="25"/>
                  </a:lnTo>
                  <a:lnTo>
                    <a:pt x="132" y="25"/>
                  </a:lnTo>
                  <a:lnTo>
                    <a:pt x="131" y="28"/>
                  </a:lnTo>
                  <a:lnTo>
                    <a:pt x="131" y="29"/>
                  </a:lnTo>
                  <a:lnTo>
                    <a:pt x="128" y="32"/>
                  </a:lnTo>
                  <a:lnTo>
                    <a:pt x="126" y="33"/>
                  </a:lnTo>
                  <a:lnTo>
                    <a:pt x="123" y="34"/>
                  </a:lnTo>
                  <a:lnTo>
                    <a:pt x="120" y="33"/>
                  </a:lnTo>
                  <a:lnTo>
                    <a:pt x="118" y="32"/>
                  </a:lnTo>
                  <a:lnTo>
                    <a:pt x="116" y="30"/>
                  </a:lnTo>
                  <a:lnTo>
                    <a:pt x="110" y="34"/>
                  </a:lnTo>
                  <a:lnTo>
                    <a:pt x="101" y="38"/>
                  </a:lnTo>
                  <a:lnTo>
                    <a:pt x="93" y="40"/>
                  </a:lnTo>
                  <a:lnTo>
                    <a:pt x="90" y="40"/>
                  </a:lnTo>
                  <a:lnTo>
                    <a:pt x="89" y="38"/>
                  </a:lnTo>
                  <a:lnTo>
                    <a:pt x="88" y="41"/>
                  </a:lnTo>
                  <a:lnTo>
                    <a:pt x="86" y="42"/>
                  </a:lnTo>
                  <a:lnTo>
                    <a:pt x="85" y="43"/>
                  </a:lnTo>
                  <a:lnTo>
                    <a:pt x="82" y="43"/>
                  </a:lnTo>
                  <a:lnTo>
                    <a:pt x="80" y="45"/>
                  </a:lnTo>
                  <a:lnTo>
                    <a:pt x="75" y="45"/>
                  </a:lnTo>
                  <a:lnTo>
                    <a:pt x="58" y="47"/>
                  </a:lnTo>
                  <a:lnTo>
                    <a:pt x="47" y="49"/>
                  </a:lnTo>
                  <a:lnTo>
                    <a:pt x="41" y="51"/>
                  </a:lnTo>
                  <a:lnTo>
                    <a:pt x="37" y="54"/>
                  </a:lnTo>
                  <a:lnTo>
                    <a:pt x="38" y="54"/>
                  </a:lnTo>
                  <a:lnTo>
                    <a:pt x="39" y="54"/>
                  </a:lnTo>
                  <a:lnTo>
                    <a:pt x="39" y="53"/>
                  </a:lnTo>
                  <a:lnTo>
                    <a:pt x="42" y="51"/>
                  </a:lnTo>
                  <a:lnTo>
                    <a:pt x="44" y="51"/>
                  </a:lnTo>
                  <a:lnTo>
                    <a:pt x="47" y="51"/>
                  </a:lnTo>
                  <a:lnTo>
                    <a:pt x="50" y="53"/>
                  </a:lnTo>
                  <a:lnTo>
                    <a:pt x="52" y="55"/>
                  </a:lnTo>
                  <a:lnTo>
                    <a:pt x="54" y="57"/>
                  </a:lnTo>
                  <a:lnTo>
                    <a:pt x="55" y="58"/>
                  </a:lnTo>
                  <a:lnTo>
                    <a:pt x="56" y="59"/>
                  </a:lnTo>
                  <a:lnTo>
                    <a:pt x="59" y="59"/>
                  </a:lnTo>
                  <a:lnTo>
                    <a:pt x="63" y="59"/>
                  </a:lnTo>
                  <a:lnTo>
                    <a:pt x="67" y="62"/>
                  </a:lnTo>
                  <a:lnTo>
                    <a:pt x="69" y="66"/>
                  </a:lnTo>
                  <a:lnTo>
                    <a:pt x="71" y="70"/>
                  </a:lnTo>
                  <a:lnTo>
                    <a:pt x="72" y="75"/>
                  </a:lnTo>
                  <a:lnTo>
                    <a:pt x="71" y="79"/>
                  </a:lnTo>
                  <a:lnTo>
                    <a:pt x="69" y="83"/>
                  </a:lnTo>
                  <a:lnTo>
                    <a:pt x="67" y="87"/>
                  </a:lnTo>
                  <a:lnTo>
                    <a:pt x="71" y="87"/>
                  </a:lnTo>
                  <a:lnTo>
                    <a:pt x="75" y="87"/>
                  </a:lnTo>
                  <a:lnTo>
                    <a:pt x="78" y="89"/>
                  </a:lnTo>
                  <a:lnTo>
                    <a:pt x="82" y="91"/>
                  </a:lnTo>
                  <a:lnTo>
                    <a:pt x="85" y="93"/>
                  </a:lnTo>
                  <a:lnTo>
                    <a:pt x="88" y="94"/>
                  </a:lnTo>
                  <a:lnTo>
                    <a:pt x="88" y="94"/>
                  </a:lnTo>
                  <a:lnTo>
                    <a:pt x="88" y="93"/>
                  </a:lnTo>
                  <a:lnTo>
                    <a:pt x="89" y="92"/>
                  </a:lnTo>
                  <a:lnTo>
                    <a:pt x="92" y="91"/>
                  </a:lnTo>
                  <a:lnTo>
                    <a:pt x="94" y="91"/>
                  </a:lnTo>
                  <a:lnTo>
                    <a:pt x="103" y="92"/>
                  </a:lnTo>
                  <a:lnTo>
                    <a:pt x="115" y="97"/>
                  </a:lnTo>
                  <a:lnTo>
                    <a:pt x="127" y="104"/>
                  </a:lnTo>
                  <a:lnTo>
                    <a:pt x="139" y="112"/>
                  </a:lnTo>
                  <a:lnTo>
                    <a:pt x="148" y="119"/>
                  </a:lnTo>
                  <a:lnTo>
                    <a:pt x="149" y="118"/>
                  </a:lnTo>
                  <a:lnTo>
                    <a:pt x="150" y="114"/>
                  </a:lnTo>
                  <a:lnTo>
                    <a:pt x="153" y="110"/>
                  </a:lnTo>
                  <a:lnTo>
                    <a:pt x="154" y="108"/>
                  </a:lnTo>
                  <a:lnTo>
                    <a:pt x="157" y="105"/>
                  </a:lnTo>
                  <a:lnTo>
                    <a:pt x="161" y="104"/>
                  </a:lnTo>
                  <a:lnTo>
                    <a:pt x="164" y="102"/>
                  </a:lnTo>
                  <a:lnTo>
                    <a:pt x="167" y="104"/>
                  </a:lnTo>
                  <a:lnTo>
                    <a:pt x="171" y="105"/>
                  </a:lnTo>
                  <a:lnTo>
                    <a:pt x="177" y="108"/>
                  </a:lnTo>
                  <a:lnTo>
                    <a:pt x="182" y="112"/>
                  </a:lnTo>
                  <a:lnTo>
                    <a:pt x="185" y="113"/>
                  </a:lnTo>
                  <a:lnTo>
                    <a:pt x="183" y="109"/>
                  </a:lnTo>
                  <a:lnTo>
                    <a:pt x="182" y="105"/>
                  </a:lnTo>
                  <a:lnTo>
                    <a:pt x="182" y="101"/>
                  </a:lnTo>
                  <a:lnTo>
                    <a:pt x="182" y="101"/>
                  </a:lnTo>
                  <a:lnTo>
                    <a:pt x="182" y="100"/>
                  </a:lnTo>
                  <a:lnTo>
                    <a:pt x="183" y="97"/>
                  </a:lnTo>
                  <a:lnTo>
                    <a:pt x="183" y="97"/>
                  </a:lnTo>
                  <a:lnTo>
                    <a:pt x="183" y="94"/>
                  </a:lnTo>
                  <a:lnTo>
                    <a:pt x="185" y="93"/>
                  </a:lnTo>
                  <a:lnTo>
                    <a:pt x="186" y="89"/>
                  </a:lnTo>
                  <a:lnTo>
                    <a:pt x="190" y="80"/>
                  </a:lnTo>
                  <a:lnTo>
                    <a:pt x="191" y="70"/>
                  </a:lnTo>
                  <a:lnTo>
                    <a:pt x="191" y="60"/>
                  </a:lnTo>
                  <a:lnTo>
                    <a:pt x="186" y="47"/>
                  </a:lnTo>
                  <a:lnTo>
                    <a:pt x="177" y="34"/>
                  </a:lnTo>
                  <a:lnTo>
                    <a:pt x="164" y="20"/>
                  </a:lnTo>
                  <a:lnTo>
                    <a:pt x="162" y="19"/>
                  </a:lnTo>
                  <a:lnTo>
                    <a:pt x="161" y="17"/>
                  </a:lnTo>
                  <a:lnTo>
                    <a:pt x="160" y="16"/>
                  </a:lnTo>
                  <a:lnTo>
                    <a:pt x="158" y="15"/>
                  </a:lnTo>
                  <a:lnTo>
                    <a:pt x="156" y="13"/>
                  </a:lnTo>
                  <a:lnTo>
                    <a:pt x="153" y="11"/>
                  </a:lnTo>
                  <a:close/>
                  <a:moveTo>
                    <a:pt x="152" y="0"/>
                  </a:moveTo>
                  <a:lnTo>
                    <a:pt x="156" y="0"/>
                  </a:lnTo>
                  <a:lnTo>
                    <a:pt x="158" y="2"/>
                  </a:lnTo>
                  <a:lnTo>
                    <a:pt x="162" y="4"/>
                  </a:lnTo>
                  <a:lnTo>
                    <a:pt x="166" y="7"/>
                  </a:lnTo>
                  <a:lnTo>
                    <a:pt x="169" y="9"/>
                  </a:lnTo>
                  <a:lnTo>
                    <a:pt x="170" y="12"/>
                  </a:lnTo>
                  <a:lnTo>
                    <a:pt x="170" y="12"/>
                  </a:lnTo>
                  <a:lnTo>
                    <a:pt x="177" y="19"/>
                  </a:lnTo>
                  <a:lnTo>
                    <a:pt x="186" y="29"/>
                  </a:lnTo>
                  <a:lnTo>
                    <a:pt x="195" y="42"/>
                  </a:lnTo>
                  <a:lnTo>
                    <a:pt x="202" y="57"/>
                  </a:lnTo>
                  <a:lnTo>
                    <a:pt x="203" y="70"/>
                  </a:lnTo>
                  <a:lnTo>
                    <a:pt x="200" y="81"/>
                  </a:lnTo>
                  <a:lnTo>
                    <a:pt x="196" y="93"/>
                  </a:lnTo>
                  <a:lnTo>
                    <a:pt x="195" y="96"/>
                  </a:lnTo>
                  <a:lnTo>
                    <a:pt x="194" y="100"/>
                  </a:lnTo>
                  <a:lnTo>
                    <a:pt x="194" y="102"/>
                  </a:lnTo>
                  <a:lnTo>
                    <a:pt x="194" y="102"/>
                  </a:lnTo>
                  <a:lnTo>
                    <a:pt x="194" y="104"/>
                  </a:lnTo>
                  <a:lnTo>
                    <a:pt x="194" y="106"/>
                  </a:lnTo>
                  <a:lnTo>
                    <a:pt x="195" y="109"/>
                  </a:lnTo>
                  <a:lnTo>
                    <a:pt x="195" y="112"/>
                  </a:lnTo>
                  <a:lnTo>
                    <a:pt x="196" y="117"/>
                  </a:lnTo>
                  <a:lnTo>
                    <a:pt x="198" y="119"/>
                  </a:lnTo>
                  <a:lnTo>
                    <a:pt x="198" y="123"/>
                  </a:lnTo>
                  <a:lnTo>
                    <a:pt x="196" y="126"/>
                  </a:lnTo>
                  <a:lnTo>
                    <a:pt x="194" y="127"/>
                  </a:lnTo>
                  <a:lnTo>
                    <a:pt x="190" y="129"/>
                  </a:lnTo>
                  <a:lnTo>
                    <a:pt x="188" y="129"/>
                  </a:lnTo>
                  <a:lnTo>
                    <a:pt x="186" y="127"/>
                  </a:lnTo>
                  <a:lnTo>
                    <a:pt x="183" y="126"/>
                  </a:lnTo>
                  <a:lnTo>
                    <a:pt x="181" y="123"/>
                  </a:lnTo>
                  <a:lnTo>
                    <a:pt x="175" y="121"/>
                  </a:lnTo>
                  <a:lnTo>
                    <a:pt x="171" y="117"/>
                  </a:lnTo>
                  <a:lnTo>
                    <a:pt x="169" y="115"/>
                  </a:lnTo>
                  <a:lnTo>
                    <a:pt x="166" y="114"/>
                  </a:lnTo>
                  <a:lnTo>
                    <a:pt x="165" y="114"/>
                  </a:lnTo>
                  <a:lnTo>
                    <a:pt x="164" y="114"/>
                  </a:lnTo>
                  <a:lnTo>
                    <a:pt x="164" y="114"/>
                  </a:lnTo>
                  <a:lnTo>
                    <a:pt x="161" y="117"/>
                  </a:lnTo>
                  <a:lnTo>
                    <a:pt x="160" y="119"/>
                  </a:lnTo>
                  <a:lnTo>
                    <a:pt x="158" y="123"/>
                  </a:lnTo>
                  <a:lnTo>
                    <a:pt x="157" y="126"/>
                  </a:lnTo>
                  <a:lnTo>
                    <a:pt x="156" y="129"/>
                  </a:lnTo>
                  <a:lnTo>
                    <a:pt x="152" y="131"/>
                  </a:lnTo>
                  <a:lnTo>
                    <a:pt x="149" y="131"/>
                  </a:lnTo>
                  <a:lnTo>
                    <a:pt x="144" y="130"/>
                  </a:lnTo>
                  <a:lnTo>
                    <a:pt x="141" y="127"/>
                  </a:lnTo>
                  <a:lnTo>
                    <a:pt x="133" y="121"/>
                  </a:lnTo>
                  <a:lnTo>
                    <a:pt x="123" y="114"/>
                  </a:lnTo>
                  <a:lnTo>
                    <a:pt x="113" y="108"/>
                  </a:lnTo>
                  <a:lnTo>
                    <a:pt x="103" y="104"/>
                  </a:lnTo>
                  <a:lnTo>
                    <a:pt x="95" y="101"/>
                  </a:lnTo>
                  <a:lnTo>
                    <a:pt x="94" y="104"/>
                  </a:lnTo>
                  <a:lnTo>
                    <a:pt x="92" y="106"/>
                  </a:lnTo>
                  <a:lnTo>
                    <a:pt x="88" y="106"/>
                  </a:lnTo>
                  <a:lnTo>
                    <a:pt x="84" y="106"/>
                  </a:lnTo>
                  <a:lnTo>
                    <a:pt x="81" y="104"/>
                  </a:lnTo>
                  <a:lnTo>
                    <a:pt x="78" y="101"/>
                  </a:lnTo>
                  <a:lnTo>
                    <a:pt x="76" y="100"/>
                  </a:lnTo>
                  <a:lnTo>
                    <a:pt x="73" y="98"/>
                  </a:lnTo>
                  <a:lnTo>
                    <a:pt x="78" y="109"/>
                  </a:lnTo>
                  <a:lnTo>
                    <a:pt x="85" y="119"/>
                  </a:lnTo>
                  <a:lnTo>
                    <a:pt x="92" y="130"/>
                  </a:lnTo>
                  <a:lnTo>
                    <a:pt x="95" y="139"/>
                  </a:lnTo>
                  <a:lnTo>
                    <a:pt x="93" y="146"/>
                  </a:lnTo>
                  <a:lnTo>
                    <a:pt x="86" y="155"/>
                  </a:lnTo>
                  <a:lnTo>
                    <a:pt x="82" y="163"/>
                  </a:lnTo>
                  <a:lnTo>
                    <a:pt x="80" y="172"/>
                  </a:lnTo>
                  <a:lnTo>
                    <a:pt x="76" y="184"/>
                  </a:lnTo>
                  <a:lnTo>
                    <a:pt x="68" y="198"/>
                  </a:lnTo>
                  <a:lnTo>
                    <a:pt x="65" y="201"/>
                  </a:lnTo>
                  <a:lnTo>
                    <a:pt x="63" y="203"/>
                  </a:lnTo>
                  <a:lnTo>
                    <a:pt x="60" y="204"/>
                  </a:lnTo>
                  <a:lnTo>
                    <a:pt x="58" y="204"/>
                  </a:lnTo>
                  <a:lnTo>
                    <a:pt x="50" y="201"/>
                  </a:lnTo>
                  <a:lnTo>
                    <a:pt x="41" y="189"/>
                  </a:lnTo>
                  <a:lnTo>
                    <a:pt x="31" y="169"/>
                  </a:lnTo>
                  <a:lnTo>
                    <a:pt x="27" y="156"/>
                  </a:lnTo>
                  <a:lnTo>
                    <a:pt x="23" y="146"/>
                  </a:lnTo>
                  <a:lnTo>
                    <a:pt x="21" y="138"/>
                  </a:lnTo>
                  <a:lnTo>
                    <a:pt x="20" y="132"/>
                  </a:lnTo>
                  <a:lnTo>
                    <a:pt x="20" y="130"/>
                  </a:lnTo>
                  <a:lnTo>
                    <a:pt x="17" y="129"/>
                  </a:lnTo>
                  <a:lnTo>
                    <a:pt x="13" y="127"/>
                  </a:lnTo>
                  <a:lnTo>
                    <a:pt x="12" y="126"/>
                  </a:lnTo>
                  <a:lnTo>
                    <a:pt x="9" y="126"/>
                  </a:lnTo>
                  <a:lnTo>
                    <a:pt x="6" y="123"/>
                  </a:lnTo>
                  <a:lnTo>
                    <a:pt x="4" y="122"/>
                  </a:lnTo>
                  <a:lnTo>
                    <a:pt x="1" y="119"/>
                  </a:lnTo>
                  <a:lnTo>
                    <a:pt x="0" y="115"/>
                  </a:lnTo>
                  <a:lnTo>
                    <a:pt x="0" y="104"/>
                  </a:lnTo>
                  <a:lnTo>
                    <a:pt x="3" y="93"/>
                  </a:lnTo>
                  <a:lnTo>
                    <a:pt x="4" y="88"/>
                  </a:lnTo>
                  <a:lnTo>
                    <a:pt x="6" y="80"/>
                  </a:lnTo>
                  <a:lnTo>
                    <a:pt x="12" y="72"/>
                  </a:lnTo>
                  <a:lnTo>
                    <a:pt x="20" y="66"/>
                  </a:lnTo>
                  <a:lnTo>
                    <a:pt x="30" y="63"/>
                  </a:lnTo>
                  <a:lnTo>
                    <a:pt x="31" y="63"/>
                  </a:lnTo>
                  <a:lnTo>
                    <a:pt x="29" y="62"/>
                  </a:lnTo>
                  <a:lnTo>
                    <a:pt x="27" y="59"/>
                  </a:lnTo>
                  <a:lnTo>
                    <a:pt x="25" y="57"/>
                  </a:lnTo>
                  <a:lnTo>
                    <a:pt x="25" y="53"/>
                  </a:lnTo>
                  <a:lnTo>
                    <a:pt x="29" y="46"/>
                  </a:lnTo>
                  <a:lnTo>
                    <a:pt x="38" y="41"/>
                  </a:lnTo>
                  <a:lnTo>
                    <a:pt x="48" y="37"/>
                  </a:lnTo>
                  <a:lnTo>
                    <a:pt x="61" y="36"/>
                  </a:lnTo>
                  <a:lnTo>
                    <a:pt x="60" y="33"/>
                  </a:lnTo>
                  <a:lnTo>
                    <a:pt x="59" y="30"/>
                  </a:lnTo>
                  <a:lnTo>
                    <a:pt x="61" y="25"/>
                  </a:lnTo>
                  <a:lnTo>
                    <a:pt x="67" y="21"/>
                  </a:lnTo>
                  <a:lnTo>
                    <a:pt x="75" y="19"/>
                  </a:lnTo>
                  <a:lnTo>
                    <a:pt x="81" y="17"/>
                  </a:lnTo>
                  <a:lnTo>
                    <a:pt x="86" y="17"/>
                  </a:lnTo>
                  <a:lnTo>
                    <a:pt x="90" y="17"/>
                  </a:lnTo>
                  <a:lnTo>
                    <a:pt x="94" y="19"/>
                  </a:lnTo>
                  <a:lnTo>
                    <a:pt x="97" y="21"/>
                  </a:lnTo>
                  <a:lnTo>
                    <a:pt x="98" y="22"/>
                  </a:lnTo>
                  <a:lnTo>
                    <a:pt x="99" y="22"/>
                  </a:lnTo>
                  <a:lnTo>
                    <a:pt x="101" y="24"/>
                  </a:lnTo>
                  <a:lnTo>
                    <a:pt x="102" y="25"/>
                  </a:lnTo>
                  <a:lnTo>
                    <a:pt x="102" y="25"/>
                  </a:lnTo>
                  <a:lnTo>
                    <a:pt x="107" y="24"/>
                  </a:lnTo>
                  <a:lnTo>
                    <a:pt x="113" y="20"/>
                  </a:lnTo>
                  <a:lnTo>
                    <a:pt x="115" y="20"/>
                  </a:lnTo>
                  <a:lnTo>
                    <a:pt x="116" y="20"/>
                  </a:lnTo>
                  <a:lnTo>
                    <a:pt x="119" y="20"/>
                  </a:lnTo>
                  <a:lnTo>
                    <a:pt x="122" y="21"/>
                  </a:lnTo>
                  <a:lnTo>
                    <a:pt x="123" y="21"/>
                  </a:lnTo>
                  <a:lnTo>
                    <a:pt x="124" y="20"/>
                  </a:lnTo>
                  <a:lnTo>
                    <a:pt x="127" y="17"/>
                  </a:lnTo>
                  <a:lnTo>
                    <a:pt x="130" y="15"/>
                  </a:lnTo>
                  <a:lnTo>
                    <a:pt x="133" y="13"/>
                  </a:lnTo>
                  <a:lnTo>
                    <a:pt x="135" y="12"/>
                  </a:lnTo>
                  <a:lnTo>
                    <a:pt x="137" y="11"/>
                  </a:lnTo>
                  <a:lnTo>
                    <a:pt x="140" y="8"/>
                  </a:lnTo>
                  <a:lnTo>
                    <a:pt x="143" y="7"/>
                  </a:lnTo>
                  <a:lnTo>
                    <a:pt x="144" y="4"/>
                  </a:lnTo>
                  <a:lnTo>
                    <a:pt x="145" y="4"/>
                  </a:lnTo>
                  <a:lnTo>
                    <a:pt x="145" y="3"/>
                  </a:lnTo>
                  <a:lnTo>
                    <a:pt x="148" y="2"/>
                  </a:lnTo>
                  <a:lnTo>
                    <a:pt x="149" y="0"/>
                  </a:lnTo>
                  <a:lnTo>
                    <a:pt x="1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20426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10"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par>
                                <p:cTn id="44" presetID="10" presetClass="entr" presetSubtype="0"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500"/>
                                        <p:tgtEl>
                                          <p:spTgt spid="52"/>
                                        </p:tgtEl>
                                      </p:cBhvr>
                                    </p:animEffect>
                                  </p:childTnLst>
                                </p:cTn>
                              </p:par>
                              <p:par>
                                <p:cTn id="47" presetID="10" presetClass="entr" presetSubtype="0" fill="hold" nodeType="with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500"/>
                                        <p:tgtEl>
                                          <p:spTgt spid="59"/>
                                        </p:tgtEl>
                                      </p:cBhvr>
                                    </p:animEffect>
                                  </p:childTnLst>
                                </p:cTn>
                              </p:par>
                              <p:par>
                                <p:cTn id="50" presetID="10" presetClass="entr" presetSubtype="0" fill="hold" nodeType="with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fade">
                                      <p:cBhvr>
                                        <p:cTn id="52" dur="500"/>
                                        <p:tgtEl>
                                          <p:spTgt spid="6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fade">
                                      <p:cBhvr>
                                        <p:cTn id="55" dur="500"/>
                                        <p:tgtEl>
                                          <p:spTgt spid="7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fade">
                                      <p:cBhvr>
                                        <p:cTn id="58" dur="500"/>
                                        <p:tgtEl>
                                          <p:spTgt spid="74"/>
                                        </p:tgtEl>
                                      </p:cBhvr>
                                    </p:animEffect>
                                  </p:childTnLst>
                                </p:cTn>
                              </p:par>
                              <p:par>
                                <p:cTn id="59" presetID="10" presetClass="entr" presetSubtype="0" fill="hold" nodeType="with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fade">
                                      <p:cBhvr>
                                        <p:cTn id="61" dur="500"/>
                                        <p:tgtEl>
                                          <p:spTgt spid="75"/>
                                        </p:tgtEl>
                                      </p:cBhvr>
                                    </p:animEffect>
                                  </p:childTnLst>
                                </p:cTn>
                              </p:par>
                              <p:par>
                                <p:cTn id="62" presetID="10" presetClass="entr" presetSubtype="0" fill="hold" nodeType="with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fade">
                                      <p:cBhvr>
                                        <p:cTn id="64" dur="500"/>
                                        <p:tgtEl>
                                          <p:spTgt spid="76"/>
                                        </p:tgtEl>
                                      </p:cBhvr>
                                    </p:animEffect>
                                  </p:childTnLst>
                                </p:cTn>
                              </p:par>
                              <p:par>
                                <p:cTn id="65" presetID="10" presetClass="entr" presetSubtype="0" fill="hold" nodeType="withEffect">
                                  <p:stCondLst>
                                    <p:cond delay="0"/>
                                  </p:stCondLst>
                                  <p:childTnLst>
                                    <p:set>
                                      <p:cBhvr>
                                        <p:cTn id="66" dur="1" fill="hold">
                                          <p:stCondLst>
                                            <p:cond delay="0"/>
                                          </p:stCondLst>
                                        </p:cTn>
                                        <p:tgtEl>
                                          <p:spTgt spid="110"/>
                                        </p:tgtEl>
                                        <p:attrNameLst>
                                          <p:attrName>style.visibility</p:attrName>
                                        </p:attrNameLst>
                                      </p:cBhvr>
                                      <p:to>
                                        <p:strVal val="visible"/>
                                      </p:to>
                                    </p:set>
                                    <p:animEffect transition="in" filter="fade">
                                      <p:cBhvr>
                                        <p:cTn id="67" dur="500"/>
                                        <p:tgtEl>
                                          <p:spTgt spid="110"/>
                                        </p:tgtEl>
                                      </p:cBhvr>
                                    </p:animEffect>
                                  </p:childTnLst>
                                </p:cTn>
                              </p:par>
                              <p:par>
                                <p:cTn id="68" presetID="10" presetClass="entr" presetSubtype="0" fill="hold" nodeType="withEffect">
                                  <p:stCondLst>
                                    <p:cond delay="0"/>
                                  </p:stCondLst>
                                  <p:childTnLst>
                                    <p:set>
                                      <p:cBhvr>
                                        <p:cTn id="69" dur="1" fill="hold">
                                          <p:stCondLst>
                                            <p:cond delay="0"/>
                                          </p:stCondLst>
                                        </p:cTn>
                                        <p:tgtEl>
                                          <p:spTgt spid="111"/>
                                        </p:tgtEl>
                                        <p:attrNameLst>
                                          <p:attrName>style.visibility</p:attrName>
                                        </p:attrNameLst>
                                      </p:cBhvr>
                                      <p:to>
                                        <p:strVal val="visible"/>
                                      </p:to>
                                    </p:set>
                                    <p:animEffect transition="in" filter="fade">
                                      <p:cBhvr>
                                        <p:cTn id="70" dur="500"/>
                                        <p:tgtEl>
                                          <p:spTgt spid="111"/>
                                        </p:tgtEl>
                                      </p:cBhvr>
                                    </p:animEffect>
                                  </p:childTnLst>
                                </p:cTn>
                              </p:par>
                              <p:par>
                                <p:cTn id="71" presetID="10" presetClass="entr" presetSubtype="0" fill="hold" nodeType="withEffect">
                                  <p:stCondLst>
                                    <p:cond delay="0"/>
                                  </p:stCondLst>
                                  <p:childTnLst>
                                    <p:set>
                                      <p:cBhvr>
                                        <p:cTn id="72" dur="1" fill="hold">
                                          <p:stCondLst>
                                            <p:cond delay="0"/>
                                          </p:stCondLst>
                                        </p:cTn>
                                        <p:tgtEl>
                                          <p:spTgt spid="131"/>
                                        </p:tgtEl>
                                        <p:attrNameLst>
                                          <p:attrName>style.visibility</p:attrName>
                                        </p:attrNameLst>
                                      </p:cBhvr>
                                      <p:to>
                                        <p:strVal val="visible"/>
                                      </p:to>
                                    </p:set>
                                    <p:animEffect transition="in" filter="fade">
                                      <p:cBhvr>
                                        <p:cTn id="73" dur="500"/>
                                        <p:tgtEl>
                                          <p:spTgt spid="13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par>
                                <p:cTn id="79" presetID="10" presetClass="entr" presetSubtype="0" fill="hold" nodeType="withEffect">
                                  <p:stCondLst>
                                    <p:cond delay="0"/>
                                  </p:stCondLst>
                                  <p:childTnLst>
                                    <p:set>
                                      <p:cBhvr>
                                        <p:cTn id="80" dur="1" fill="hold">
                                          <p:stCondLst>
                                            <p:cond delay="0"/>
                                          </p:stCondLst>
                                        </p:cTn>
                                        <p:tgtEl>
                                          <p:spTgt spid="143"/>
                                        </p:tgtEl>
                                        <p:attrNameLst>
                                          <p:attrName>style.visibility</p:attrName>
                                        </p:attrNameLst>
                                      </p:cBhvr>
                                      <p:to>
                                        <p:strVal val="visible"/>
                                      </p:to>
                                    </p:set>
                                    <p:animEffect transition="in" filter="fade">
                                      <p:cBhvr>
                                        <p:cTn id="81" dur="500"/>
                                        <p:tgtEl>
                                          <p:spTgt spid="14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54"/>
                                        </p:tgtEl>
                                        <p:attrNameLst>
                                          <p:attrName>style.visibility</p:attrName>
                                        </p:attrNameLst>
                                      </p:cBhvr>
                                      <p:to>
                                        <p:strVal val="visible"/>
                                      </p:to>
                                    </p:set>
                                    <p:animEffect transition="in" filter="fade">
                                      <p:cBhvr>
                                        <p:cTn id="84" dur="500"/>
                                        <p:tgtEl>
                                          <p:spTgt spid="15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55"/>
                                        </p:tgtEl>
                                        <p:attrNameLst>
                                          <p:attrName>style.visibility</p:attrName>
                                        </p:attrNameLst>
                                      </p:cBhvr>
                                      <p:to>
                                        <p:strVal val="visible"/>
                                      </p:to>
                                    </p:set>
                                    <p:animEffect transition="in" filter="fade">
                                      <p:cBhvr>
                                        <p:cTn id="87" dur="500"/>
                                        <p:tgtEl>
                                          <p:spTgt spid="15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56"/>
                                        </p:tgtEl>
                                        <p:attrNameLst>
                                          <p:attrName>style.visibility</p:attrName>
                                        </p:attrNameLst>
                                      </p:cBhvr>
                                      <p:to>
                                        <p:strVal val="visible"/>
                                      </p:to>
                                    </p:set>
                                    <p:animEffect transition="in" filter="fade">
                                      <p:cBhvr>
                                        <p:cTn id="90" dur="500"/>
                                        <p:tgtEl>
                                          <p:spTgt spid="15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57"/>
                                        </p:tgtEl>
                                        <p:attrNameLst>
                                          <p:attrName>style.visibility</p:attrName>
                                        </p:attrNameLst>
                                      </p:cBhvr>
                                      <p:to>
                                        <p:strVal val="visible"/>
                                      </p:to>
                                    </p:set>
                                    <p:animEffect transition="in" filter="fade">
                                      <p:cBhvr>
                                        <p:cTn id="93" dur="500"/>
                                        <p:tgtEl>
                                          <p:spTgt spid="15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58"/>
                                        </p:tgtEl>
                                        <p:attrNameLst>
                                          <p:attrName>style.visibility</p:attrName>
                                        </p:attrNameLst>
                                      </p:cBhvr>
                                      <p:to>
                                        <p:strVal val="visible"/>
                                      </p:to>
                                    </p:set>
                                    <p:animEffect transition="in" filter="fade">
                                      <p:cBhvr>
                                        <p:cTn id="96" dur="500"/>
                                        <p:tgtEl>
                                          <p:spTgt spid="158"/>
                                        </p:tgtEl>
                                      </p:cBhvr>
                                    </p:animEffect>
                                  </p:childTnLst>
                                </p:cTn>
                              </p:par>
                              <p:par>
                                <p:cTn id="97" presetID="10" presetClass="entr" presetSubtype="0" fill="hold" nodeType="withEffect">
                                  <p:stCondLst>
                                    <p:cond delay="0"/>
                                  </p:stCondLst>
                                  <p:childTnLst>
                                    <p:set>
                                      <p:cBhvr>
                                        <p:cTn id="98" dur="1" fill="hold">
                                          <p:stCondLst>
                                            <p:cond delay="0"/>
                                          </p:stCondLst>
                                        </p:cTn>
                                        <p:tgtEl>
                                          <p:spTgt spid="159"/>
                                        </p:tgtEl>
                                        <p:attrNameLst>
                                          <p:attrName>style.visibility</p:attrName>
                                        </p:attrNameLst>
                                      </p:cBhvr>
                                      <p:to>
                                        <p:strVal val="visible"/>
                                      </p:to>
                                    </p:set>
                                    <p:animEffect transition="in" filter="fade">
                                      <p:cBhvr>
                                        <p:cTn id="99" dur="500"/>
                                        <p:tgtEl>
                                          <p:spTgt spid="159"/>
                                        </p:tgtEl>
                                      </p:cBhvr>
                                    </p:animEffect>
                                  </p:childTnLst>
                                </p:cTn>
                              </p:par>
                              <p:par>
                                <p:cTn id="100" presetID="10" presetClass="entr" presetSubtype="0" fill="hold" nodeType="withEffect">
                                  <p:stCondLst>
                                    <p:cond delay="0"/>
                                  </p:stCondLst>
                                  <p:childTnLst>
                                    <p:set>
                                      <p:cBhvr>
                                        <p:cTn id="101" dur="1" fill="hold">
                                          <p:stCondLst>
                                            <p:cond delay="0"/>
                                          </p:stCondLst>
                                        </p:cTn>
                                        <p:tgtEl>
                                          <p:spTgt spid="164"/>
                                        </p:tgtEl>
                                        <p:attrNameLst>
                                          <p:attrName>style.visibility</p:attrName>
                                        </p:attrNameLst>
                                      </p:cBhvr>
                                      <p:to>
                                        <p:strVal val="visible"/>
                                      </p:to>
                                    </p:set>
                                    <p:animEffect transition="in" filter="fade">
                                      <p:cBhvr>
                                        <p:cTn id="102" dur="500"/>
                                        <p:tgtEl>
                                          <p:spTgt spid="164"/>
                                        </p:tgtEl>
                                      </p:cBhvr>
                                    </p:animEffect>
                                  </p:childTnLst>
                                </p:cTn>
                              </p:par>
                              <p:par>
                                <p:cTn id="103" presetID="10" presetClass="entr" presetSubtype="0" fill="hold" nodeType="withEffect">
                                  <p:stCondLst>
                                    <p:cond delay="0"/>
                                  </p:stCondLst>
                                  <p:childTnLst>
                                    <p:set>
                                      <p:cBhvr>
                                        <p:cTn id="104" dur="1" fill="hold">
                                          <p:stCondLst>
                                            <p:cond delay="0"/>
                                          </p:stCondLst>
                                        </p:cTn>
                                        <p:tgtEl>
                                          <p:spTgt spid="168"/>
                                        </p:tgtEl>
                                        <p:attrNameLst>
                                          <p:attrName>style.visibility</p:attrName>
                                        </p:attrNameLst>
                                      </p:cBhvr>
                                      <p:to>
                                        <p:strVal val="visible"/>
                                      </p:to>
                                    </p:set>
                                    <p:animEffect transition="in" filter="fade">
                                      <p:cBhvr>
                                        <p:cTn id="105" dur="500"/>
                                        <p:tgtEl>
                                          <p:spTgt spid="168"/>
                                        </p:tgtEl>
                                      </p:cBhvr>
                                    </p:animEffect>
                                  </p:childTnLst>
                                </p:cTn>
                              </p:par>
                              <p:par>
                                <p:cTn id="106" presetID="10" presetClass="entr" presetSubtype="0" fill="hold" nodeType="withEffect">
                                  <p:stCondLst>
                                    <p:cond delay="0"/>
                                  </p:stCondLst>
                                  <p:childTnLst>
                                    <p:set>
                                      <p:cBhvr>
                                        <p:cTn id="107" dur="1" fill="hold">
                                          <p:stCondLst>
                                            <p:cond delay="0"/>
                                          </p:stCondLst>
                                        </p:cTn>
                                        <p:tgtEl>
                                          <p:spTgt spid="175"/>
                                        </p:tgtEl>
                                        <p:attrNameLst>
                                          <p:attrName>style.visibility</p:attrName>
                                        </p:attrNameLst>
                                      </p:cBhvr>
                                      <p:to>
                                        <p:strVal val="visible"/>
                                      </p:to>
                                    </p:set>
                                    <p:animEffect transition="in" filter="fade">
                                      <p:cBhvr>
                                        <p:cTn id="108" dur="500"/>
                                        <p:tgtEl>
                                          <p:spTgt spid="175"/>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32"/>
                                        </p:tgtEl>
                                        <p:attrNameLst>
                                          <p:attrName>style.visibility</p:attrName>
                                        </p:attrNameLst>
                                      </p:cBhvr>
                                      <p:to>
                                        <p:strVal val="visible"/>
                                      </p:to>
                                    </p:set>
                                    <p:animEffect transition="in" filter="fade">
                                      <p:cBhvr>
                                        <p:cTn id="113" dur="500"/>
                                        <p:tgtEl>
                                          <p:spTgt spid="32"/>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85"/>
                                        </p:tgtEl>
                                        <p:attrNameLst>
                                          <p:attrName>style.visibility</p:attrName>
                                        </p:attrNameLst>
                                      </p:cBhvr>
                                      <p:to>
                                        <p:strVal val="visible"/>
                                      </p:to>
                                    </p:set>
                                    <p:animEffect transition="in" filter="fade">
                                      <p:cBhvr>
                                        <p:cTn id="116" dur="500"/>
                                        <p:tgtEl>
                                          <p:spTgt spid="185"/>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fade">
                                      <p:cBhvr>
                                        <p:cTn id="119" dur="500"/>
                                        <p:tgtEl>
                                          <p:spTgt spid="186"/>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87"/>
                                        </p:tgtEl>
                                        <p:attrNameLst>
                                          <p:attrName>style.visibility</p:attrName>
                                        </p:attrNameLst>
                                      </p:cBhvr>
                                      <p:to>
                                        <p:strVal val="visible"/>
                                      </p:to>
                                    </p:set>
                                    <p:animEffect transition="in" filter="fade">
                                      <p:cBhvr>
                                        <p:cTn id="122" dur="500"/>
                                        <p:tgtEl>
                                          <p:spTgt spid="187"/>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88"/>
                                        </p:tgtEl>
                                        <p:attrNameLst>
                                          <p:attrName>style.visibility</p:attrName>
                                        </p:attrNameLst>
                                      </p:cBhvr>
                                      <p:to>
                                        <p:strVal val="visible"/>
                                      </p:to>
                                    </p:set>
                                    <p:animEffect transition="in" filter="fade">
                                      <p:cBhvr>
                                        <p:cTn id="125" dur="500"/>
                                        <p:tgtEl>
                                          <p:spTgt spid="188"/>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89"/>
                                        </p:tgtEl>
                                        <p:attrNameLst>
                                          <p:attrName>style.visibility</p:attrName>
                                        </p:attrNameLst>
                                      </p:cBhvr>
                                      <p:to>
                                        <p:strVal val="visible"/>
                                      </p:to>
                                    </p:set>
                                    <p:animEffect transition="in" filter="fade">
                                      <p:cBhvr>
                                        <p:cTn id="128" dur="500"/>
                                        <p:tgtEl>
                                          <p:spTgt spid="189"/>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90"/>
                                        </p:tgtEl>
                                        <p:attrNameLst>
                                          <p:attrName>style.visibility</p:attrName>
                                        </p:attrNameLst>
                                      </p:cBhvr>
                                      <p:to>
                                        <p:strVal val="visible"/>
                                      </p:to>
                                    </p:set>
                                    <p:animEffect transition="in" filter="fade">
                                      <p:cBhvr>
                                        <p:cTn id="131" dur="500"/>
                                        <p:tgtEl>
                                          <p:spTgt spid="190"/>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191"/>
                                        </p:tgtEl>
                                        <p:attrNameLst>
                                          <p:attrName>style.visibility</p:attrName>
                                        </p:attrNameLst>
                                      </p:cBhvr>
                                      <p:to>
                                        <p:strVal val="visible"/>
                                      </p:to>
                                    </p:set>
                                    <p:animEffect transition="in" filter="fade">
                                      <p:cBhvr>
                                        <p:cTn id="134" dur="500"/>
                                        <p:tgtEl>
                                          <p:spTgt spid="191"/>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92"/>
                                        </p:tgtEl>
                                        <p:attrNameLst>
                                          <p:attrName>style.visibility</p:attrName>
                                        </p:attrNameLst>
                                      </p:cBhvr>
                                      <p:to>
                                        <p:strVal val="visible"/>
                                      </p:to>
                                    </p:set>
                                    <p:animEffect transition="in" filter="fade">
                                      <p:cBhvr>
                                        <p:cTn id="137" dur="500"/>
                                        <p:tgtEl>
                                          <p:spTgt spid="192"/>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93"/>
                                        </p:tgtEl>
                                        <p:attrNameLst>
                                          <p:attrName>style.visibility</p:attrName>
                                        </p:attrNameLst>
                                      </p:cBhvr>
                                      <p:to>
                                        <p:strVal val="visible"/>
                                      </p:to>
                                    </p:set>
                                    <p:animEffect transition="in" filter="fade">
                                      <p:cBhvr>
                                        <p:cTn id="140" dur="500"/>
                                        <p:tgtEl>
                                          <p:spTgt spid="193"/>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Effect transition="in" filter="fade">
                                      <p:cBhvr>
                                        <p:cTn id="143" dur="500"/>
                                        <p:tgtEl>
                                          <p:spTgt spid="194"/>
                                        </p:tgtEl>
                                      </p:cBhvr>
                                    </p:animEffect>
                                  </p:childTnLst>
                                </p:cTn>
                              </p:par>
                              <p:par>
                                <p:cTn id="144" presetID="10" presetClass="entr" presetSubtype="0" fill="hold" nodeType="withEffect">
                                  <p:stCondLst>
                                    <p:cond delay="0"/>
                                  </p:stCondLst>
                                  <p:childTnLst>
                                    <p:set>
                                      <p:cBhvr>
                                        <p:cTn id="145" dur="1" fill="hold">
                                          <p:stCondLst>
                                            <p:cond delay="0"/>
                                          </p:stCondLst>
                                        </p:cTn>
                                        <p:tgtEl>
                                          <p:spTgt spid="195"/>
                                        </p:tgtEl>
                                        <p:attrNameLst>
                                          <p:attrName>style.visibility</p:attrName>
                                        </p:attrNameLst>
                                      </p:cBhvr>
                                      <p:to>
                                        <p:strVal val="visible"/>
                                      </p:to>
                                    </p:set>
                                    <p:animEffect transition="in" filter="fade">
                                      <p:cBhvr>
                                        <p:cTn id="146" dur="500"/>
                                        <p:tgtEl>
                                          <p:spTgt spid="195"/>
                                        </p:tgtEl>
                                      </p:cBhvr>
                                    </p:animEffect>
                                  </p:childTnLst>
                                </p:cTn>
                              </p:par>
                              <p:par>
                                <p:cTn id="147" presetID="10" presetClass="entr" presetSubtype="0" fill="hold" nodeType="withEffect">
                                  <p:stCondLst>
                                    <p:cond delay="0"/>
                                  </p:stCondLst>
                                  <p:childTnLst>
                                    <p:set>
                                      <p:cBhvr>
                                        <p:cTn id="148" dur="1" fill="hold">
                                          <p:stCondLst>
                                            <p:cond delay="0"/>
                                          </p:stCondLst>
                                        </p:cTn>
                                        <p:tgtEl>
                                          <p:spTgt spid="196"/>
                                        </p:tgtEl>
                                        <p:attrNameLst>
                                          <p:attrName>style.visibility</p:attrName>
                                        </p:attrNameLst>
                                      </p:cBhvr>
                                      <p:to>
                                        <p:strVal val="visible"/>
                                      </p:to>
                                    </p:set>
                                    <p:animEffect transition="in" filter="fade">
                                      <p:cBhvr>
                                        <p:cTn id="149" dur="500"/>
                                        <p:tgtEl>
                                          <p:spTgt spid="196"/>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33"/>
                                        </p:tgtEl>
                                        <p:attrNameLst>
                                          <p:attrName>style.visibility</p:attrName>
                                        </p:attrNameLst>
                                      </p:cBhvr>
                                      <p:to>
                                        <p:strVal val="visible"/>
                                      </p:to>
                                    </p:set>
                                    <p:animEffect transition="in" filter="fade">
                                      <p:cBhvr>
                                        <p:cTn id="154" dur="500"/>
                                        <p:tgtEl>
                                          <p:spTgt spid="33"/>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97"/>
                                        </p:tgtEl>
                                        <p:attrNameLst>
                                          <p:attrName>style.visibility</p:attrName>
                                        </p:attrNameLst>
                                      </p:cBhvr>
                                      <p:to>
                                        <p:strVal val="visible"/>
                                      </p:to>
                                    </p:set>
                                    <p:animEffect transition="in" filter="fade">
                                      <p:cBhvr>
                                        <p:cTn id="157" dur="500"/>
                                        <p:tgtEl>
                                          <p:spTgt spid="197"/>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198"/>
                                        </p:tgtEl>
                                        <p:attrNameLst>
                                          <p:attrName>style.visibility</p:attrName>
                                        </p:attrNameLst>
                                      </p:cBhvr>
                                      <p:to>
                                        <p:strVal val="visible"/>
                                      </p:to>
                                    </p:set>
                                    <p:animEffect transition="in" filter="fade">
                                      <p:cBhvr>
                                        <p:cTn id="160" dur="500"/>
                                        <p:tgtEl>
                                          <p:spTgt spid="198"/>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Effect transition="in" filter="fade">
                                      <p:cBhvr>
                                        <p:cTn id="163" dur="500"/>
                                        <p:tgtEl>
                                          <p:spTgt spid="199"/>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200"/>
                                        </p:tgtEl>
                                        <p:attrNameLst>
                                          <p:attrName>style.visibility</p:attrName>
                                        </p:attrNameLst>
                                      </p:cBhvr>
                                      <p:to>
                                        <p:strVal val="visible"/>
                                      </p:to>
                                    </p:set>
                                    <p:animEffect transition="in" filter="fade">
                                      <p:cBhvr>
                                        <p:cTn id="166" dur="500"/>
                                        <p:tgtEl>
                                          <p:spTgt spid="200"/>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201"/>
                                        </p:tgtEl>
                                        <p:attrNameLst>
                                          <p:attrName>style.visibility</p:attrName>
                                        </p:attrNameLst>
                                      </p:cBhvr>
                                      <p:to>
                                        <p:strVal val="visible"/>
                                      </p:to>
                                    </p:set>
                                    <p:animEffect transition="in" filter="fade">
                                      <p:cBhvr>
                                        <p:cTn id="169" dur="500"/>
                                        <p:tgtEl>
                                          <p:spTgt spid="201"/>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202"/>
                                        </p:tgtEl>
                                        <p:attrNameLst>
                                          <p:attrName>style.visibility</p:attrName>
                                        </p:attrNameLst>
                                      </p:cBhvr>
                                      <p:to>
                                        <p:strVal val="visible"/>
                                      </p:to>
                                    </p:set>
                                    <p:animEffect transition="in" filter="fade">
                                      <p:cBhvr>
                                        <p:cTn id="172" dur="500"/>
                                        <p:tgtEl>
                                          <p:spTgt spid="202"/>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203"/>
                                        </p:tgtEl>
                                        <p:attrNameLst>
                                          <p:attrName>style.visibility</p:attrName>
                                        </p:attrNameLst>
                                      </p:cBhvr>
                                      <p:to>
                                        <p:strVal val="visible"/>
                                      </p:to>
                                    </p:set>
                                    <p:animEffect transition="in" filter="fade">
                                      <p:cBhvr>
                                        <p:cTn id="175" dur="500"/>
                                        <p:tgtEl>
                                          <p:spTgt spid="203"/>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204"/>
                                        </p:tgtEl>
                                        <p:attrNameLst>
                                          <p:attrName>style.visibility</p:attrName>
                                        </p:attrNameLst>
                                      </p:cBhvr>
                                      <p:to>
                                        <p:strVal val="visible"/>
                                      </p:to>
                                    </p:set>
                                    <p:animEffect transition="in" filter="fade">
                                      <p:cBhvr>
                                        <p:cTn id="178" dur="500"/>
                                        <p:tgtEl>
                                          <p:spTgt spid="204"/>
                                        </p:tgtEl>
                                      </p:cBhvr>
                                    </p:animEffect>
                                  </p:childTnLst>
                                </p:cTn>
                              </p:par>
                              <p:par>
                                <p:cTn id="179" presetID="10" presetClass="entr" presetSubtype="0" fill="hold" nodeType="withEffect">
                                  <p:stCondLst>
                                    <p:cond delay="0"/>
                                  </p:stCondLst>
                                  <p:childTnLst>
                                    <p:set>
                                      <p:cBhvr>
                                        <p:cTn id="180" dur="1" fill="hold">
                                          <p:stCondLst>
                                            <p:cond delay="0"/>
                                          </p:stCondLst>
                                        </p:cTn>
                                        <p:tgtEl>
                                          <p:spTgt spid="205"/>
                                        </p:tgtEl>
                                        <p:attrNameLst>
                                          <p:attrName>style.visibility</p:attrName>
                                        </p:attrNameLst>
                                      </p:cBhvr>
                                      <p:to>
                                        <p:strVal val="visible"/>
                                      </p:to>
                                    </p:set>
                                    <p:animEffect transition="in" filter="fade">
                                      <p:cBhvr>
                                        <p:cTn id="181" dur="500"/>
                                        <p:tgtEl>
                                          <p:spTgt spid="205"/>
                                        </p:tgtEl>
                                      </p:cBhvr>
                                    </p:animEffect>
                                  </p:childTnLst>
                                </p:cTn>
                              </p:par>
                              <p:par>
                                <p:cTn id="182" presetID="10" presetClass="entr" presetSubtype="0" fill="hold" nodeType="withEffect">
                                  <p:stCondLst>
                                    <p:cond delay="0"/>
                                  </p:stCondLst>
                                  <p:childTnLst>
                                    <p:set>
                                      <p:cBhvr>
                                        <p:cTn id="183" dur="1" fill="hold">
                                          <p:stCondLst>
                                            <p:cond delay="0"/>
                                          </p:stCondLst>
                                        </p:cTn>
                                        <p:tgtEl>
                                          <p:spTgt spid="206"/>
                                        </p:tgtEl>
                                        <p:attrNameLst>
                                          <p:attrName>style.visibility</p:attrName>
                                        </p:attrNameLst>
                                      </p:cBhvr>
                                      <p:to>
                                        <p:strVal val="visible"/>
                                      </p:to>
                                    </p:set>
                                    <p:animEffect transition="in" filter="fade">
                                      <p:cBhvr>
                                        <p:cTn id="184" dur="500"/>
                                        <p:tgtEl>
                                          <p:spTgt spid="206"/>
                                        </p:tgtEl>
                                      </p:cBhvr>
                                    </p:animEffect>
                                  </p:childTnLst>
                                </p:cTn>
                              </p:par>
                              <p:par>
                                <p:cTn id="185" presetID="10" presetClass="entr" presetSubtype="0" fill="hold" nodeType="withEffect">
                                  <p:stCondLst>
                                    <p:cond delay="0"/>
                                  </p:stCondLst>
                                  <p:childTnLst>
                                    <p:set>
                                      <p:cBhvr>
                                        <p:cTn id="186" dur="1" fill="hold">
                                          <p:stCondLst>
                                            <p:cond delay="0"/>
                                          </p:stCondLst>
                                        </p:cTn>
                                        <p:tgtEl>
                                          <p:spTgt spid="207"/>
                                        </p:tgtEl>
                                        <p:attrNameLst>
                                          <p:attrName>style.visibility</p:attrName>
                                        </p:attrNameLst>
                                      </p:cBhvr>
                                      <p:to>
                                        <p:strVal val="visible"/>
                                      </p:to>
                                    </p:set>
                                    <p:animEffect transition="in" filter="fade">
                                      <p:cBhvr>
                                        <p:cTn id="187" dur="500"/>
                                        <p:tgtEl>
                                          <p:spTgt spid="207"/>
                                        </p:tgtEl>
                                      </p:cBhvr>
                                    </p:animEffect>
                                  </p:childTnLst>
                                </p:cTn>
                              </p:par>
                              <p:par>
                                <p:cTn id="188" presetID="10" presetClass="entr" presetSubtype="0" fill="hold" nodeType="withEffect">
                                  <p:stCondLst>
                                    <p:cond delay="0"/>
                                  </p:stCondLst>
                                  <p:childTnLst>
                                    <p:set>
                                      <p:cBhvr>
                                        <p:cTn id="189" dur="1" fill="hold">
                                          <p:stCondLst>
                                            <p:cond delay="0"/>
                                          </p:stCondLst>
                                        </p:cTn>
                                        <p:tgtEl>
                                          <p:spTgt spid="208"/>
                                        </p:tgtEl>
                                        <p:attrNameLst>
                                          <p:attrName>style.visibility</p:attrName>
                                        </p:attrNameLst>
                                      </p:cBhvr>
                                      <p:to>
                                        <p:strVal val="visible"/>
                                      </p:to>
                                    </p:set>
                                    <p:animEffect transition="in" filter="fade">
                                      <p:cBhvr>
                                        <p:cTn id="190" dur="500"/>
                                        <p:tgtEl>
                                          <p:spTgt spid="208"/>
                                        </p:tgtEl>
                                      </p:cBhvr>
                                    </p:animEffect>
                                  </p:childTnLst>
                                </p:cTn>
                              </p:par>
                              <p:par>
                                <p:cTn id="191" presetID="10" presetClass="entr" presetSubtype="0" fill="hold" nodeType="withEffect">
                                  <p:stCondLst>
                                    <p:cond delay="0"/>
                                  </p:stCondLst>
                                  <p:childTnLst>
                                    <p:set>
                                      <p:cBhvr>
                                        <p:cTn id="192" dur="1" fill="hold">
                                          <p:stCondLst>
                                            <p:cond delay="0"/>
                                          </p:stCondLst>
                                        </p:cTn>
                                        <p:tgtEl>
                                          <p:spTgt spid="209"/>
                                        </p:tgtEl>
                                        <p:attrNameLst>
                                          <p:attrName>style.visibility</p:attrName>
                                        </p:attrNameLst>
                                      </p:cBhvr>
                                      <p:to>
                                        <p:strVal val="visible"/>
                                      </p:to>
                                    </p:set>
                                    <p:animEffect transition="in" filter="fade">
                                      <p:cBhvr>
                                        <p:cTn id="193" dur="500"/>
                                        <p:tgtEl>
                                          <p:spTgt spid="209"/>
                                        </p:tgtEl>
                                      </p:cBhvr>
                                    </p:animEffect>
                                  </p:childTnLst>
                                </p:cTn>
                              </p:par>
                              <p:par>
                                <p:cTn id="194" presetID="10" presetClass="entr" presetSubtype="0" fill="hold" nodeType="withEffect">
                                  <p:stCondLst>
                                    <p:cond delay="0"/>
                                  </p:stCondLst>
                                  <p:childTnLst>
                                    <p:set>
                                      <p:cBhvr>
                                        <p:cTn id="195" dur="1" fill="hold">
                                          <p:stCondLst>
                                            <p:cond delay="0"/>
                                          </p:stCondLst>
                                        </p:cTn>
                                        <p:tgtEl>
                                          <p:spTgt spid="210"/>
                                        </p:tgtEl>
                                        <p:attrNameLst>
                                          <p:attrName>style.visibility</p:attrName>
                                        </p:attrNameLst>
                                      </p:cBhvr>
                                      <p:to>
                                        <p:strVal val="visible"/>
                                      </p:to>
                                    </p:set>
                                    <p:animEffect transition="in" filter="fade">
                                      <p:cBhvr>
                                        <p:cTn id="196" dur="500"/>
                                        <p:tgtEl>
                                          <p:spTgt spid="210"/>
                                        </p:tgtEl>
                                      </p:cBhvr>
                                    </p:animEffect>
                                  </p:childTnLst>
                                </p:cTn>
                              </p:par>
                              <p:par>
                                <p:cTn id="197" presetID="10" presetClass="entr" presetSubtype="0" fill="hold" nodeType="withEffect">
                                  <p:stCondLst>
                                    <p:cond delay="0"/>
                                  </p:stCondLst>
                                  <p:childTnLst>
                                    <p:set>
                                      <p:cBhvr>
                                        <p:cTn id="198" dur="1" fill="hold">
                                          <p:stCondLst>
                                            <p:cond delay="0"/>
                                          </p:stCondLst>
                                        </p:cTn>
                                        <p:tgtEl>
                                          <p:spTgt spid="213"/>
                                        </p:tgtEl>
                                        <p:attrNameLst>
                                          <p:attrName>style.visibility</p:attrName>
                                        </p:attrNameLst>
                                      </p:cBhvr>
                                      <p:to>
                                        <p:strVal val="visible"/>
                                      </p:to>
                                    </p:set>
                                    <p:animEffect transition="in" filter="fade">
                                      <p:cBhvr>
                                        <p:cTn id="199" dur="500"/>
                                        <p:tgtEl>
                                          <p:spTgt spid="213"/>
                                        </p:tgtEl>
                                      </p:cBhvr>
                                    </p:animEffect>
                                  </p:childTnLst>
                                </p:cTn>
                              </p:par>
                              <p:par>
                                <p:cTn id="200" presetID="10" presetClass="entr" presetSubtype="0" fill="hold" nodeType="withEffect">
                                  <p:stCondLst>
                                    <p:cond delay="0"/>
                                  </p:stCondLst>
                                  <p:childTnLst>
                                    <p:set>
                                      <p:cBhvr>
                                        <p:cTn id="201" dur="1" fill="hold">
                                          <p:stCondLst>
                                            <p:cond delay="0"/>
                                          </p:stCondLst>
                                        </p:cTn>
                                        <p:tgtEl>
                                          <p:spTgt spid="222"/>
                                        </p:tgtEl>
                                        <p:attrNameLst>
                                          <p:attrName>style.visibility</p:attrName>
                                        </p:attrNameLst>
                                      </p:cBhvr>
                                      <p:to>
                                        <p:strVal val="visible"/>
                                      </p:to>
                                    </p:set>
                                    <p:animEffect transition="in" filter="fade">
                                      <p:cBhvr>
                                        <p:cTn id="202" dur="500"/>
                                        <p:tgtEl>
                                          <p:spTgt spid="222"/>
                                        </p:tgtEl>
                                      </p:cBhvr>
                                    </p:animEffect>
                                  </p:childTnLst>
                                </p:cTn>
                              </p:par>
                              <p:par>
                                <p:cTn id="203" presetID="10" presetClass="entr" presetSubtype="0" fill="hold" nodeType="withEffect">
                                  <p:stCondLst>
                                    <p:cond delay="0"/>
                                  </p:stCondLst>
                                  <p:childTnLst>
                                    <p:set>
                                      <p:cBhvr>
                                        <p:cTn id="204" dur="1" fill="hold">
                                          <p:stCondLst>
                                            <p:cond delay="0"/>
                                          </p:stCondLst>
                                        </p:cTn>
                                        <p:tgtEl>
                                          <p:spTgt spid="225"/>
                                        </p:tgtEl>
                                        <p:attrNameLst>
                                          <p:attrName>style.visibility</p:attrName>
                                        </p:attrNameLst>
                                      </p:cBhvr>
                                      <p:to>
                                        <p:strVal val="visible"/>
                                      </p:to>
                                    </p:set>
                                    <p:animEffect transition="in" filter="fade">
                                      <p:cBhvr>
                                        <p:cTn id="205" dur="500"/>
                                        <p:tgtEl>
                                          <p:spTgt spid="225"/>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228"/>
                                        </p:tgtEl>
                                        <p:attrNameLst>
                                          <p:attrName>style.visibility</p:attrName>
                                        </p:attrNameLst>
                                      </p:cBhvr>
                                      <p:to>
                                        <p:strVal val="visible"/>
                                      </p:to>
                                    </p:set>
                                    <p:animEffect transition="in" filter="fade">
                                      <p:cBhvr>
                                        <p:cTn id="208" dur="500"/>
                                        <p:tgtEl>
                                          <p:spTgt spid="228"/>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229"/>
                                        </p:tgtEl>
                                        <p:attrNameLst>
                                          <p:attrName>style.visibility</p:attrName>
                                        </p:attrNameLst>
                                      </p:cBhvr>
                                      <p:to>
                                        <p:strVal val="visible"/>
                                      </p:to>
                                    </p:set>
                                    <p:animEffect transition="in" filter="fade">
                                      <p:cBhvr>
                                        <p:cTn id="211" dur="500"/>
                                        <p:tgtEl>
                                          <p:spTgt spid="229"/>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230"/>
                                        </p:tgtEl>
                                        <p:attrNameLst>
                                          <p:attrName>style.visibility</p:attrName>
                                        </p:attrNameLst>
                                      </p:cBhvr>
                                      <p:to>
                                        <p:strVal val="visible"/>
                                      </p:to>
                                    </p:set>
                                    <p:animEffect transition="in" filter="fade">
                                      <p:cBhvr>
                                        <p:cTn id="214" dur="500"/>
                                        <p:tgtEl>
                                          <p:spTgt spid="230"/>
                                        </p:tgtEl>
                                      </p:cBhvr>
                                    </p:animEffect>
                                  </p:childTnLst>
                                </p:cTn>
                              </p:par>
                              <p:par>
                                <p:cTn id="215" presetID="10" presetClass="entr" presetSubtype="0" fill="hold" nodeType="withEffect">
                                  <p:stCondLst>
                                    <p:cond delay="0"/>
                                  </p:stCondLst>
                                  <p:childTnLst>
                                    <p:set>
                                      <p:cBhvr>
                                        <p:cTn id="216" dur="1" fill="hold">
                                          <p:stCondLst>
                                            <p:cond delay="0"/>
                                          </p:stCondLst>
                                        </p:cTn>
                                        <p:tgtEl>
                                          <p:spTgt spid="231"/>
                                        </p:tgtEl>
                                        <p:attrNameLst>
                                          <p:attrName>style.visibility</p:attrName>
                                        </p:attrNameLst>
                                      </p:cBhvr>
                                      <p:to>
                                        <p:strVal val="visible"/>
                                      </p:to>
                                    </p:set>
                                    <p:animEffect transition="in" filter="fade">
                                      <p:cBhvr>
                                        <p:cTn id="217" dur="5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0" grpId="0" animBg="1"/>
      <p:bldP spid="31" grpId="0" animBg="1"/>
      <p:bldP spid="32" grpId="0" animBg="1"/>
      <p:bldP spid="34" grpId="0"/>
      <p:bldP spid="35" grpId="0" animBg="1"/>
      <p:bldP spid="36" grpId="0" animBg="1"/>
      <p:bldP spid="37" grpId="0" animBg="1"/>
      <p:bldP spid="38" grpId="0"/>
      <p:bldP spid="39" grpId="0" animBg="1"/>
      <p:bldP spid="48" grpId="0"/>
      <p:bldP spid="49" grpId="0"/>
      <p:bldP spid="50" grpId="0"/>
      <p:bldP spid="51" grpId="0"/>
      <p:bldP spid="73" grpId="0"/>
      <p:bldP spid="74" grpId="0"/>
      <p:bldP spid="154" grpId="0" animBg="1"/>
      <p:bldP spid="155" grpId="0"/>
      <p:bldP spid="156" grpId="0"/>
      <p:bldP spid="157" grpId="0"/>
      <p:bldP spid="158" grpId="0"/>
      <p:bldP spid="185" grpId="0"/>
      <p:bldGraphic spid="186" grpId="0">
        <p:bldAsOne/>
      </p:bldGraphic>
      <p:bldP spid="187" grpId="0"/>
      <p:bldP spid="188" grpId="0"/>
      <p:bldGraphic spid="189" grpId="0">
        <p:bldAsOne/>
      </p:bldGraphic>
      <p:bldP spid="190" grpId="0"/>
      <p:bldP spid="191" grpId="0"/>
      <p:bldGraphic spid="192" grpId="0">
        <p:bldAsOne/>
      </p:bldGraphic>
      <p:bldP spid="193" grpId="0"/>
      <p:bldP spid="194" grpId="0"/>
      <p:bldP spid="197" grpId="0"/>
      <p:bldP spid="198" grpId="0"/>
      <p:bldP spid="199" grpId="0"/>
      <p:bldP spid="200" grpId="0"/>
      <p:bldP spid="201" grpId="0"/>
      <p:bldP spid="202" grpId="0"/>
      <p:bldP spid="203" grpId="0"/>
      <p:bldP spid="204" grpId="0"/>
      <p:bldP spid="228" grpId="0"/>
      <p:bldP spid="229" grpId="0"/>
      <p:bldP spid="2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Construction worker">
            <a:extLst>
              <a:ext uri="{FF2B5EF4-FFF2-40B4-BE49-F238E27FC236}">
                <a16:creationId xmlns:a16="http://schemas.microsoft.com/office/drawing/2014/main" id="{9230ABFC-6565-4E17-BFD9-12EB265E4B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3254" y="2532896"/>
            <a:ext cx="2535983" cy="2535983"/>
          </a:xfrm>
          <a:prstGeom prst="rect">
            <a:avLst/>
          </a:prstGeom>
        </p:spPr>
      </p:pic>
      <p:sp>
        <p:nvSpPr>
          <p:cNvPr id="7" name="Tijdelijke aanduiding voor dianummer 2">
            <a:extLst>
              <a:ext uri="{FF2B5EF4-FFF2-40B4-BE49-F238E27FC236}">
                <a16:creationId xmlns:a16="http://schemas.microsoft.com/office/drawing/2014/main" id="{A8607BF4-6878-42BD-AA3B-9B7BBFB732FE}"/>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D0FE45-509C-4BDF-9EDE-64426F8DF3D2}" type="slidenum">
              <a:rPr kumimoji="0" lang="nl-NL" sz="800" b="1" i="0" u="none" strike="noStrike" kern="1200" cap="none" spc="0" normalizeH="0" baseline="0" noProof="0" smtClean="0">
                <a:ln>
                  <a:noFill/>
                </a:ln>
                <a:solidFill>
                  <a:srgbClr val="A6A6A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nl-NL" sz="800" b="1" i="0" u="none" strike="noStrike" kern="1200" cap="none" spc="0" normalizeH="0" baseline="0" noProof="0">
              <a:ln>
                <a:noFill/>
              </a:ln>
              <a:solidFill>
                <a:srgbClr val="A6A6A6"/>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688B3DFF-936D-4306-8E51-2E935E6F3AF2}"/>
              </a:ext>
            </a:extLst>
          </p:cNvPr>
          <p:cNvSpPr>
            <a:spLocks noGrp="1"/>
          </p:cNvSpPr>
          <p:nvPr>
            <p:ph type="body" sz="quarter" idx="13"/>
          </p:nvPr>
        </p:nvSpPr>
        <p:spPr/>
        <p:txBody>
          <a:bodyPr/>
          <a:lstStyle/>
          <a:p>
            <a:r>
              <a:rPr lang="en-US" dirty="0"/>
              <a:t>About </a:t>
            </a:r>
            <a:r>
              <a:rPr lang="en-US" dirty="0">
                <a:solidFill>
                  <a:srgbClr val="0A5D7A"/>
                </a:solidFill>
              </a:rPr>
              <a:t>target group </a:t>
            </a:r>
            <a:r>
              <a:rPr lang="en-US" dirty="0"/>
              <a:t>&amp; </a:t>
            </a:r>
            <a:r>
              <a:rPr lang="en-US" dirty="0">
                <a:solidFill>
                  <a:srgbClr val="0A5D7A"/>
                </a:solidFill>
              </a:rPr>
              <a:t>methodology</a:t>
            </a:r>
            <a:endParaRPr lang="nl-NL" dirty="0">
              <a:solidFill>
                <a:srgbClr val="0A5D7A"/>
              </a:solidFill>
            </a:endParaRPr>
          </a:p>
        </p:txBody>
      </p:sp>
      <p:sp>
        <p:nvSpPr>
          <p:cNvPr id="738" name="Freeform 15">
            <a:extLst>
              <a:ext uri="{FF2B5EF4-FFF2-40B4-BE49-F238E27FC236}">
                <a16:creationId xmlns:a16="http://schemas.microsoft.com/office/drawing/2014/main" id="{84CFB277-4823-4172-9CDF-BCAFDF4989A3}"/>
              </a:ext>
            </a:extLst>
          </p:cNvPr>
          <p:cNvSpPr>
            <a:spLocks noChangeArrowheads="1"/>
          </p:cNvSpPr>
          <p:nvPr/>
        </p:nvSpPr>
        <p:spPr bwMode="auto">
          <a:xfrm rot="21143997">
            <a:off x="2597977" y="1245673"/>
            <a:ext cx="1223476" cy="1424691"/>
          </a:xfrm>
          <a:custGeom>
            <a:avLst/>
            <a:gdLst>
              <a:gd name="T0" fmla="*/ 787 w 2333"/>
              <a:gd name="T1" fmla="*/ 40 h 2717"/>
              <a:gd name="T2" fmla="*/ 787 w 2333"/>
              <a:gd name="T3" fmla="*/ 40 h 2717"/>
              <a:gd name="T4" fmla="*/ 930 w 2333"/>
              <a:gd name="T5" fmla="*/ 41 h 2717"/>
              <a:gd name="T6" fmla="*/ 930 w 2333"/>
              <a:gd name="T7" fmla="*/ 41 h 2717"/>
              <a:gd name="T8" fmla="*/ 2332 w 2333"/>
              <a:gd name="T9" fmla="*/ 2289 h 2717"/>
              <a:gd name="T10" fmla="*/ 1146 w 2333"/>
              <a:gd name="T11" fmla="*/ 2716 h 2717"/>
              <a:gd name="T12" fmla="*/ 1146 w 2333"/>
              <a:gd name="T13" fmla="*/ 2716 h 2717"/>
              <a:gd name="T14" fmla="*/ 39 w 2333"/>
              <a:gd name="T15" fmla="*/ 932 h 2717"/>
              <a:gd name="T16" fmla="*/ 39 w 2333"/>
              <a:gd name="T17" fmla="*/ 932 h 2717"/>
              <a:gd name="T18" fmla="*/ 40 w 2333"/>
              <a:gd name="T19" fmla="*/ 787 h 2717"/>
              <a:gd name="T20" fmla="*/ 787 w 2333"/>
              <a:gd name="T21" fmla="*/ 40 h 2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3" h="2717">
                <a:moveTo>
                  <a:pt x="787" y="40"/>
                </a:moveTo>
                <a:lnTo>
                  <a:pt x="787" y="40"/>
                </a:lnTo>
                <a:cubicBezTo>
                  <a:pt x="827" y="0"/>
                  <a:pt x="891" y="0"/>
                  <a:pt x="930" y="41"/>
                </a:cubicBezTo>
                <a:lnTo>
                  <a:pt x="930" y="41"/>
                </a:lnTo>
                <a:cubicBezTo>
                  <a:pt x="1552" y="682"/>
                  <a:pt x="2029" y="1449"/>
                  <a:pt x="2332" y="2289"/>
                </a:cubicBezTo>
                <a:lnTo>
                  <a:pt x="1146" y="2716"/>
                </a:lnTo>
                <a:lnTo>
                  <a:pt x="1146" y="2716"/>
                </a:lnTo>
                <a:cubicBezTo>
                  <a:pt x="907" y="2050"/>
                  <a:pt x="529" y="1442"/>
                  <a:pt x="39" y="932"/>
                </a:cubicBezTo>
                <a:lnTo>
                  <a:pt x="39" y="932"/>
                </a:lnTo>
                <a:cubicBezTo>
                  <a:pt x="0" y="891"/>
                  <a:pt x="0" y="826"/>
                  <a:pt x="40" y="787"/>
                </a:cubicBezTo>
                <a:lnTo>
                  <a:pt x="787" y="40"/>
                </a:lnTo>
              </a:path>
            </a:pathLst>
          </a:custGeom>
          <a:solidFill>
            <a:srgbClr val="0A5D7A"/>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739" name="Freeform 16">
            <a:extLst>
              <a:ext uri="{FF2B5EF4-FFF2-40B4-BE49-F238E27FC236}">
                <a16:creationId xmlns:a16="http://schemas.microsoft.com/office/drawing/2014/main" id="{5303E218-D671-4526-8D6B-FF5DEE3959B9}"/>
              </a:ext>
            </a:extLst>
          </p:cNvPr>
          <p:cNvSpPr>
            <a:spLocks noChangeArrowheads="1"/>
          </p:cNvSpPr>
          <p:nvPr/>
        </p:nvSpPr>
        <p:spPr bwMode="auto">
          <a:xfrm rot="21143997">
            <a:off x="3354150" y="2378890"/>
            <a:ext cx="841863" cy="1424692"/>
          </a:xfrm>
          <a:custGeom>
            <a:avLst/>
            <a:gdLst>
              <a:gd name="T0" fmla="*/ 1189 w 1607"/>
              <a:gd name="T1" fmla="*/ 0 h 2730"/>
              <a:gd name="T2" fmla="*/ 1189 w 1607"/>
              <a:gd name="T3" fmla="*/ 0 h 2730"/>
              <a:gd name="T4" fmla="*/ 1512 w 1607"/>
              <a:gd name="T5" fmla="*/ 2729 h 2730"/>
              <a:gd name="T6" fmla="*/ 258 w 1607"/>
              <a:gd name="T7" fmla="*/ 2601 h 2730"/>
              <a:gd name="T8" fmla="*/ 258 w 1607"/>
              <a:gd name="T9" fmla="*/ 2601 h 2730"/>
              <a:gd name="T10" fmla="*/ 0 w 1607"/>
              <a:gd name="T11" fmla="*/ 418 h 2730"/>
              <a:gd name="T12" fmla="*/ 1189 w 1607"/>
              <a:gd name="T13" fmla="*/ 0 h 2730"/>
            </a:gdLst>
            <a:ahLst/>
            <a:cxnLst>
              <a:cxn ang="0">
                <a:pos x="T0" y="T1"/>
              </a:cxn>
              <a:cxn ang="0">
                <a:pos x="T2" y="T3"/>
              </a:cxn>
              <a:cxn ang="0">
                <a:pos x="T4" y="T5"/>
              </a:cxn>
              <a:cxn ang="0">
                <a:pos x="T6" y="T7"/>
              </a:cxn>
              <a:cxn ang="0">
                <a:pos x="T8" y="T9"/>
              </a:cxn>
              <a:cxn ang="0">
                <a:pos x="T10" y="T11"/>
              </a:cxn>
              <a:cxn ang="0">
                <a:pos x="T12" y="T13"/>
              </a:cxn>
            </a:cxnLst>
            <a:rect l="0" t="0" r="r" b="b"/>
            <a:pathLst>
              <a:path w="1607" h="2730">
                <a:moveTo>
                  <a:pt x="1189" y="0"/>
                </a:moveTo>
                <a:lnTo>
                  <a:pt x="1189" y="0"/>
                </a:lnTo>
                <a:cubicBezTo>
                  <a:pt x="1496" y="876"/>
                  <a:pt x="1606" y="1808"/>
                  <a:pt x="1512" y="2729"/>
                </a:cubicBezTo>
                <a:lnTo>
                  <a:pt x="258" y="2601"/>
                </a:lnTo>
                <a:lnTo>
                  <a:pt x="258" y="2601"/>
                </a:lnTo>
                <a:cubicBezTo>
                  <a:pt x="334" y="1863"/>
                  <a:pt x="246" y="1118"/>
                  <a:pt x="0" y="418"/>
                </a:cubicBezTo>
                <a:lnTo>
                  <a:pt x="1189" y="0"/>
                </a:lnTo>
              </a:path>
            </a:pathLst>
          </a:custGeom>
          <a:solidFill>
            <a:srgbClr val="8DBDCB"/>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740" name="Freeform 17">
            <a:extLst>
              <a:ext uri="{FF2B5EF4-FFF2-40B4-BE49-F238E27FC236}">
                <a16:creationId xmlns:a16="http://schemas.microsoft.com/office/drawing/2014/main" id="{3F01FD95-7660-4815-985D-7F44CC8FD6A3}"/>
              </a:ext>
            </a:extLst>
          </p:cNvPr>
          <p:cNvSpPr>
            <a:spLocks noChangeArrowheads="1"/>
          </p:cNvSpPr>
          <p:nvPr/>
        </p:nvSpPr>
        <p:spPr bwMode="auto">
          <a:xfrm rot="21143997">
            <a:off x="3290143" y="3739360"/>
            <a:ext cx="1038451" cy="1438568"/>
          </a:xfrm>
          <a:custGeom>
            <a:avLst/>
            <a:gdLst>
              <a:gd name="T0" fmla="*/ 1979 w 1980"/>
              <a:gd name="T1" fmla="*/ 148 h 2743"/>
              <a:gd name="T2" fmla="*/ 1979 w 1980"/>
              <a:gd name="T3" fmla="*/ 148 h 2743"/>
              <a:gd name="T4" fmla="*/ 1069 w 1980"/>
              <a:gd name="T5" fmla="*/ 2742 h 2743"/>
              <a:gd name="T6" fmla="*/ 0 w 1980"/>
              <a:gd name="T7" fmla="*/ 2075 h 2743"/>
              <a:gd name="T8" fmla="*/ 0 w 1980"/>
              <a:gd name="T9" fmla="*/ 2075 h 2743"/>
              <a:gd name="T10" fmla="*/ 728 w 1980"/>
              <a:gd name="T11" fmla="*/ 0 h 2743"/>
              <a:gd name="T12" fmla="*/ 1979 w 1980"/>
              <a:gd name="T13" fmla="*/ 148 h 2743"/>
            </a:gdLst>
            <a:ahLst/>
            <a:cxnLst>
              <a:cxn ang="0">
                <a:pos x="T0" y="T1"/>
              </a:cxn>
              <a:cxn ang="0">
                <a:pos x="T2" y="T3"/>
              </a:cxn>
              <a:cxn ang="0">
                <a:pos x="T4" y="T5"/>
              </a:cxn>
              <a:cxn ang="0">
                <a:pos x="T6" y="T7"/>
              </a:cxn>
              <a:cxn ang="0">
                <a:pos x="T8" y="T9"/>
              </a:cxn>
              <a:cxn ang="0">
                <a:pos x="T10" y="T11"/>
              </a:cxn>
              <a:cxn ang="0">
                <a:pos x="T12" y="T13"/>
              </a:cxn>
            </a:cxnLst>
            <a:rect l="0" t="0" r="r" b="b"/>
            <a:pathLst>
              <a:path w="1980" h="2743">
                <a:moveTo>
                  <a:pt x="1979" y="148"/>
                </a:moveTo>
                <a:lnTo>
                  <a:pt x="1979" y="148"/>
                </a:lnTo>
                <a:cubicBezTo>
                  <a:pt x="1870" y="1069"/>
                  <a:pt x="1560" y="1955"/>
                  <a:pt x="1069" y="2742"/>
                </a:cubicBezTo>
                <a:lnTo>
                  <a:pt x="0" y="2075"/>
                </a:lnTo>
                <a:lnTo>
                  <a:pt x="0" y="2075"/>
                </a:lnTo>
                <a:cubicBezTo>
                  <a:pt x="392" y="1445"/>
                  <a:pt x="641" y="737"/>
                  <a:pt x="728" y="0"/>
                </a:cubicBezTo>
                <a:lnTo>
                  <a:pt x="1979" y="148"/>
                </a:lnTo>
              </a:path>
            </a:pathLst>
          </a:custGeom>
          <a:solidFill>
            <a:srgbClr val="0A5D7A"/>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741" name="Freeform 18">
            <a:extLst>
              <a:ext uri="{FF2B5EF4-FFF2-40B4-BE49-F238E27FC236}">
                <a16:creationId xmlns:a16="http://schemas.microsoft.com/office/drawing/2014/main" id="{44ADCA40-D5DC-4DBF-93E4-48DDFFC45614}"/>
              </a:ext>
            </a:extLst>
          </p:cNvPr>
          <p:cNvSpPr>
            <a:spLocks noChangeArrowheads="1"/>
          </p:cNvSpPr>
          <p:nvPr/>
        </p:nvSpPr>
        <p:spPr bwMode="auto">
          <a:xfrm rot="21143997">
            <a:off x="2631607" y="4885117"/>
            <a:ext cx="1369184" cy="1355307"/>
          </a:xfrm>
          <a:custGeom>
            <a:avLst/>
            <a:gdLst>
              <a:gd name="T0" fmla="*/ 2608 w 2609"/>
              <a:gd name="T1" fmla="*/ 690 h 2582"/>
              <a:gd name="T2" fmla="*/ 2608 w 2609"/>
              <a:gd name="T3" fmla="*/ 690 h 2582"/>
              <a:gd name="T4" fmla="*/ 722 w 2609"/>
              <a:gd name="T5" fmla="*/ 2551 h 2582"/>
              <a:gd name="T6" fmla="*/ 722 w 2609"/>
              <a:gd name="T7" fmla="*/ 2551 h 2582"/>
              <a:gd name="T8" fmla="*/ 582 w 2609"/>
              <a:gd name="T9" fmla="*/ 2518 h 2582"/>
              <a:gd name="T10" fmla="*/ 29 w 2609"/>
              <a:gd name="T11" fmla="*/ 1618 h 2582"/>
              <a:gd name="T12" fmla="*/ 29 w 2609"/>
              <a:gd name="T13" fmla="*/ 1618 h 2582"/>
              <a:gd name="T14" fmla="*/ 62 w 2609"/>
              <a:gd name="T15" fmla="*/ 1477 h 2582"/>
              <a:gd name="T16" fmla="*/ 62 w 2609"/>
              <a:gd name="T17" fmla="*/ 1477 h 2582"/>
              <a:gd name="T18" fmla="*/ 1554 w 2609"/>
              <a:gd name="T19" fmla="*/ 0 h 2582"/>
              <a:gd name="T20" fmla="*/ 2608 w 2609"/>
              <a:gd name="T21" fmla="*/ 69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09" h="2582">
                <a:moveTo>
                  <a:pt x="2608" y="690"/>
                </a:moveTo>
                <a:lnTo>
                  <a:pt x="2608" y="690"/>
                </a:lnTo>
                <a:cubicBezTo>
                  <a:pt x="2118" y="1438"/>
                  <a:pt x="1475" y="2072"/>
                  <a:pt x="722" y="2551"/>
                </a:cubicBezTo>
                <a:lnTo>
                  <a:pt x="722" y="2551"/>
                </a:lnTo>
                <a:cubicBezTo>
                  <a:pt x="675" y="2581"/>
                  <a:pt x="612" y="2566"/>
                  <a:pt x="582" y="2518"/>
                </a:cubicBezTo>
                <a:lnTo>
                  <a:pt x="29" y="1618"/>
                </a:lnTo>
                <a:lnTo>
                  <a:pt x="29" y="1618"/>
                </a:lnTo>
                <a:cubicBezTo>
                  <a:pt x="0" y="1570"/>
                  <a:pt x="15" y="1508"/>
                  <a:pt x="62" y="1477"/>
                </a:cubicBezTo>
                <a:lnTo>
                  <a:pt x="62" y="1477"/>
                </a:lnTo>
                <a:cubicBezTo>
                  <a:pt x="658" y="1095"/>
                  <a:pt x="1165" y="592"/>
                  <a:pt x="1554" y="0"/>
                </a:cubicBezTo>
                <a:lnTo>
                  <a:pt x="2608" y="690"/>
                </a:lnTo>
              </a:path>
            </a:pathLst>
          </a:custGeom>
          <a:solidFill>
            <a:srgbClr val="8DBDCB"/>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cxnSp>
        <p:nvCxnSpPr>
          <p:cNvPr id="742" name="Straight Connector 741">
            <a:extLst>
              <a:ext uri="{FF2B5EF4-FFF2-40B4-BE49-F238E27FC236}">
                <a16:creationId xmlns:a16="http://schemas.microsoft.com/office/drawing/2014/main" id="{26BFFB0D-553D-48E1-86D3-C66AE5A2FA2C}"/>
              </a:ext>
            </a:extLst>
          </p:cNvPr>
          <p:cNvCxnSpPr>
            <a:cxnSpLocks/>
          </p:cNvCxnSpPr>
          <p:nvPr/>
        </p:nvCxnSpPr>
        <p:spPr>
          <a:xfrm>
            <a:off x="3472957" y="1885021"/>
            <a:ext cx="1371600" cy="0"/>
          </a:xfrm>
          <a:prstGeom prst="line">
            <a:avLst/>
          </a:prstGeom>
          <a:ln w="76200">
            <a:solidFill>
              <a:schemeClr val="accent2"/>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43" name="Straight Connector 742">
            <a:extLst>
              <a:ext uri="{FF2B5EF4-FFF2-40B4-BE49-F238E27FC236}">
                <a16:creationId xmlns:a16="http://schemas.microsoft.com/office/drawing/2014/main" id="{8EF65950-5301-4E32-8456-029E27F852E4}"/>
              </a:ext>
            </a:extLst>
          </p:cNvPr>
          <p:cNvCxnSpPr>
            <a:cxnSpLocks/>
          </p:cNvCxnSpPr>
          <p:nvPr/>
        </p:nvCxnSpPr>
        <p:spPr>
          <a:xfrm>
            <a:off x="3930157" y="3161503"/>
            <a:ext cx="914400" cy="0"/>
          </a:xfrm>
          <a:prstGeom prst="line">
            <a:avLst/>
          </a:prstGeom>
          <a:ln w="76200">
            <a:solidFill>
              <a:schemeClr val="accent4"/>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44" name="Straight Connector 743">
            <a:extLst>
              <a:ext uri="{FF2B5EF4-FFF2-40B4-BE49-F238E27FC236}">
                <a16:creationId xmlns:a16="http://schemas.microsoft.com/office/drawing/2014/main" id="{5FEAF867-ADB5-4649-A221-AF7F01A2049C}"/>
              </a:ext>
            </a:extLst>
          </p:cNvPr>
          <p:cNvCxnSpPr>
            <a:cxnSpLocks/>
          </p:cNvCxnSpPr>
          <p:nvPr/>
        </p:nvCxnSpPr>
        <p:spPr>
          <a:xfrm>
            <a:off x="3930157" y="4437985"/>
            <a:ext cx="914400" cy="0"/>
          </a:xfrm>
          <a:prstGeom prst="line">
            <a:avLst/>
          </a:prstGeom>
          <a:ln w="76200">
            <a:solidFill>
              <a:schemeClr val="accent2"/>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45" name="Straight Connector 744">
            <a:extLst>
              <a:ext uri="{FF2B5EF4-FFF2-40B4-BE49-F238E27FC236}">
                <a16:creationId xmlns:a16="http://schemas.microsoft.com/office/drawing/2014/main" id="{558295E4-5E0A-4D1B-8B9D-22D3333382AE}"/>
              </a:ext>
            </a:extLst>
          </p:cNvPr>
          <p:cNvCxnSpPr>
            <a:cxnSpLocks/>
          </p:cNvCxnSpPr>
          <p:nvPr/>
        </p:nvCxnSpPr>
        <p:spPr>
          <a:xfrm>
            <a:off x="3472957" y="5714467"/>
            <a:ext cx="1371600" cy="0"/>
          </a:xfrm>
          <a:prstGeom prst="line">
            <a:avLst/>
          </a:prstGeom>
          <a:ln w="76200">
            <a:solidFill>
              <a:schemeClr val="accent4"/>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746" name="TextBox 745">
            <a:extLst>
              <a:ext uri="{FF2B5EF4-FFF2-40B4-BE49-F238E27FC236}">
                <a16:creationId xmlns:a16="http://schemas.microsoft.com/office/drawing/2014/main" id="{94369E49-9FE4-41A1-8BB0-6442DF938F6B}"/>
              </a:ext>
            </a:extLst>
          </p:cNvPr>
          <p:cNvSpPr txBox="1"/>
          <p:nvPr/>
        </p:nvSpPr>
        <p:spPr>
          <a:xfrm>
            <a:off x="5324252" y="1398820"/>
            <a:ext cx="6673784" cy="279366"/>
          </a:xfrm>
          <a:prstGeom prst="rect">
            <a:avLst/>
          </a:prstGeom>
          <a:noFill/>
        </p:spPr>
        <p:txBody>
          <a:bodyPr wrap="square" rtlCol="0" anchor="t" anchorCtr="0">
            <a:noAutofit/>
          </a:bodyPr>
          <a:lstStyle/>
          <a:p>
            <a:pPr marL="0" marR="0" lvl="0" indent="0" algn="l" defTabSz="914400" rtl="0" eaLnBrk="1" fontAlgn="auto" latinLnBrk="0" hangingPunct="1">
              <a:lnSpc>
                <a:spcPts val="15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A5D7A"/>
                </a:solidFill>
                <a:effectLst/>
                <a:uLnTx/>
                <a:uFillTx/>
                <a:latin typeface="Arial" panose="020B0604020202020204" pitchFamily="34" charset="0"/>
                <a:ea typeface="League Spartan" charset="0"/>
                <a:cs typeface="Arial" panose="020B0604020202020204" pitchFamily="34" charset="0"/>
              </a:rPr>
              <a:t>Surveying construction companies…</a:t>
            </a:r>
            <a:endParaRPr kumimoji="0" lang="en-GB" sz="1800" b="0" i="0" u="none" strike="noStrike" kern="1200" cap="none" spc="0" normalizeH="0" baseline="0" noProof="0" dirty="0">
              <a:ln>
                <a:noFill/>
              </a:ln>
              <a:solidFill>
                <a:srgbClr val="0A5D7A"/>
              </a:solidFill>
              <a:effectLst/>
              <a:uLnTx/>
              <a:uFillTx/>
              <a:latin typeface="Arial" panose="020B0604020202020204" pitchFamily="34" charset="0"/>
              <a:ea typeface="League Spartan" charset="0"/>
              <a:cs typeface="Arial" panose="020B0604020202020204" pitchFamily="34" charset="0"/>
            </a:endParaRPr>
          </a:p>
        </p:txBody>
      </p:sp>
      <p:sp>
        <p:nvSpPr>
          <p:cNvPr id="747" name="TextBox 746">
            <a:extLst>
              <a:ext uri="{FF2B5EF4-FFF2-40B4-BE49-F238E27FC236}">
                <a16:creationId xmlns:a16="http://schemas.microsoft.com/office/drawing/2014/main" id="{B89C3415-03FE-4589-8BD9-48E7A80DEB9E}"/>
              </a:ext>
            </a:extLst>
          </p:cNvPr>
          <p:cNvSpPr txBox="1"/>
          <p:nvPr/>
        </p:nvSpPr>
        <p:spPr>
          <a:xfrm>
            <a:off x="5324252" y="2751118"/>
            <a:ext cx="6766148" cy="269919"/>
          </a:xfrm>
          <a:prstGeom prst="rect">
            <a:avLst/>
          </a:prstGeom>
          <a:noFill/>
        </p:spPr>
        <p:txBody>
          <a:bodyPr wrap="square" rtlCol="0" anchor="t" anchorCtr="0">
            <a:noAutofit/>
          </a:bodyPr>
          <a:lstStyle/>
          <a:p>
            <a:pPr marL="0" marR="0" lvl="0" indent="0" algn="l" defTabSz="914400" rtl="0" eaLnBrk="1" fontAlgn="auto" latinLnBrk="0" hangingPunct="1">
              <a:lnSpc>
                <a:spcPts val="15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8DBDCB"/>
                </a:solidFill>
                <a:effectLst/>
                <a:uLnTx/>
                <a:uFillTx/>
                <a:latin typeface="Arial" panose="020B0604020202020204" pitchFamily="34" charset="0"/>
                <a:ea typeface="League Spartan" charset="0"/>
                <a:cs typeface="Arial" panose="020B0604020202020204" pitchFamily="34" charset="0"/>
              </a:rPr>
              <a:t>… selected from a </a:t>
            </a:r>
            <a:r>
              <a:rPr kumimoji="0" lang="en-GB" sz="1800" b="1" i="0" u="none" strike="noStrike" kern="1200" cap="none" spc="0" normalizeH="0" baseline="0" noProof="0">
                <a:ln>
                  <a:noFill/>
                </a:ln>
                <a:solidFill>
                  <a:srgbClr val="8DBDCB"/>
                </a:solidFill>
                <a:effectLst/>
                <a:uLnTx/>
                <a:uFillTx/>
                <a:latin typeface="Arial" panose="020B0604020202020204" pitchFamily="34" charset="0"/>
                <a:ea typeface="League Spartan" charset="0"/>
                <a:cs typeface="Arial" panose="020B0604020202020204" pitchFamily="34" charset="0"/>
              </a:rPr>
              <a:t>country-representative database</a:t>
            </a:r>
            <a:endParaRPr kumimoji="0" lang="en-GB" sz="1800" b="0" i="0" u="none" strike="noStrike" kern="1200" cap="none" spc="0" normalizeH="0" baseline="0" noProof="0" dirty="0">
              <a:ln>
                <a:noFill/>
              </a:ln>
              <a:solidFill>
                <a:srgbClr val="8DBDCB"/>
              </a:solidFill>
              <a:effectLst/>
              <a:uLnTx/>
              <a:uFillTx/>
              <a:latin typeface="Arial" panose="020B0604020202020204" pitchFamily="34" charset="0"/>
              <a:ea typeface="League Spartan" charset="0"/>
              <a:cs typeface="Arial" panose="020B0604020202020204" pitchFamily="34" charset="0"/>
            </a:endParaRPr>
          </a:p>
        </p:txBody>
      </p:sp>
      <p:sp>
        <p:nvSpPr>
          <p:cNvPr id="752" name="TextBox 751">
            <a:extLst>
              <a:ext uri="{FF2B5EF4-FFF2-40B4-BE49-F238E27FC236}">
                <a16:creationId xmlns:a16="http://schemas.microsoft.com/office/drawing/2014/main" id="{7AE9A67A-A406-4512-A659-337EB9D2C1EE}"/>
              </a:ext>
            </a:extLst>
          </p:cNvPr>
          <p:cNvSpPr txBox="1"/>
          <p:nvPr/>
        </p:nvSpPr>
        <p:spPr>
          <a:xfrm>
            <a:off x="5324252" y="4006088"/>
            <a:ext cx="6400800" cy="263017"/>
          </a:xfrm>
          <a:prstGeom prst="rect">
            <a:avLst/>
          </a:prstGeom>
          <a:noFill/>
        </p:spPr>
        <p:txBody>
          <a:bodyPr wrap="square" rtlCol="0" anchor="t" anchorCtr="0">
            <a:noAutofit/>
          </a:bodyPr>
          <a:lstStyle/>
          <a:p>
            <a:pPr marL="0" marR="0" lvl="0" indent="0" algn="l" defTabSz="914400" rtl="0" eaLnBrk="1" fontAlgn="auto" latinLnBrk="0" hangingPunct="1">
              <a:lnSpc>
                <a:spcPts val="15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A5D7A"/>
                </a:solidFill>
                <a:effectLst/>
                <a:uLnTx/>
                <a:uFillTx/>
                <a:latin typeface="Arial" panose="020B0604020202020204" pitchFamily="34" charset="0"/>
                <a:ea typeface="League Spartan" charset="0"/>
                <a:cs typeface="Arial" panose="020B0604020202020204" pitchFamily="34" charset="0"/>
              </a:rPr>
              <a:t>… through phone interviews, by native-speaking agents</a:t>
            </a:r>
          </a:p>
        </p:txBody>
      </p:sp>
      <p:sp>
        <p:nvSpPr>
          <p:cNvPr id="771" name="TextBox 770">
            <a:extLst>
              <a:ext uri="{FF2B5EF4-FFF2-40B4-BE49-F238E27FC236}">
                <a16:creationId xmlns:a16="http://schemas.microsoft.com/office/drawing/2014/main" id="{60CA4118-1D36-47DC-8819-C687C2C9BC43}"/>
              </a:ext>
            </a:extLst>
          </p:cNvPr>
          <p:cNvSpPr txBox="1"/>
          <p:nvPr/>
        </p:nvSpPr>
        <p:spPr>
          <a:xfrm>
            <a:off x="5324252" y="5180952"/>
            <a:ext cx="6400800" cy="307084"/>
          </a:xfrm>
          <a:prstGeom prst="rect">
            <a:avLst/>
          </a:prstGeom>
          <a:noFill/>
        </p:spPr>
        <p:txBody>
          <a:bodyPr wrap="square" rtlCol="0" anchor="t" anchorCtr="0">
            <a:noAutofit/>
          </a:bodyPr>
          <a:lstStyle/>
          <a:p>
            <a:pPr marL="0" marR="0" lvl="0" indent="0" algn="l" defTabSz="914400" rtl="0" eaLnBrk="1" fontAlgn="auto" latinLnBrk="0" hangingPunct="1">
              <a:lnSpc>
                <a:spcPts val="15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8DBDCB"/>
                </a:solidFill>
                <a:effectLst/>
                <a:uLnTx/>
                <a:uFillTx/>
                <a:latin typeface="Arial" panose="020B0604020202020204" pitchFamily="34" charset="0"/>
                <a:ea typeface="League Spartan" charset="0"/>
                <a:cs typeface="Arial" panose="020B0604020202020204" pitchFamily="34" charset="0"/>
              </a:rPr>
              <a:t>… centralised and continuous quality control</a:t>
            </a:r>
            <a:endParaRPr kumimoji="0" lang="en-GB" sz="1800" b="1" i="0" u="none" strike="noStrike" kern="1200" cap="none" spc="0" normalizeH="0" baseline="0" noProof="0" dirty="0">
              <a:ln>
                <a:noFill/>
              </a:ln>
              <a:solidFill>
                <a:srgbClr val="8DBDCB"/>
              </a:solidFill>
              <a:effectLst/>
              <a:uLnTx/>
              <a:uFillTx/>
              <a:latin typeface="Arial" panose="020B0604020202020204" pitchFamily="34" charset="0"/>
              <a:ea typeface="League Spartan" charset="0"/>
              <a:cs typeface="Arial" panose="020B0604020202020204" pitchFamily="34" charset="0"/>
            </a:endParaRPr>
          </a:p>
        </p:txBody>
      </p:sp>
      <p:sp>
        <p:nvSpPr>
          <p:cNvPr id="773" name="Rechthoek 5">
            <a:extLst>
              <a:ext uri="{FF2B5EF4-FFF2-40B4-BE49-F238E27FC236}">
                <a16:creationId xmlns:a16="http://schemas.microsoft.com/office/drawing/2014/main" id="{64A59E77-D0F7-4014-B0F7-47E67F4857F4}"/>
              </a:ext>
            </a:extLst>
          </p:cNvPr>
          <p:cNvSpPr/>
          <p:nvPr/>
        </p:nvSpPr>
        <p:spPr>
          <a:xfrm>
            <a:off x="5324252" y="1678186"/>
            <a:ext cx="6400800" cy="914400"/>
          </a:xfrm>
          <a:prstGeom prst="rect">
            <a:avLst/>
          </a:prstGeom>
        </p:spPr>
        <p:txBody>
          <a:bodyPr wrap="square" anchor="t" anchorCtr="0">
            <a:noAutofit/>
          </a:bodyPr>
          <a:lstStyle/>
          <a:p>
            <a:pPr marL="0" marR="0" lvl="0" indent="0" algn="l" defTabSz="914400" rtl="0" eaLnBrk="1" fontAlgn="auto" latinLnBrk="0" hangingPunct="1">
              <a:lnSpc>
                <a:spcPts val="1500"/>
              </a:lnSpc>
              <a:spcBef>
                <a:spcPts val="400"/>
              </a:spcBef>
              <a:spcAft>
                <a:spcPts val="400"/>
              </a:spcAft>
              <a:buClrTx/>
              <a:buSzTx/>
              <a:buFontTx/>
              <a:buNone/>
              <a:tabLst/>
              <a:defRPr/>
            </a:pPr>
            <a:r>
              <a:rPr kumimoji="0" lang="en-GB" sz="1200" b="1"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Mid-sized</a:t>
            </a: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 (5 to 15 employees) and </a:t>
            </a:r>
            <a:r>
              <a:rPr kumimoji="0" lang="en-GB" sz="1200" b="1"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large</a:t>
            </a: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 (more than 15 employees) </a:t>
            </a:r>
            <a:r>
              <a:rPr kumimoji="0" lang="en-GB" sz="1200" b="0" i="0" u="none" strike="noStrike" kern="1200" cap="none" spc="0" normalizeH="0" baseline="0" noProof="0" dirty="0">
                <a:ln>
                  <a:noFill/>
                </a:ln>
                <a:solidFill>
                  <a:srgbClr val="727272"/>
                </a:solidFill>
                <a:effectLst/>
                <a:uLnTx/>
                <a:uFillTx/>
                <a:latin typeface="Arial" panose="020B0604020202020204"/>
                <a:ea typeface="+mn-ea"/>
                <a:cs typeface="+mn-cs"/>
              </a:rPr>
              <a:t>building contractors who are active both in residential and non-residential segments are interviewed. Most interviews are conducted with owners/ directors or with purchasers of these companies.</a:t>
            </a:r>
          </a:p>
        </p:txBody>
      </p:sp>
      <p:sp>
        <p:nvSpPr>
          <p:cNvPr id="774" name="Rechthoek 6">
            <a:extLst>
              <a:ext uri="{FF2B5EF4-FFF2-40B4-BE49-F238E27FC236}">
                <a16:creationId xmlns:a16="http://schemas.microsoft.com/office/drawing/2014/main" id="{9C2F2F56-4302-46B7-9357-05FFE3127A19}"/>
              </a:ext>
            </a:extLst>
          </p:cNvPr>
          <p:cNvSpPr/>
          <p:nvPr/>
        </p:nvSpPr>
        <p:spPr>
          <a:xfrm>
            <a:off x="5324252" y="3021037"/>
            <a:ext cx="6400800" cy="914400"/>
          </a:xfrm>
          <a:prstGeom prst="rect">
            <a:avLst/>
          </a:prstGeom>
        </p:spPr>
        <p:txBody>
          <a:bodyPr wrap="square" anchor="t" anchorCtr="0">
            <a:noAutofit/>
          </a:bodyPr>
          <a:lstStyle/>
          <a:p>
            <a:pPr marL="0" marR="0" lvl="0" indent="0" algn="l" defTabSz="914400" rtl="0" eaLnBrk="1" fontAlgn="auto" latinLnBrk="0" hangingPunct="1">
              <a:lnSpc>
                <a:spcPts val="1500"/>
              </a:lnSpc>
              <a:spcBef>
                <a:spcPts val="400"/>
              </a:spcBef>
              <a:spcAft>
                <a:spcPts val="400"/>
              </a:spcAft>
              <a:buClrTx/>
              <a:buSzTx/>
              <a:buFontTx/>
              <a:buNone/>
              <a:tabLst/>
              <a:defRPr/>
            </a:pPr>
            <a:r>
              <a:rPr kumimoji="0" lang="en-GB" sz="1200" b="0" i="0" u="none" strike="noStrike" kern="1200" cap="none" spc="0" normalizeH="0" baseline="0" noProof="0" dirty="0">
                <a:ln>
                  <a:noFill/>
                </a:ln>
                <a:solidFill>
                  <a:srgbClr val="727272"/>
                </a:solidFill>
                <a:effectLst/>
                <a:uLnTx/>
                <a:uFillTx/>
                <a:latin typeface="Arial" panose="020B0604020202020204"/>
                <a:ea typeface="+mn-ea"/>
                <a:cs typeface="+mn-cs"/>
              </a:rPr>
              <a:t>USP possesses an </a:t>
            </a:r>
            <a:r>
              <a:rPr kumimoji="0" lang="en-GB" sz="1200" b="1" i="0" u="none" strike="noStrike" kern="1200" cap="none" spc="0" normalizeH="0" baseline="0" noProof="0" dirty="0">
                <a:ln>
                  <a:noFill/>
                </a:ln>
                <a:solidFill>
                  <a:srgbClr val="727272"/>
                </a:solidFill>
                <a:effectLst/>
                <a:uLnTx/>
                <a:uFillTx/>
                <a:latin typeface="Arial" panose="020B0604020202020204"/>
                <a:ea typeface="+mn-ea"/>
                <a:cs typeface="+mn-cs"/>
              </a:rPr>
              <a:t>international database of construction companies</a:t>
            </a:r>
            <a:r>
              <a:rPr kumimoji="0" lang="en-GB" sz="1200" b="0" i="0" u="none" strike="noStrike" kern="1200" cap="none" spc="0" normalizeH="0" baseline="0" noProof="0" dirty="0">
                <a:ln>
                  <a:noFill/>
                </a:ln>
                <a:solidFill>
                  <a:srgbClr val="727272"/>
                </a:solidFill>
                <a:effectLst/>
                <a:uLnTx/>
                <a:uFillTx/>
                <a:latin typeface="Arial" panose="020B0604020202020204"/>
                <a:ea typeface="+mn-ea"/>
                <a:cs typeface="+mn-cs"/>
              </a:rPr>
              <a:t>, which is constantly updated. Therefore, respondents are not part of a fixed panel; the sample varies from wave to wave. </a:t>
            </a:r>
          </a:p>
        </p:txBody>
      </p:sp>
      <p:sp>
        <p:nvSpPr>
          <p:cNvPr id="775" name="Rechthoek 7">
            <a:extLst>
              <a:ext uri="{FF2B5EF4-FFF2-40B4-BE49-F238E27FC236}">
                <a16:creationId xmlns:a16="http://schemas.microsoft.com/office/drawing/2014/main" id="{CD43DFEA-80C9-4A47-B00E-A1672C45D5FC}"/>
              </a:ext>
            </a:extLst>
          </p:cNvPr>
          <p:cNvSpPr/>
          <p:nvPr/>
        </p:nvSpPr>
        <p:spPr>
          <a:xfrm>
            <a:off x="5324252" y="5488036"/>
            <a:ext cx="6400800" cy="914400"/>
          </a:xfrm>
          <a:prstGeom prst="rect">
            <a:avLst/>
          </a:prstGeom>
        </p:spPr>
        <p:txBody>
          <a:bodyPr wrap="square" anchor="t" anchorCtr="0">
            <a:noAutofit/>
          </a:bodyPr>
          <a:lstStyle/>
          <a:p>
            <a:pPr marL="0" marR="0" lvl="0" indent="0" algn="l" defTabSz="914400" rtl="0" eaLnBrk="1" fontAlgn="auto" latinLnBrk="0" hangingPunct="1">
              <a:lnSpc>
                <a:spcPts val="1500"/>
              </a:lnSpc>
              <a:spcBef>
                <a:spcPts val="400"/>
              </a:spcBef>
              <a:spcAft>
                <a:spcPts val="400"/>
              </a:spcAft>
              <a:buClrTx/>
              <a:buSzTx/>
              <a:buFontTx/>
              <a:buNone/>
              <a:tabLst/>
              <a:defRPr/>
            </a:pPr>
            <a:r>
              <a:rPr kumimoji="0" lang="en-GB" sz="1200" b="0" i="0" u="none" strike="noStrike" kern="1200" cap="none" spc="0" normalizeH="0" baseline="0" noProof="0" dirty="0">
                <a:ln>
                  <a:noFill/>
                </a:ln>
                <a:solidFill>
                  <a:srgbClr val="727272"/>
                </a:solidFill>
                <a:effectLst/>
                <a:uLnTx/>
                <a:uFillTx/>
                <a:latin typeface="Arial" panose="020B0604020202020204"/>
                <a:ea typeface="+mn-ea"/>
                <a:cs typeface="+mn-cs"/>
              </a:rPr>
              <a:t>Results in each country are monitored by the USP project team throughout the fieldwork period. We implement our extensive experience in order to </a:t>
            </a:r>
            <a:r>
              <a:rPr kumimoji="0" lang="en-GB" sz="1200" b="1" i="0" u="none" strike="noStrike" kern="1200" cap="none" spc="0" normalizeH="0" baseline="0" noProof="0" dirty="0">
                <a:ln>
                  <a:noFill/>
                </a:ln>
                <a:solidFill>
                  <a:srgbClr val="727272"/>
                </a:solidFill>
                <a:effectLst/>
                <a:uLnTx/>
                <a:uFillTx/>
                <a:latin typeface="Arial" panose="020B0604020202020204"/>
                <a:ea typeface="+mn-ea"/>
                <a:cs typeface="+mn-cs"/>
              </a:rPr>
              <a:t>make sure the answers are of high quality and provide the insights that meet the goal of the project.</a:t>
            </a:r>
          </a:p>
        </p:txBody>
      </p:sp>
      <p:sp>
        <p:nvSpPr>
          <p:cNvPr id="777" name="Rechthoek 8">
            <a:extLst>
              <a:ext uri="{FF2B5EF4-FFF2-40B4-BE49-F238E27FC236}">
                <a16:creationId xmlns:a16="http://schemas.microsoft.com/office/drawing/2014/main" id="{26319CF1-ED7D-4EBF-9E6A-9872CB7BC516}"/>
              </a:ext>
            </a:extLst>
          </p:cNvPr>
          <p:cNvSpPr/>
          <p:nvPr/>
        </p:nvSpPr>
        <p:spPr>
          <a:xfrm>
            <a:off x="5324252" y="4285454"/>
            <a:ext cx="6400800" cy="914400"/>
          </a:xfrm>
          <a:prstGeom prst="rect">
            <a:avLst/>
          </a:prstGeom>
        </p:spPr>
        <p:txBody>
          <a:bodyPr wrap="square" anchor="t" anchorCtr="0">
            <a:noAutofit/>
          </a:bodyPr>
          <a:lstStyle/>
          <a:p>
            <a:pPr marL="0" marR="0" lvl="0" indent="0" algn="l" defTabSz="914400" rtl="0" eaLnBrk="1" fontAlgn="auto" latinLnBrk="0" hangingPunct="1">
              <a:lnSpc>
                <a:spcPts val="1500"/>
              </a:lnSpc>
              <a:spcBef>
                <a:spcPts val="400"/>
              </a:spcBef>
              <a:spcAft>
                <a:spcPts val="400"/>
              </a:spcAft>
              <a:buClrTx/>
              <a:buSzTx/>
              <a:buFontTx/>
              <a:buNone/>
              <a:tabLst/>
              <a:defRPr/>
            </a:pPr>
            <a:r>
              <a:rPr kumimoji="0" lang="en-GB" sz="1200" b="0" i="0" u="none" strike="noStrike" kern="1200" cap="none" spc="0" normalizeH="0" baseline="0" noProof="0" dirty="0">
                <a:ln>
                  <a:noFill/>
                </a:ln>
                <a:solidFill>
                  <a:srgbClr val="727272"/>
                </a:solidFill>
                <a:effectLst/>
                <a:uLnTx/>
                <a:uFillTx/>
                <a:latin typeface="Arial" panose="020B0604020202020204"/>
                <a:ea typeface="+mn-ea"/>
                <a:cs typeface="+mn-cs"/>
              </a:rPr>
              <a:t>Phone surveys are the best approach for obtaining a sufficient sample in order to provide insights that can be relied upon. These phone calls are made </a:t>
            </a:r>
            <a:r>
              <a:rPr kumimoji="0" lang="en-GB" sz="1200" b="1" i="0" u="none" strike="noStrike" kern="1200" cap="none" spc="0" normalizeH="0" baseline="0" noProof="0" dirty="0">
                <a:ln>
                  <a:noFill/>
                </a:ln>
                <a:solidFill>
                  <a:srgbClr val="727272"/>
                </a:solidFill>
                <a:effectLst/>
                <a:uLnTx/>
                <a:uFillTx/>
                <a:latin typeface="Arial" panose="020B0604020202020204"/>
                <a:ea typeface="+mn-ea"/>
                <a:cs typeface="+mn-cs"/>
              </a:rPr>
              <a:t>by fixed fieldwork partners, located in the respective countries.</a:t>
            </a:r>
          </a:p>
        </p:txBody>
      </p:sp>
      <p:grpSp>
        <p:nvGrpSpPr>
          <p:cNvPr id="779" name="Groep 29">
            <a:extLst>
              <a:ext uri="{FF2B5EF4-FFF2-40B4-BE49-F238E27FC236}">
                <a16:creationId xmlns:a16="http://schemas.microsoft.com/office/drawing/2014/main" id="{F13870F2-38A8-4E07-9169-25D1BCEA8C13}"/>
              </a:ext>
            </a:extLst>
          </p:cNvPr>
          <p:cNvGrpSpPr>
            <a:grpSpLocks noChangeAspect="1"/>
          </p:cNvGrpSpPr>
          <p:nvPr/>
        </p:nvGrpSpPr>
        <p:grpSpPr>
          <a:xfrm rot="419406">
            <a:off x="554167" y="2871362"/>
            <a:ext cx="841863" cy="963665"/>
            <a:chOff x="4791076" y="3554414"/>
            <a:chExt cx="373063" cy="427038"/>
          </a:xfrm>
          <a:solidFill>
            <a:srgbClr val="8DBDCB"/>
          </a:solidFill>
        </p:grpSpPr>
        <p:sp>
          <p:nvSpPr>
            <p:cNvPr id="781" name="Freeform 245">
              <a:extLst>
                <a:ext uri="{FF2B5EF4-FFF2-40B4-BE49-F238E27FC236}">
                  <a16:creationId xmlns:a16="http://schemas.microsoft.com/office/drawing/2014/main" id="{7A9A841B-F82C-449E-AC51-1D2D83FAE7F9}"/>
                </a:ext>
              </a:extLst>
            </p:cNvPr>
            <p:cNvSpPr>
              <a:spLocks/>
            </p:cNvSpPr>
            <p:nvPr/>
          </p:nvSpPr>
          <p:spPr bwMode="auto">
            <a:xfrm>
              <a:off x="4894264" y="3698876"/>
              <a:ext cx="134938" cy="163513"/>
            </a:xfrm>
            <a:custGeom>
              <a:avLst/>
              <a:gdLst>
                <a:gd name="T0" fmla="*/ 8 w 85"/>
                <a:gd name="T1" fmla="*/ 0 h 103"/>
                <a:gd name="T2" fmla="*/ 2 w 85"/>
                <a:gd name="T3" fmla="*/ 8 h 103"/>
                <a:gd name="T4" fmla="*/ 0 w 85"/>
                <a:gd name="T5" fmla="*/ 19 h 103"/>
                <a:gd name="T6" fmla="*/ 0 w 85"/>
                <a:gd name="T7" fmla="*/ 31 h 103"/>
                <a:gd name="T8" fmla="*/ 3 w 85"/>
                <a:gd name="T9" fmla="*/ 44 h 103"/>
                <a:gd name="T10" fmla="*/ 9 w 85"/>
                <a:gd name="T11" fmla="*/ 58 h 103"/>
                <a:gd name="T12" fmla="*/ 18 w 85"/>
                <a:gd name="T13" fmla="*/ 71 h 103"/>
                <a:gd name="T14" fmla="*/ 29 w 85"/>
                <a:gd name="T15" fmla="*/ 83 h 103"/>
                <a:gd name="T16" fmla="*/ 40 w 85"/>
                <a:gd name="T17" fmla="*/ 93 h 103"/>
                <a:gd name="T18" fmla="*/ 52 w 85"/>
                <a:gd name="T19" fmla="*/ 99 h 103"/>
                <a:gd name="T20" fmla="*/ 64 w 85"/>
                <a:gd name="T21" fmla="*/ 103 h 103"/>
                <a:gd name="T22" fmla="*/ 76 w 85"/>
                <a:gd name="T23" fmla="*/ 103 h 103"/>
                <a:gd name="T24" fmla="*/ 85 w 85"/>
                <a:gd name="T25" fmla="*/ 10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03">
                  <a:moveTo>
                    <a:pt x="8" y="0"/>
                  </a:moveTo>
                  <a:lnTo>
                    <a:pt x="2" y="8"/>
                  </a:lnTo>
                  <a:lnTo>
                    <a:pt x="0" y="19"/>
                  </a:lnTo>
                  <a:lnTo>
                    <a:pt x="0" y="31"/>
                  </a:lnTo>
                  <a:lnTo>
                    <a:pt x="3" y="44"/>
                  </a:lnTo>
                  <a:lnTo>
                    <a:pt x="9" y="58"/>
                  </a:lnTo>
                  <a:lnTo>
                    <a:pt x="18" y="71"/>
                  </a:lnTo>
                  <a:lnTo>
                    <a:pt x="29" y="83"/>
                  </a:lnTo>
                  <a:lnTo>
                    <a:pt x="40" y="93"/>
                  </a:lnTo>
                  <a:lnTo>
                    <a:pt x="52" y="99"/>
                  </a:lnTo>
                  <a:lnTo>
                    <a:pt x="64" y="103"/>
                  </a:lnTo>
                  <a:lnTo>
                    <a:pt x="76" y="103"/>
                  </a:lnTo>
                  <a:lnTo>
                    <a:pt x="85" y="100"/>
                  </a:lnTo>
                </a:path>
              </a:pathLst>
            </a:custGeom>
            <a:grpFill/>
            <a:ln w="17463">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82" name="Freeform 246">
              <a:extLst>
                <a:ext uri="{FF2B5EF4-FFF2-40B4-BE49-F238E27FC236}">
                  <a16:creationId xmlns:a16="http://schemas.microsoft.com/office/drawing/2014/main" id="{F9794B8E-ECC5-473E-817C-2B9BB4AA492B}"/>
                </a:ext>
              </a:extLst>
            </p:cNvPr>
            <p:cNvSpPr>
              <a:spLocks/>
            </p:cNvSpPr>
            <p:nvPr/>
          </p:nvSpPr>
          <p:spPr bwMode="auto">
            <a:xfrm>
              <a:off x="4791076" y="3602039"/>
              <a:ext cx="311150" cy="379413"/>
            </a:xfrm>
            <a:custGeom>
              <a:avLst/>
              <a:gdLst>
                <a:gd name="T0" fmla="*/ 196 w 196"/>
                <a:gd name="T1" fmla="*/ 222 h 239"/>
                <a:gd name="T2" fmla="*/ 196 w 196"/>
                <a:gd name="T3" fmla="*/ 223 h 239"/>
                <a:gd name="T4" fmla="*/ 195 w 196"/>
                <a:gd name="T5" fmla="*/ 224 h 239"/>
                <a:gd name="T6" fmla="*/ 193 w 196"/>
                <a:gd name="T7" fmla="*/ 225 h 239"/>
                <a:gd name="T8" fmla="*/ 191 w 196"/>
                <a:gd name="T9" fmla="*/ 226 h 239"/>
                <a:gd name="T10" fmla="*/ 189 w 196"/>
                <a:gd name="T11" fmla="*/ 229 h 239"/>
                <a:gd name="T12" fmla="*/ 185 w 196"/>
                <a:gd name="T13" fmla="*/ 231 h 239"/>
                <a:gd name="T14" fmla="*/ 180 w 196"/>
                <a:gd name="T15" fmla="*/ 235 h 239"/>
                <a:gd name="T16" fmla="*/ 170 w 196"/>
                <a:gd name="T17" fmla="*/ 239 h 239"/>
                <a:gd name="T18" fmla="*/ 158 w 196"/>
                <a:gd name="T19" fmla="*/ 239 h 239"/>
                <a:gd name="T20" fmla="*/ 143 w 196"/>
                <a:gd name="T21" fmla="*/ 234 h 239"/>
                <a:gd name="T22" fmla="*/ 125 w 196"/>
                <a:gd name="T23" fmla="*/ 226 h 239"/>
                <a:gd name="T24" fmla="*/ 108 w 196"/>
                <a:gd name="T25" fmla="*/ 214 h 239"/>
                <a:gd name="T26" fmla="*/ 90 w 196"/>
                <a:gd name="T27" fmla="*/ 198 h 239"/>
                <a:gd name="T28" fmla="*/ 71 w 196"/>
                <a:gd name="T29" fmla="*/ 179 h 239"/>
                <a:gd name="T30" fmla="*/ 53 w 196"/>
                <a:gd name="T31" fmla="*/ 156 h 239"/>
                <a:gd name="T32" fmla="*/ 36 w 196"/>
                <a:gd name="T33" fmla="*/ 132 h 239"/>
                <a:gd name="T34" fmla="*/ 22 w 196"/>
                <a:gd name="T35" fmla="*/ 109 h 239"/>
                <a:gd name="T36" fmla="*/ 11 w 196"/>
                <a:gd name="T37" fmla="*/ 88 h 239"/>
                <a:gd name="T38" fmla="*/ 4 w 196"/>
                <a:gd name="T39" fmla="*/ 68 h 239"/>
                <a:gd name="T40" fmla="*/ 0 w 196"/>
                <a:gd name="T41" fmla="*/ 49 h 239"/>
                <a:gd name="T42" fmla="*/ 0 w 196"/>
                <a:gd name="T43" fmla="*/ 33 h 239"/>
                <a:gd name="T44" fmla="*/ 3 w 196"/>
                <a:gd name="T45" fmla="*/ 21 h 239"/>
                <a:gd name="T46" fmla="*/ 9 w 196"/>
                <a:gd name="T47" fmla="*/ 12 h 239"/>
                <a:gd name="T48" fmla="*/ 17 w 196"/>
                <a:gd name="T49" fmla="*/ 6 h 239"/>
                <a:gd name="T50" fmla="*/ 21 w 196"/>
                <a:gd name="T51" fmla="*/ 2 h 239"/>
                <a:gd name="T52" fmla="*/ 24 w 196"/>
                <a:gd name="T53" fmla="*/ 1 h 239"/>
                <a:gd name="T54" fmla="*/ 25 w 196"/>
                <a:gd name="T55"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6" h="239">
                  <a:moveTo>
                    <a:pt x="196" y="222"/>
                  </a:moveTo>
                  <a:lnTo>
                    <a:pt x="196" y="223"/>
                  </a:lnTo>
                  <a:lnTo>
                    <a:pt x="195" y="224"/>
                  </a:lnTo>
                  <a:lnTo>
                    <a:pt x="193" y="225"/>
                  </a:lnTo>
                  <a:lnTo>
                    <a:pt x="191" y="226"/>
                  </a:lnTo>
                  <a:lnTo>
                    <a:pt x="189" y="229"/>
                  </a:lnTo>
                  <a:lnTo>
                    <a:pt x="185" y="231"/>
                  </a:lnTo>
                  <a:lnTo>
                    <a:pt x="180" y="235"/>
                  </a:lnTo>
                  <a:lnTo>
                    <a:pt x="170" y="239"/>
                  </a:lnTo>
                  <a:lnTo>
                    <a:pt x="158" y="239"/>
                  </a:lnTo>
                  <a:lnTo>
                    <a:pt x="143" y="234"/>
                  </a:lnTo>
                  <a:lnTo>
                    <a:pt x="125" y="226"/>
                  </a:lnTo>
                  <a:lnTo>
                    <a:pt x="108" y="214"/>
                  </a:lnTo>
                  <a:lnTo>
                    <a:pt x="90" y="198"/>
                  </a:lnTo>
                  <a:lnTo>
                    <a:pt x="71" y="179"/>
                  </a:lnTo>
                  <a:lnTo>
                    <a:pt x="53" y="156"/>
                  </a:lnTo>
                  <a:lnTo>
                    <a:pt x="36" y="132"/>
                  </a:lnTo>
                  <a:lnTo>
                    <a:pt x="22" y="109"/>
                  </a:lnTo>
                  <a:lnTo>
                    <a:pt x="11" y="88"/>
                  </a:lnTo>
                  <a:lnTo>
                    <a:pt x="4" y="68"/>
                  </a:lnTo>
                  <a:lnTo>
                    <a:pt x="0" y="49"/>
                  </a:lnTo>
                  <a:lnTo>
                    <a:pt x="0" y="33"/>
                  </a:lnTo>
                  <a:lnTo>
                    <a:pt x="3" y="21"/>
                  </a:lnTo>
                  <a:lnTo>
                    <a:pt x="9" y="12"/>
                  </a:lnTo>
                  <a:lnTo>
                    <a:pt x="17" y="6"/>
                  </a:lnTo>
                  <a:lnTo>
                    <a:pt x="21" y="2"/>
                  </a:lnTo>
                  <a:lnTo>
                    <a:pt x="24" y="1"/>
                  </a:lnTo>
                  <a:lnTo>
                    <a:pt x="25" y="0"/>
                  </a:lnTo>
                </a:path>
              </a:pathLst>
            </a:custGeom>
            <a:grpFill/>
            <a:ln w="17463">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83" name="Freeform 247">
              <a:extLst>
                <a:ext uri="{FF2B5EF4-FFF2-40B4-BE49-F238E27FC236}">
                  <a16:creationId xmlns:a16="http://schemas.microsoft.com/office/drawing/2014/main" id="{89EC8FDE-7D0B-441C-BCF8-01CE2D8C450A}"/>
                </a:ext>
              </a:extLst>
            </p:cNvPr>
            <p:cNvSpPr>
              <a:spLocks/>
            </p:cNvSpPr>
            <p:nvPr/>
          </p:nvSpPr>
          <p:spPr bwMode="auto">
            <a:xfrm>
              <a:off x="5037139" y="3803651"/>
              <a:ext cx="127000" cy="141288"/>
            </a:xfrm>
            <a:custGeom>
              <a:avLst/>
              <a:gdLst>
                <a:gd name="T0" fmla="*/ 46 w 80"/>
                <a:gd name="T1" fmla="*/ 87 h 89"/>
                <a:gd name="T2" fmla="*/ 2 w 80"/>
                <a:gd name="T3" fmla="*/ 27 h 89"/>
                <a:gd name="T4" fmla="*/ 0 w 80"/>
                <a:gd name="T5" fmla="*/ 25 h 89"/>
                <a:gd name="T6" fmla="*/ 0 w 80"/>
                <a:gd name="T7" fmla="*/ 22 h 89"/>
                <a:gd name="T8" fmla="*/ 1 w 80"/>
                <a:gd name="T9" fmla="*/ 19 h 89"/>
                <a:gd name="T10" fmla="*/ 3 w 80"/>
                <a:gd name="T11" fmla="*/ 17 h 89"/>
                <a:gd name="T12" fmla="*/ 23 w 80"/>
                <a:gd name="T13" fmla="*/ 1 h 89"/>
                <a:gd name="T14" fmla="*/ 26 w 80"/>
                <a:gd name="T15" fmla="*/ 0 h 89"/>
                <a:gd name="T16" fmla="*/ 29 w 80"/>
                <a:gd name="T17" fmla="*/ 0 h 89"/>
                <a:gd name="T18" fmla="*/ 32 w 80"/>
                <a:gd name="T19" fmla="*/ 1 h 89"/>
                <a:gd name="T20" fmla="*/ 34 w 80"/>
                <a:gd name="T21" fmla="*/ 3 h 89"/>
                <a:gd name="T22" fmla="*/ 78 w 80"/>
                <a:gd name="T23" fmla="*/ 62 h 89"/>
                <a:gd name="T24" fmla="*/ 80 w 80"/>
                <a:gd name="T25" fmla="*/ 65 h 89"/>
                <a:gd name="T26" fmla="*/ 80 w 80"/>
                <a:gd name="T27" fmla="*/ 67 h 89"/>
                <a:gd name="T28" fmla="*/ 79 w 80"/>
                <a:gd name="T29" fmla="*/ 70 h 89"/>
                <a:gd name="T30" fmla="*/ 77 w 80"/>
                <a:gd name="T31" fmla="*/ 73 h 89"/>
                <a:gd name="T32" fmla="*/ 57 w 80"/>
                <a:gd name="T33" fmla="*/ 88 h 89"/>
                <a:gd name="T34" fmla="*/ 54 w 80"/>
                <a:gd name="T35" fmla="*/ 89 h 89"/>
                <a:gd name="T36" fmla="*/ 51 w 80"/>
                <a:gd name="T37" fmla="*/ 89 h 89"/>
                <a:gd name="T38" fmla="*/ 48 w 80"/>
                <a:gd name="T39" fmla="*/ 89 h 89"/>
                <a:gd name="T40" fmla="*/ 46 w 80"/>
                <a:gd name="T41" fmla="*/ 8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89">
                  <a:moveTo>
                    <a:pt x="46" y="87"/>
                  </a:moveTo>
                  <a:lnTo>
                    <a:pt x="2" y="27"/>
                  </a:lnTo>
                  <a:lnTo>
                    <a:pt x="0" y="25"/>
                  </a:lnTo>
                  <a:lnTo>
                    <a:pt x="0" y="22"/>
                  </a:lnTo>
                  <a:lnTo>
                    <a:pt x="1" y="19"/>
                  </a:lnTo>
                  <a:lnTo>
                    <a:pt x="3" y="17"/>
                  </a:lnTo>
                  <a:lnTo>
                    <a:pt x="23" y="1"/>
                  </a:lnTo>
                  <a:lnTo>
                    <a:pt x="26" y="0"/>
                  </a:lnTo>
                  <a:lnTo>
                    <a:pt x="29" y="0"/>
                  </a:lnTo>
                  <a:lnTo>
                    <a:pt x="32" y="1"/>
                  </a:lnTo>
                  <a:lnTo>
                    <a:pt x="34" y="3"/>
                  </a:lnTo>
                  <a:lnTo>
                    <a:pt x="78" y="62"/>
                  </a:lnTo>
                  <a:lnTo>
                    <a:pt x="80" y="65"/>
                  </a:lnTo>
                  <a:lnTo>
                    <a:pt x="80" y="67"/>
                  </a:lnTo>
                  <a:lnTo>
                    <a:pt x="79" y="70"/>
                  </a:lnTo>
                  <a:lnTo>
                    <a:pt x="77" y="73"/>
                  </a:lnTo>
                  <a:lnTo>
                    <a:pt x="57" y="88"/>
                  </a:lnTo>
                  <a:lnTo>
                    <a:pt x="54" y="89"/>
                  </a:lnTo>
                  <a:lnTo>
                    <a:pt x="51" y="89"/>
                  </a:lnTo>
                  <a:lnTo>
                    <a:pt x="48" y="89"/>
                  </a:lnTo>
                  <a:lnTo>
                    <a:pt x="46" y="87"/>
                  </a:lnTo>
                </a:path>
              </a:pathLst>
            </a:custGeom>
            <a:grpFill/>
            <a:ln w="17463">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84" name="Freeform 248">
              <a:extLst>
                <a:ext uri="{FF2B5EF4-FFF2-40B4-BE49-F238E27FC236}">
                  <a16:creationId xmlns:a16="http://schemas.microsoft.com/office/drawing/2014/main" id="{E43D4C30-2526-4513-84E9-E79B898DA541}"/>
                </a:ext>
              </a:extLst>
            </p:cNvPr>
            <p:cNvSpPr>
              <a:spLocks/>
            </p:cNvSpPr>
            <p:nvPr/>
          </p:nvSpPr>
          <p:spPr bwMode="auto">
            <a:xfrm>
              <a:off x="4846639" y="3554414"/>
              <a:ext cx="125413" cy="141288"/>
            </a:xfrm>
            <a:custGeom>
              <a:avLst/>
              <a:gdLst>
                <a:gd name="T0" fmla="*/ 46 w 79"/>
                <a:gd name="T1" fmla="*/ 86 h 89"/>
                <a:gd name="T2" fmla="*/ 1 w 79"/>
                <a:gd name="T3" fmla="*/ 27 h 89"/>
                <a:gd name="T4" fmla="*/ 0 w 79"/>
                <a:gd name="T5" fmla="*/ 25 h 89"/>
                <a:gd name="T6" fmla="*/ 0 w 79"/>
                <a:gd name="T7" fmla="*/ 22 h 89"/>
                <a:gd name="T8" fmla="*/ 0 w 79"/>
                <a:gd name="T9" fmla="*/ 19 h 89"/>
                <a:gd name="T10" fmla="*/ 2 w 79"/>
                <a:gd name="T11" fmla="*/ 17 h 89"/>
                <a:gd name="T12" fmla="*/ 23 w 79"/>
                <a:gd name="T13" fmla="*/ 1 h 89"/>
                <a:gd name="T14" fmla="*/ 25 w 79"/>
                <a:gd name="T15" fmla="*/ 0 h 89"/>
                <a:gd name="T16" fmla="*/ 28 w 79"/>
                <a:gd name="T17" fmla="*/ 0 h 89"/>
                <a:gd name="T18" fmla="*/ 31 w 79"/>
                <a:gd name="T19" fmla="*/ 1 h 89"/>
                <a:gd name="T20" fmla="*/ 33 w 79"/>
                <a:gd name="T21" fmla="*/ 3 h 89"/>
                <a:gd name="T22" fmla="*/ 78 w 79"/>
                <a:gd name="T23" fmla="*/ 61 h 89"/>
                <a:gd name="T24" fmla="*/ 79 w 79"/>
                <a:gd name="T25" fmla="*/ 64 h 89"/>
                <a:gd name="T26" fmla="*/ 79 w 79"/>
                <a:gd name="T27" fmla="*/ 66 h 89"/>
                <a:gd name="T28" fmla="*/ 78 w 79"/>
                <a:gd name="T29" fmla="*/ 69 h 89"/>
                <a:gd name="T30" fmla="*/ 76 w 79"/>
                <a:gd name="T31" fmla="*/ 71 h 89"/>
                <a:gd name="T32" fmla="*/ 56 w 79"/>
                <a:gd name="T33" fmla="*/ 88 h 89"/>
                <a:gd name="T34" fmla="*/ 54 w 79"/>
                <a:gd name="T35" fmla="*/ 89 h 89"/>
                <a:gd name="T36" fmla="*/ 51 w 79"/>
                <a:gd name="T37" fmla="*/ 89 h 89"/>
                <a:gd name="T38" fmla="*/ 48 w 79"/>
                <a:gd name="T39" fmla="*/ 88 h 89"/>
                <a:gd name="T40" fmla="*/ 46 w 79"/>
                <a:gd name="T41" fmla="*/ 8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89">
                  <a:moveTo>
                    <a:pt x="46" y="86"/>
                  </a:moveTo>
                  <a:lnTo>
                    <a:pt x="1" y="27"/>
                  </a:lnTo>
                  <a:lnTo>
                    <a:pt x="0" y="25"/>
                  </a:lnTo>
                  <a:lnTo>
                    <a:pt x="0" y="22"/>
                  </a:lnTo>
                  <a:lnTo>
                    <a:pt x="0" y="19"/>
                  </a:lnTo>
                  <a:lnTo>
                    <a:pt x="2" y="17"/>
                  </a:lnTo>
                  <a:lnTo>
                    <a:pt x="23" y="1"/>
                  </a:lnTo>
                  <a:lnTo>
                    <a:pt x="25" y="0"/>
                  </a:lnTo>
                  <a:lnTo>
                    <a:pt x="28" y="0"/>
                  </a:lnTo>
                  <a:lnTo>
                    <a:pt x="31" y="1"/>
                  </a:lnTo>
                  <a:lnTo>
                    <a:pt x="33" y="3"/>
                  </a:lnTo>
                  <a:lnTo>
                    <a:pt x="78" y="61"/>
                  </a:lnTo>
                  <a:lnTo>
                    <a:pt x="79" y="64"/>
                  </a:lnTo>
                  <a:lnTo>
                    <a:pt x="79" y="66"/>
                  </a:lnTo>
                  <a:lnTo>
                    <a:pt x="78" y="69"/>
                  </a:lnTo>
                  <a:lnTo>
                    <a:pt x="76" y="71"/>
                  </a:lnTo>
                  <a:lnTo>
                    <a:pt x="56" y="88"/>
                  </a:lnTo>
                  <a:lnTo>
                    <a:pt x="54" y="89"/>
                  </a:lnTo>
                  <a:lnTo>
                    <a:pt x="51" y="89"/>
                  </a:lnTo>
                  <a:lnTo>
                    <a:pt x="48" y="88"/>
                  </a:lnTo>
                  <a:lnTo>
                    <a:pt x="46" y="86"/>
                  </a:lnTo>
                </a:path>
              </a:pathLst>
            </a:custGeom>
            <a:grpFill/>
            <a:ln w="17463">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887252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34FE157-1DF3-4AB4-ABA6-7A9A9BC4CEF3}"/>
              </a:ext>
            </a:extLst>
          </p:cNvPr>
          <p:cNvSpPr>
            <a:spLocks noGrp="1"/>
          </p:cNvSpPr>
          <p:nvPr>
            <p:ph type="body" sz="quarter" idx="13"/>
          </p:nvPr>
        </p:nvSpPr>
        <p:spPr/>
        <p:txBody>
          <a:bodyPr/>
          <a:lstStyle/>
          <a:p>
            <a:r>
              <a:rPr lang="nl-NL" dirty="0">
                <a:latin typeface="Arial" panose="020B0604020202020204" pitchFamily="34" charset="0"/>
                <a:cs typeface="Arial" panose="020B0604020202020204" pitchFamily="34" charset="0"/>
              </a:rPr>
              <a:t>What we do</a:t>
            </a:r>
            <a:endParaRPr lang="nl-NL" dirty="0"/>
          </a:p>
        </p:txBody>
      </p:sp>
      <p:grpSp>
        <p:nvGrpSpPr>
          <p:cNvPr id="17" name="GRID" hidden="1">
            <a:extLst>
              <a:ext uri="{FF2B5EF4-FFF2-40B4-BE49-F238E27FC236}">
                <a16:creationId xmlns:a16="http://schemas.microsoft.com/office/drawing/2014/main" id="{D4D01A92-6DF8-4BF1-875C-EC1D00A38054}"/>
              </a:ext>
            </a:extLst>
          </p:cNvPr>
          <p:cNvGrpSpPr/>
          <p:nvPr/>
        </p:nvGrpSpPr>
        <p:grpSpPr>
          <a:xfrm>
            <a:off x="-4764" y="0"/>
            <a:ext cx="12198428" cy="6858000"/>
            <a:chOff x="-4764" y="0"/>
            <a:chExt cx="12198428" cy="6858000"/>
          </a:xfrm>
          <a:solidFill>
            <a:schemeClr val="accent5">
              <a:alpha val="49000"/>
            </a:schemeClr>
          </a:solidFill>
        </p:grpSpPr>
        <p:sp>
          <p:nvSpPr>
            <p:cNvPr id="18" name="Rechthoek 17">
              <a:extLst>
                <a:ext uri="{FF2B5EF4-FFF2-40B4-BE49-F238E27FC236}">
                  <a16:creationId xmlns:a16="http://schemas.microsoft.com/office/drawing/2014/main" id="{FBAAEA8F-D730-4DE2-A60C-BDA0AA1150C9}"/>
                </a:ext>
              </a:extLst>
            </p:cNvPr>
            <p:cNvSpPr/>
            <p:nvPr userDrawn="1"/>
          </p:nvSpPr>
          <p:spPr>
            <a:xfrm>
              <a:off x="-4764" y="6200475"/>
              <a:ext cx="12196543" cy="250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9" name="Rechthoek 18">
              <a:extLst>
                <a:ext uri="{FF2B5EF4-FFF2-40B4-BE49-F238E27FC236}">
                  <a16:creationId xmlns:a16="http://schemas.microsoft.com/office/drawing/2014/main" id="{8B936C7E-626B-46B7-B0A2-7AFC87EC340A}"/>
                </a:ext>
              </a:extLst>
            </p:cNvPr>
            <p:cNvSpPr/>
            <p:nvPr userDrawn="1"/>
          </p:nvSpPr>
          <p:spPr>
            <a:xfrm>
              <a:off x="0" y="0"/>
              <a:ext cx="444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0" name="Rechthoek 19">
              <a:extLst>
                <a:ext uri="{FF2B5EF4-FFF2-40B4-BE49-F238E27FC236}">
                  <a16:creationId xmlns:a16="http://schemas.microsoft.com/office/drawing/2014/main" id="{C1EA2394-55FB-4996-9ABA-D302F37544A1}"/>
                </a:ext>
              </a:extLst>
            </p:cNvPr>
            <p:cNvSpPr/>
            <p:nvPr userDrawn="1"/>
          </p:nvSpPr>
          <p:spPr>
            <a:xfrm>
              <a:off x="11738414" y="0"/>
              <a:ext cx="45358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Rechthoek 20">
              <a:extLst>
                <a:ext uri="{FF2B5EF4-FFF2-40B4-BE49-F238E27FC236}">
                  <a16:creationId xmlns:a16="http://schemas.microsoft.com/office/drawing/2014/main" id="{B1F3583F-A2BA-4EAF-9F22-39E51DC6C53A}"/>
                </a:ext>
              </a:extLst>
            </p:cNvPr>
            <p:cNvSpPr/>
            <p:nvPr userDrawn="1"/>
          </p:nvSpPr>
          <p:spPr>
            <a:xfrm>
              <a:off x="-4764" y="445573"/>
              <a:ext cx="12196543" cy="541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2" name="Rechthoek 21">
              <a:extLst>
                <a:ext uri="{FF2B5EF4-FFF2-40B4-BE49-F238E27FC236}">
                  <a16:creationId xmlns:a16="http://schemas.microsoft.com/office/drawing/2014/main" id="{90C45B18-9B9C-4576-8278-1C6047D2E9E8}"/>
                </a:ext>
              </a:extLst>
            </p:cNvPr>
            <p:cNvSpPr/>
            <p:nvPr userDrawn="1"/>
          </p:nvSpPr>
          <p:spPr>
            <a:xfrm>
              <a:off x="-4764" y="0"/>
              <a:ext cx="12196543" cy="250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Rechthoek 22">
              <a:extLst>
                <a:ext uri="{FF2B5EF4-FFF2-40B4-BE49-F238E27FC236}">
                  <a16:creationId xmlns:a16="http://schemas.microsoft.com/office/drawing/2014/main" id="{19EC2F63-57D9-4E7B-A6AA-7A74157379AE}"/>
                </a:ext>
              </a:extLst>
            </p:cNvPr>
            <p:cNvSpPr/>
            <p:nvPr userDrawn="1"/>
          </p:nvSpPr>
          <p:spPr>
            <a:xfrm>
              <a:off x="10890699" y="0"/>
              <a:ext cx="453586" cy="10346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Rechthoek 23">
              <a:extLst>
                <a:ext uri="{FF2B5EF4-FFF2-40B4-BE49-F238E27FC236}">
                  <a16:creationId xmlns:a16="http://schemas.microsoft.com/office/drawing/2014/main" id="{76243548-E4C3-435A-B329-6B41ABC74C1B}"/>
                </a:ext>
              </a:extLst>
            </p:cNvPr>
            <p:cNvSpPr/>
            <p:nvPr userDrawn="1"/>
          </p:nvSpPr>
          <p:spPr>
            <a:xfrm>
              <a:off x="-4764" y="6604368"/>
              <a:ext cx="12196543" cy="250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Rechthoek 24">
              <a:extLst>
                <a:ext uri="{FF2B5EF4-FFF2-40B4-BE49-F238E27FC236}">
                  <a16:creationId xmlns:a16="http://schemas.microsoft.com/office/drawing/2014/main" id="{97ABB4D0-B3EA-4EA4-B1E6-96880521647B}"/>
                </a:ext>
              </a:extLst>
            </p:cNvPr>
            <p:cNvSpPr/>
            <p:nvPr userDrawn="1"/>
          </p:nvSpPr>
          <p:spPr>
            <a:xfrm>
              <a:off x="-2879" y="787615"/>
              <a:ext cx="12196543" cy="250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 name="Rechthoek 25">
              <a:extLst>
                <a:ext uri="{FF2B5EF4-FFF2-40B4-BE49-F238E27FC236}">
                  <a16:creationId xmlns:a16="http://schemas.microsoft.com/office/drawing/2014/main" id="{F59CDE3B-4CA1-4245-AB96-8993A20142A5}"/>
                </a:ext>
              </a:extLst>
            </p:cNvPr>
            <p:cNvSpPr/>
            <p:nvPr userDrawn="1"/>
          </p:nvSpPr>
          <p:spPr>
            <a:xfrm>
              <a:off x="-4764" y="658510"/>
              <a:ext cx="12196543" cy="1176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234" name="Rechthoek 233">
            <a:extLst>
              <a:ext uri="{FF2B5EF4-FFF2-40B4-BE49-F238E27FC236}">
                <a16:creationId xmlns:a16="http://schemas.microsoft.com/office/drawing/2014/main" id="{E50AD9FF-527F-4451-B9F7-74612C12696A}"/>
              </a:ext>
            </a:extLst>
          </p:cNvPr>
          <p:cNvSpPr/>
          <p:nvPr/>
        </p:nvSpPr>
        <p:spPr>
          <a:xfrm>
            <a:off x="9068462" y="1409699"/>
            <a:ext cx="2658128" cy="4960763"/>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5" name="Rechthoek 234">
            <a:extLst>
              <a:ext uri="{FF2B5EF4-FFF2-40B4-BE49-F238E27FC236}">
                <a16:creationId xmlns:a16="http://schemas.microsoft.com/office/drawing/2014/main" id="{0E5AA50E-D25F-4BB3-8817-368370BC6D69}"/>
              </a:ext>
            </a:extLst>
          </p:cNvPr>
          <p:cNvSpPr/>
          <p:nvPr/>
        </p:nvSpPr>
        <p:spPr>
          <a:xfrm>
            <a:off x="433160" y="1409699"/>
            <a:ext cx="8412114" cy="494742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36" name="Tekstvak 235">
            <a:extLst>
              <a:ext uri="{FF2B5EF4-FFF2-40B4-BE49-F238E27FC236}">
                <a16:creationId xmlns:a16="http://schemas.microsoft.com/office/drawing/2014/main" id="{887057B5-0960-46C4-93A3-7EB6A4FF4BD2}"/>
              </a:ext>
            </a:extLst>
          </p:cNvPr>
          <p:cNvSpPr txBox="1"/>
          <p:nvPr/>
        </p:nvSpPr>
        <p:spPr>
          <a:xfrm>
            <a:off x="556240" y="1426739"/>
            <a:ext cx="8164046" cy="330082"/>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4A4A49"/>
                </a:solidFill>
                <a:effectLst/>
                <a:uLnTx/>
                <a:uFillTx/>
                <a:latin typeface="Arial" panose="020B0604020202020204"/>
                <a:ea typeface="+mn-ea"/>
                <a:cs typeface="+mn-cs"/>
              </a:rPr>
              <a:t>Examples</a:t>
            </a:r>
          </a:p>
        </p:txBody>
      </p:sp>
      <p:sp>
        <p:nvSpPr>
          <p:cNvPr id="237" name="Tekstvak 236">
            <a:extLst>
              <a:ext uri="{FF2B5EF4-FFF2-40B4-BE49-F238E27FC236}">
                <a16:creationId xmlns:a16="http://schemas.microsoft.com/office/drawing/2014/main" id="{64361AE0-0D4F-47E9-BC06-4EEF1B8D493B}"/>
              </a:ext>
            </a:extLst>
          </p:cNvPr>
          <p:cNvSpPr txBox="1"/>
          <p:nvPr/>
        </p:nvSpPr>
        <p:spPr>
          <a:xfrm>
            <a:off x="9198390" y="1487063"/>
            <a:ext cx="2399936" cy="145683"/>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A4A49"/>
                </a:solidFill>
                <a:effectLst/>
                <a:uLnTx/>
                <a:uFillTx/>
                <a:latin typeface="Arial" panose="020B0604020202020204"/>
                <a:ea typeface="+mn-ea"/>
                <a:cs typeface="+mn-cs"/>
              </a:rPr>
              <a:t>Dedicated market research</a:t>
            </a:r>
          </a:p>
        </p:txBody>
      </p:sp>
      <p:sp>
        <p:nvSpPr>
          <p:cNvPr id="238" name="Tekstvak 237">
            <a:extLst>
              <a:ext uri="{FF2B5EF4-FFF2-40B4-BE49-F238E27FC236}">
                <a16:creationId xmlns:a16="http://schemas.microsoft.com/office/drawing/2014/main" id="{3EB65624-B500-43BE-964D-A0EA9E3AAC18}"/>
              </a:ext>
            </a:extLst>
          </p:cNvPr>
          <p:cNvSpPr txBox="1"/>
          <p:nvPr/>
        </p:nvSpPr>
        <p:spPr>
          <a:xfrm>
            <a:off x="9198390" y="1724375"/>
            <a:ext cx="2399935" cy="4513478"/>
          </a:xfrm>
          <a:prstGeom prst="rect">
            <a:avLst/>
          </a:prstGeom>
          <a:noFill/>
        </p:spPr>
        <p:txBody>
          <a:bodyPr wrap="square" lIns="0" tIns="0" rIns="0" bIns="0" rtlCol="0" anchor="t">
            <a:noAutofit/>
          </a:bodyPr>
          <a:lstStyle/>
          <a:p>
            <a:pPr marL="180975" marR="0" lvl="0" indent="-180975" algn="l" defTabSz="914400" rtl="0" eaLnBrk="1" fontAlgn="auto" latinLnBrk="0" hangingPunct="1">
              <a:lnSpc>
                <a:spcPct val="90000"/>
              </a:lnSpc>
              <a:spcBef>
                <a:spcPts val="400"/>
              </a:spcBef>
              <a:spcAft>
                <a:spcPts val="400"/>
              </a:spcAft>
              <a:buClr>
                <a:srgbClr val="0A5D7A"/>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4A4A49"/>
                </a:solidFill>
                <a:effectLst/>
                <a:uLnTx/>
                <a:uFillTx/>
                <a:latin typeface="Arial" panose="020B0604020202020204"/>
                <a:ea typeface="+mn-ea"/>
                <a:cs typeface="+mn-cs"/>
              </a:rPr>
              <a:t>Tailor made</a:t>
            </a:r>
          </a:p>
          <a:p>
            <a:pPr marL="180975" marR="0" lvl="0" indent="-180975" algn="l" defTabSz="914400" rtl="0" eaLnBrk="1" fontAlgn="auto" latinLnBrk="0" hangingPunct="1">
              <a:lnSpc>
                <a:spcPct val="90000"/>
              </a:lnSpc>
              <a:spcBef>
                <a:spcPts val="400"/>
              </a:spcBef>
              <a:spcAft>
                <a:spcPts val="400"/>
              </a:spcAft>
              <a:buClr>
                <a:srgbClr val="0A5D7A"/>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4A4A49"/>
                </a:solidFill>
                <a:effectLst/>
                <a:uLnTx/>
                <a:uFillTx/>
                <a:latin typeface="Arial" panose="020B0604020202020204"/>
                <a:ea typeface="+mn-ea"/>
                <a:cs typeface="+mn-cs"/>
              </a:rPr>
              <a:t>Driven by your information needs</a:t>
            </a:r>
          </a:p>
          <a:p>
            <a:pPr marL="180975" marR="0" lvl="0" indent="-180975" algn="l" defTabSz="914400" rtl="0" eaLnBrk="1" fontAlgn="auto" latinLnBrk="0" hangingPunct="1">
              <a:lnSpc>
                <a:spcPct val="90000"/>
              </a:lnSpc>
              <a:spcBef>
                <a:spcPts val="400"/>
              </a:spcBef>
              <a:spcAft>
                <a:spcPts val="400"/>
              </a:spcAft>
              <a:buClr>
                <a:srgbClr val="0A5D7A"/>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4A4A49"/>
                </a:solidFill>
                <a:effectLst/>
                <a:uLnTx/>
                <a:uFillTx/>
                <a:latin typeface="Arial" panose="020B0604020202020204"/>
                <a:ea typeface="+mn-ea"/>
                <a:cs typeface="+mn-cs"/>
              </a:rPr>
              <a:t>Advice &amp; consultancy based on facts and over 25 years of experience in the industry</a:t>
            </a:r>
          </a:p>
          <a:p>
            <a:pPr marL="180975" marR="0" lvl="0" indent="-180975" algn="l" defTabSz="914400" rtl="0" eaLnBrk="1" fontAlgn="auto" latinLnBrk="0" hangingPunct="1">
              <a:lnSpc>
                <a:spcPct val="90000"/>
              </a:lnSpc>
              <a:spcBef>
                <a:spcPts val="400"/>
              </a:spcBef>
              <a:spcAft>
                <a:spcPts val="400"/>
              </a:spcAft>
              <a:buClr>
                <a:srgbClr val="0A5D7A"/>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4A4A49"/>
                </a:solidFill>
                <a:effectLst/>
                <a:uLnTx/>
                <a:uFillTx/>
                <a:latin typeface="Arial" panose="020B0604020202020204"/>
                <a:ea typeface="+mn-ea"/>
                <a:cs typeface="+mn-cs"/>
              </a:rPr>
              <a:t>Worldwide coverage</a:t>
            </a:r>
          </a:p>
          <a:p>
            <a:pPr marL="180975" marR="0" lvl="0" indent="-180975" algn="l" defTabSz="914400" rtl="0" eaLnBrk="1" fontAlgn="auto" latinLnBrk="0" hangingPunct="1">
              <a:lnSpc>
                <a:spcPct val="90000"/>
              </a:lnSpc>
              <a:spcBef>
                <a:spcPts val="400"/>
              </a:spcBef>
              <a:spcAft>
                <a:spcPts val="400"/>
              </a:spcAft>
              <a:buClr>
                <a:srgbClr val="0A5D7A"/>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4A4A49"/>
                </a:solidFill>
                <a:effectLst/>
                <a:uLnTx/>
                <a:uFillTx/>
                <a:latin typeface="Arial" panose="020B0604020202020204"/>
                <a:ea typeface="+mn-ea"/>
                <a:cs typeface="+mn-cs"/>
              </a:rPr>
              <a:t>B2B, B2C, qualitative and </a:t>
            </a:r>
            <a:r>
              <a:rPr kumimoji="0" lang="en-GB" sz="1400" b="0" i="0" u="none" strike="noStrike" kern="1200" cap="none" spc="0" normalizeH="0" baseline="0" noProof="0" dirty="0" err="1">
                <a:ln>
                  <a:noFill/>
                </a:ln>
                <a:solidFill>
                  <a:srgbClr val="4A4A49"/>
                </a:solidFill>
                <a:effectLst/>
                <a:uLnTx/>
                <a:uFillTx/>
                <a:latin typeface="Arial" panose="020B0604020202020204"/>
                <a:ea typeface="+mn-ea"/>
                <a:cs typeface="+mn-cs"/>
              </a:rPr>
              <a:t>quantitive</a:t>
            </a:r>
            <a:r>
              <a:rPr kumimoji="0" lang="en-GB" sz="1400" b="0" i="0" u="none" strike="noStrike" kern="1200" cap="none" spc="0" normalizeH="0" baseline="0" noProof="0" dirty="0">
                <a:ln>
                  <a:noFill/>
                </a:ln>
                <a:solidFill>
                  <a:srgbClr val="4A4A49"/>
                </a:solidFill>
                <a:effectLst/>
                <a:uLnTx/>
                <a:uFillTx/>
                <a:latin typeface="Arial" panose="020B0604020202020204"/>
                <a:ea typeface="+mn-ea"/>
                <a:cs typeface="+mn-cs"/>
              </a:rPr>
              <a:t> research or a combination of both</a:t>
            </a:r>
          </a:p>
          <a:p>
            <a:pPr marL="180975" marR="0" lvl="0" indent="-180975" algn="l" defTabSz="914400" rtl="0" eaLnBrk="1" fontAlgn="auto" latinLnBrk="0" hangingPunct="1">
              <a:lnSpc>
                <a:spcPct val="90000"/>
              </a:lnSpc>
              <a:spcBef>
                <a:spcPts val="400"/>
              </a:spcBef>
              <a:spcAft>
                <a:spcPts val="400"/>
              </a:spcAft>
              <a:buClr>
                <a:srgbClr val="0A5D7A"/>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4A4A49"/>
                </a:solidFill>
                <a:effectLst/>
                <a:uLnTx/>
                <a:uFillTx/>
                <a:latin typeface="Arial" panose="020B0604020202020204"/>
                <a:ea typeface="+mn-ea"/>
                <a:cs typeface="+mn-cs"/>
              </a:rPr>
              <a:t>Within our market specialism, all types of researches can be conducted</a:t>
            </a:r>
          </a:p>
          <a:p>
            <a:pPr marL="180975" marR="0" lvl="0" indent="-180975" algn="l" defTabSz="914400" rtl="0" eaLnBrk="1" fontAlgn="auto" latinLnBrk="0" hangingPunct="1">
              <a:lnSpc>
                <a:spcPct val="90000"/>
              </a:lnSpc>
              <a:spcBef>
                <a:spcPts val="400"/>
              </a:spcBef>
              <a:spcAft>
                <a:spcPts val="400"/>
              </a:spcAft>
              <a:buClr>
                <a:srgbClr val="0A5D7A"/>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4A4A49"/>
                </a:solidFill>
                <a:effectLst/>
                <a:uLnTx/>
                <a:uFillTx/>
                <a:latin typeface="Arial" panose="020B0604020202020204"/>
                <a:ea typeface="+mn-ea"/>
                <a:cs typeface="+mn-cs"/>
              </a:rPr>
              <a:t>Targeting the right audience, with the right questions at the right time.</a:t>
            </a:r>
          </a:p>
        </p:txBody>
      </p:sp>
      <p:grpSp>
        <p:nvGrpSpPr>
          <p:cNvPr id="239" name="Groep 238">
            <a:extLst>
              <a:ext uri="{FF2B5EF4-FFF2-40B4-BE49-F238E27FC236}">
                <a16:creationId xmlns:a16="http://schemas.microsoft.com/office/drawing/2014/main" id="{7FE78555-181F-4546-B4D3-8FAA2E9A4109}"/>
              </a:ext>
            </a:extLst>
          </p:cNvPr>
          <p:cNvGrpSpPr/>
          <p:nvPr/>
        </p:nvGrpSpPr>
        <p:grpSpPr>
          <a:xfrm>
            <a:off x="4154926" y="4960630"/>
            <a:ext cx="970940" cy="1308481"/>
            <a:chOff x="3799696" y="2024654"/>
            <a:chExt cx="845942" cy="1140027"/>
          </a:xfrm>
        </p:grpSpPr>
        <p:grpSp>
          <p:nvGrpSpPr>
            <p:cNvPr id="240" name="Groep 239">
              <a:extLst>
                <a:ext uri="{FF2B5EF4-FFF2-40B4-BE49-F238E27FC236}">
                  <a16:creationId xmlns:a16="http://schemas.microsoft.com/office/drawing/2014/main" id="{21957F8D-135B-4445-A491-DF974F763C7B}"/>
                </a:ext>
              </a:extLst>
            </p:cNvPr>
            <p:cNvGrpSpPr/>
            <p:nvPr/>
          </p:nvGrpSpPr>
          <p:grpSpPr>
            <a:xfrm>
              <a:off x="3799696" y="2024654"/>
              <a:ext cx="845942" cy="1114055"/>
              <a:chOff x="3852796" y="1731512"/>
              <a:chExt cx="845942" cy="1114055"/>
            </a:xfrm>
          </p:grpSpPr>
          <p:sp>
            <p:nvSpPr>
              <p:cNvPr id="242" name="Freeform 7">
                <a:extLst>
                  <a:ext uri="{FF2B5EF4-FFF2-40B4-BE49-F238E27FC236}">
                    <a16:creationId xmlns:a16="http://schemas.microsoft.com/office/drawing/2014/main" id="{D8DE4231-12F0-4B65-A5AC-4EF301C95CA2}"/>
                  </a:ext>
                </a:extLst>
              </p:cNvPr>
              <p:cNvSpPr>
                <a:spLocks/>
              </p:cNvSpPr>
              <p:nvPr/>
            </p:nvSpPr>
            <p:spPr bwMode="auto">
              <a:xfrm>
                <a:off x="3972984" y="1872502"/>
                <a:ext cx="432217" cy="184905"/>
              </a:xfrm>
              <a:custGeom>
                <a:avLst/>
                <a:gdLst>
                  <a:gd name="T0" fmla="*/ 178 w 187"/>
                  <a:gd name="T1" fmla="*/ 0 h 80"/>
                  <a:gd name="T2" fmla="*/ 182 w 187"/>
                  <a:gd name="T3" fmla="*/ 0 h 80"/>
                  <a:gd name="T4" fmla="*/ 185 w 187"/>
                  <a:gd name="T5" fmla="*/ 2 h 80"/>
                  <a:gd name="T6" fmla="*/ 186 w 187"/>
                  <a:gd name="T7" fmla="*/ 6 h 80"/>
                  <a:gd name="T8" fmla="*/ 187 w 187"/>
                  <a:gd name="T9" fmla="*/ 9 h 80"/>
                  <a:gd name="T10" fmla="*/ 186 w 187"/>
                  <a:gd name="T11" fmla="*/ 13 h 80"/>
                  <a:gd name="T12" fmla="*/ 184 w 187"/>
                  <a:gd name="T13" fmla="*/ 16 h 80"/>
                  <a:gd name="T14" fmla="*/ 180 w 187"/>
                  <a:gd name="T15" fmla="*/ 19 h 80"/>
                  <a:gd name="T16" fmla="*/ 173 w 187"/>
                  <a:gd name="T17" fmla="*/ 25 h 80"/>
                  <a:gd name="T18" fmla="*/ 163 w 187"/>
                  <a:gd name="T19" fmla="*/ 33 h 80"/>
                  <a:gd name="T20" fmla="*/ 147 w 187"/>
                  <a:gd name="T21" fmla="*/ 41 h 80"/>
                  <a:gd name="T22" fmla="*/ 131 w 187"/>
                  <a:gd name="T23" fmla="*/ 48 h 80"/>
                  <a:gd name="T24" fmla="*/ 112 w 187"/>
                  <a:gd name="T25" fmla="*/ 53 h 80"/>
                  <a:gd name="T26" fmla="*/ 92 w 187"/>
                  <a:gd name="T27" fmla="*/ 54 h 80"/>
                  <a:gd name="T28" fmla="*/ 72 w 187"/>
                  <a:gd name="T29" fmla="*/ 51 h 80"/>
                  <a:gd name="T30" fmla="*/ 66 w 187"/>
                  <a:gd name="T31" fmla="*/ 58 h 80"/>
                  <a:gd name="T32" fmla="*/ 57 w 187"/>
                  <a:gd name="T33" fmla="*/ 66 h 80"/>
                  <a:gd name="T34" fmla="*/ 45 w 187"/>
                  <a:gd name="T35" fmla="*/ 73 h 80"/>
                  <a:gd name="T36" fmla="*/ 29 w 187"/>
                  <a:gd name="T37" fmla="*/ 79 h 80"/>
                  <a:gd name="T38" fmla="*/ 9 w 187"/>
                  <a:gd name="T39" fmla="*/ 80 h 80"/>
                  <a:gd name="T40" fmla="*/ 6 w 187"/>
                  <a:gd name="T41" fmla="*/ 80 h 80"/>
                  <a:gd name="T42" fmla="*/ 2 w 187"/>
                  <a:gd name="T43" fmla="*/ 78 h 80"/>
                  <a:gd name="T44" fmla="*/ 0 w 187"/>
                  <a:gd name="T45" fmla="*/ 74 h 80"/>
                  <a:gd name="T46" fmla="*/ 0 w 187"/>
                  <a:gd name="T47" fmla="*/ 71 h 80"/>
                  <a:gd name="T48" fmla="*/ 0 w 187"/>
                  <a:gd name="T49" fmla="*/ 67 h 80"/>
                  <a:gd name="T50" fmla="*/ 2 w 187"/>
                  <a:gd name="T51" fmla="*/ 63 h 80"/>
                  <a:gd name="T52" fmla="*/ 6 w 187"/>
                  <a:gd name="T53" fmla="*/ 61 h 80"/>
                  <a:gd name="T54" fmla="*/ 9 w 187"/>
                  <a:gd name="T55" fmla="*/ 61 h 80"/>
                  <a:gd name="T56" fmla="*/ 26 w 187"/>
                  <a:gd name="T57" fmla="*/ 59 h 80"/>
                  <a:gd name="T58" fmla="*/ 39 w 187"/>
                  <a:gd name="T59" fmla="*/ 54 h 80"/>
                  <a:gd name="T60" fmla="*/ 48 w 187"/>
                  <a:gd name="T61" fmla="*/ 48 h 80"/>
                  <a:gd name="T62" fmla="*/ 54 w 187"/>
                  <a:gd name="T63" fmla="*/ 42 h 80"/>
                  <a:gd name="T64" fmla="*/ 58 w 187"/>
                  <a:gd name="T65" fmla="*/ 38 h 80"/>
                  <a:gd name="T66" fmla="*/ 59 w 187"/>
                  <a:gd name="T67" fmla="*/ 35 h 80"/>
                  <a:gd name="T68" fmla="*/ 60 w 187"/>
                  <a:gd name="T69" fmla="*/ 32 h 80"/>
                  <a:gd name="T70" fmla="*/ 64 w 187"/>
                  <a:gd name="T71" fmla="*/ 29 h 80"/>
                  <a:gd name="T72" fmla="*/ 67 w 187"/>
                  <a:gd name="T73" fmla="*/ 29 h 80"/>
                  <a:gd name="T74" fmla="*/ 71 w 187"/>
                  <a:gd name="T75" fmla="*/ 29 h 80"/>
                  <a:gd name="T76" fmla="*/ 88 w 187"/>
                  <a:gd name="T77" fmla="*/ 34 h 80"/>
                  <a:gd name="T78" fmla="*/ 106 w 187"/>
                  <a:gd name="T79" fmla="*/ 34 h 80"/>
                  <a:gd name="T80" fmla="*/ 124 w 187"/>
                  <a:gd name="T81" fmla="*/ 29 h 80"/>
                  <a:gd name="T82" fmla="*/ 138 w 187"/>
                  <a:gd name="T83" fmla="*/ 23 h 80"/>
                  <a:gd name="T84" fmla="*/ 152 w 187"/>
                  <a:gd name="T85" fmla="*/ 16 h 80"/>
                  <a:gd name="T86" fmla="*/ 162 w 187"/>
                  <a:gd name="T87" fmla="*/ 9 h 80"/>
                  <a:gd name="T88" fmla="*/ 169 w 187"/>
                  <a:gd name="T89" fmla="*/ 5 h 80"/>
                  <a:gd name="T90" fmla="*/ 171 w 187"/>
                  <a:gd name="T91" fmla="*/ 2 h 80"/>
                  <a:gd name="T92" fmla="*/ 175 w 187"/>
                  <a:gd name="T93" fmla="*/ 0 h 80"/>
                  <a:gd name="T94" fmla="*/ 178 w 187"/>
                  <a:gd name="T9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7" h="80">
                    <a:moveTo>
                      <a:pt x="178" y="0"/>
                    </a:moveTo>
                    <a:lnTo>
                      <a:pt x="182" y="0"/>
                    </a:lnTo>
                    <a:lnTo>
                      <a:pt x="185" y="2"/>
                    </a:lnTo>
                    <a:lnTo>
                      <a:pt x="186" y="6"/>
                    </a:lnTo>
                    <a:lnTo>
                      <a:pt x="187" y="9"/>
                    </a:lnTo>
                    <a:lnTo>
                      <a:pt x="186" y="13"/>
                    </a:lnTo>
                    <a:lnTo>
                      <a:pt x="184" y="16"/>
                    </a:lnTo>
                    <a:lnTo>
                      <a:pt x="180" y="19"/>
                    </a:lnTo>
                    <a:lnTo>
                      <a:pt x="173" y="25"/>
                    </a:lnTo>
                    <a:lnTo>
                      <a:pt x="163" y="33"/>
                    </a:lnTo>
                    <a:lnTo>
                      <a:pt x="147" y="41"/>
                    </a:lnTo>
                    <a:lnTo>
                      <a:pt x="131" y="48"/>
                    </a:lnTo>
                    <a:lnTo>
                      <a:pt x="112" y="53"/>
                    </a:lnTo>
                    <a:lnTo>
                      <a:pt x="92" y="54"/>
                    </a:lnTo>
                    <a:lnTo>
                      <a:pt x="72" y="51"/>
                    </a:lnTo>
                    <a:lnTo>
                      <a:pt x="66" y="58"/>
                    </a:lnTo>
                    <a:lnTo>
                      <a:pt x="57" y="66"/>
                    </a:lnTo>
                    <a:lnTo>
                      <a:pt x="45" y="73"/>
                    </a:lnTo>
                    <a:lnTo>
                      <a:pt x="29" y="79"/>
                    </a:lnTo>
                    <a:lnTo>
                      <a:pt x="9" y="80"/>
                    </a:lnTo>
                    <a:lnTo>
                      <a:pt x="6" y="80"/>
                    </a:lnTo>
                    <a:lnTo>
                      <a:pt x="2" y="78"/>
                    </a:lnTo>
                    <a:lnTo>
                      <a:pt x="0" y="74"/>
                    </a:lnTo>
                    <a:lnTo>
                      <a:pt x="0" y="71"/>
                    </a:lnTo>
                    <a:lnTo>
                      <a:pt x="0" y="67"/>
                    </a:lnTo>
                    <a:lnTo>
                      <a:pt x="2" y="63"/>
                    </a:lnTo>
                    <a:lnTo>
                      <a:pt x="6" y="61"/>
                    </a:lnTo>
                    <a:lnTo>
                      <a:pt x="9" y="61"/>
                    </a:lnTo>
                    <a:lnTo>
                      <a:pt x="26" y="59"/>
                    </a:lnTo>
                    <a:lnTo>
                      <a:pt x="39" y="54"/>
                    </a:lnTo>
                    <a:lnTo>
                      <a:pt x="48" y="48"/>
                    </a:lnTo>
                    <a:lnTo>
                      <a:pt x="54" y="42"/>
                    </a:lnTo>
                    <a:lnTo>
                      <a:pt x="58" y="38"/>
                    </a:lnTo>
                    <a:lnTo>
                      <a:pt x="59" y="35"/>
                    </a:lnTo>
                    <a:lnTo>
                      <a:pt x="60" y="32"/>
                    </a:lnTo>
                    <a:lnTo>
                      <a:pt x="64" y="29"/>
                    </a:lnTo>
                    <a:lnTo>
                      <a:pt x="67" y="29"/>
                    </a:lnTo>
                    <a:lnTo>
                      <a:pt x="71" y="29"/>
                    </a:lnTo>
                    <a:lnTo>
                      <a:pt x="88" y="34"/>
                    </a:lnTo>
                    <a:lnTo>
                      <a:pt x="106" y="34"/>
                    </a:lnTo>
                    <a:lnTo>
                      <a:pt x="124" y="29"/>
                    </a:lnTo>
                    <a:lnTo>
                      <a:pt x="138" y="23"/>
                    </a:lnTo>
                    <a:lnTo>
                      <a:pt x="152" y="16"/>
                    </a:lnTo>
                    <a:lnTo>
                      <a:pt x="162" y="9"/>
                    </a:lnTo>
                    <a:lnTo>
                      <a:pt x="169" y="5"/>
                    </a:lnTo>
                    <a:lnTo>
                      <a:pt x="171" y="2"/>
                    </a:lnTo>
                    <a:lnTo>
                      <a:pt x="175" y="0"/>
                    </a:lnTo>
                    <a:lnTo>
                      <a:pt x="178"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3" name="Freeform 12">
                <a:extLst>
                  <a:ext uri="{FF2B5EF4-FFF2-40B4-BE49-F238E27FC236}">
                    <a16:creationId xmlns:a16="http://schemas.microsoft.com/office/drawing/2014/main" id="{1DFB094C-7524-49CC-ABD9-07D7C43100A7}"/>
                  </a:ext>
                </a:extLst>
              </p:cNvPr>
              <p:cNvSpPr>
                <a:spLocks/>
              </p:cNvSpPr>
              <p:nvPr/>
            </p:nvSpPr>
            <p:spPr bwMode="auto">
              <a:xfrm>
                <a:off x="4040013" y="2397171"/>
                <a:ext cx="175660" cy="439150"/>
              </a:xfrm>
              <a:custGeom>
                <a:avLst/>
                <a:gdLst>
                  <a:gd name="T0" fmla="*/ 10 w 76"/>
                  <a:gd name="T1" fmla="*/ 0 h 190"/>
                  <a:gd name="T2" fmla="*/ 15 w 76"/>
                  <a:gd name="T3" fmla="*/ 0 h 190"/>
                  <a:gd name="T4" fmla="*/ 17 w 76"/>
                  <a:gd name="T5" fmla="*/ 3 h 190"/>
                  <a:gd name="T6" fmla="*/ 19 w 76"/>
                  <a:gd name="T7" fmla="*/ 6 h 190"/>
                  <a:gd name="T8" fmla="*/ 75 w 76"/>
                  <a:gd name="T9" fmla="*/ 178 h 190"/>
                  <a:gd name="T10" fmla="*/ 76 w 76"/>
                  <a:gd name="T11" fmla="*/ 182 h 190"/>
                  <a:gd name="T12" fmla="*/ 75 w 76"/>
                  <a:gd name="T13" fmla="*/ 185 h 190"/>
                  <a:gd name="T14" fmla="*/ 72 w 76"/>
                  <a:gd name="T15" fmla="*/ 188 h 190"/>
                  <a:gd name="T16" fmla="*/ 69 w 76"/>
                  <a:gd name="T17" fmla="*/ 190 h 190"/>
                  <a:gd name="T18" fmla="*/ 67 w 76"/>
                  <a:gd name="T19" fmla="*/ 190 h 190"/>
                  <a:gd name="T20" fmla="*/ 63 w 76"/>
                  <a:gd name="T21" fmla="*/ 190 h 190"/>
                  <a:gd name="T22" fmla="*/ 61 w 76"/>
                  <a:gd name="T23" fmla="*/ 189 h 190"/>
                  <a:gd name="T24" fmla="*/ 58 w 76"/>
                  <a:gd name="T25" fmla="*/ 187 h 190"/>
                  <a:gd name="T26" fmla="*/ 57 w 76"/>
                  <a:gd name="T27" fmla="*/ 184 h 190"/>
                  <a:gd name="T28" fmla="*/ 0 w 76"/>
                  <a:gd name="T29" fmla="*/ 12 h 190"/>
                  <a:gd name="T30" fmla="*/ 0 w 76"/>
                  <a:gd name="T31" fmla="*/ 9 h 190"/>
                  <a:gd name="T32" fmla="*/ 0 w 76"/>
                  <a:gd name="T33" fmla="*/ 5 h 190"/>
                  <a:gd name="T34" fmla="*/ 3 w 76"/>
                  <a:gd name="T35" fmla="*/ 3 h 190"/>
                  <a:gd name="T36" fmla="*/ 6 w 76"/>
                  <a:gd name="T37" fmla="*/ 0 h 190"/>
                  <a:gd name="T38" fmla="*/ 10 w 76"/>
                  <a:gd name="T39"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190">
                    <a:moveTo>
                      <a:pt x="10" y="0"/>
                    </a:moveTo>
                    <a:lnTo>
                      <a:pt x="15" y="0"/>
                    </a:lnTo>
                    <a:lnTo>
                      <a:pt x="17" y="3"/>
                    </a:lnTo>
                    <a:lnTo>
                      <a:pt x="19" y="6"/>
                    </a:lnTo>
                    <a:lnTo>
                      <a:pt x="75" y="178"/>
                    </a:lnTo>
                    <a:lnTo>
                      <a:pt x="76" y="182"/>
                    </a:lnTo>
                    <a:lnTo>
                      <a:pt x="75" y="185"/>
                    </a:lnTo>
                    <a:lnTo>
                      <a:pt x="72" y="188"/>
                    </a:lnTo>
                    <a:lnTo>
                      <a:pt x="69" y="190"/>
                    </a:lnTo>
                    <a:lnTo>
                      <a:pt x="67" y="190"/>
                    </a:lnTo>
                    <a:lnTo>
                      <a:pt x="63" y="190"/>
                    </a:lnTo>
                    <a:lnTo>
                      <a:pt x="61" y="189"/>
                    </a:lnTo>
                    <a:lnTo>
                      <a:pt x="58" y="187"/>
                    </a:lnTo>
                    <a:lnTo>
                      <a:pt x="57" y="184"/>
                    </a:lnTo>
                    <a:lnTo>
                      <a:pt x="0" y="12"/>
                    </a:lnTo>
                    <a:lnTo>
                      <a:pt x="0" y="9"/>
                    </a:lnTo>
                    <a:lnTo>
                      <a:pt x="0" y="5"/>
                    </a:lnTo>
                    <a:lnTo>
                      <a:pt x="3" y="3"/>
                    </a:lnTo>
                    <a:lnTo>
                      <a:pt x="6" y="0"/>
                    </a:lnTo>
                    <a:lnTo>
                      <a:pt x="10"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4" name="Freeform 13">
                <a:extLst>
                  <a:ext uri="{FF2B5EF4-FFF2-40B4-BE49-F238E27FC236}">
                    <a16:creationId xmlns:a16="http://schemas.microsoft.com/office/drawing/2014/main" id="{001A8E5C-A197-423A-B852-294A9B57E380}"/>
                  </a:ext>
                </a:extLst>
              </p:cNvPr>
              <p:cNvSpPr>
                <a:spLocks/>
              </p:cNvSpPr>
              <p:nvPr/>
            </p:nvSpPr>
            <p:spPr bwMode="auto">
              <a:xfrm>
                <a:off x="4340485" y="2397171"/>
                <a:ext cx="175660" cy="439150"/>
              </a:xfrm>
              <a:custGeom>
                <a:avLst/>
                <a:gdLst>
                  <a:gd name="T0" fmla="*/ 65 w 76"/>
                  <a:gd name="T1" fmla="*/ 0 h 190"/>
                  <a:gd name="T2" fmla="*/ 70 w 76"/>
                  <a:gd name="T3" fmla="*/ 0 h 190"/>
                  <a:gd name="T4" fmla="*/ 73 w 76"/>
                  <a:gd name="T5" fmla="*/ 3 h 190"/>
                  <a:gd name="T6" fmla="*/ 74 w 76"/>
                  <a:gd name="T7" fmla="*/ 5 h 190"/>
                  <a:gd name="T8" fmla="*/ 76 w 76"/>
                  <a:gd name="T9" fmla="*/ 9 h 190"/>
                  <a:gd name="T10" fmla="*/ 76 w 76"/>
                  <a:gd name="T11" fmla="*/ 12 h 190"/>
                  <a:gd name="T12" fmla="*/ 19 w 76"/>
                  <a:gd name="T13" fmla="*/ 184 h 190"/>
                  <a:gd name="T14" fmla="*/ 18 w 76"/>
                  <a:gd name="T15" fmla="*/ 187 h 190"/>
                  <a:gd name="T16" fmla="*/ 16 w 76"/>
                  <a:gd name="T17" fmla="*/ 189 h 190"/>
                  <a:gd name="T18" fmla="*/ 13 w 76"/>
                  <a:gd name="T19" fmla="*/ 190 h 190"/>
                  <a:gd name="T20" fmla="*/ 10 w 76"/>
                  <a:gd name="T21" fmla="*/ 190 h 190"/>
                  <a:gd name="T22" fmla="*/ 7 w 76"/>
                  <a:gd name="T23" fmla="*/ 190 h 190"/>
                  <a:gd name="T24" fmla="*/ 4 w 76"/>
                  <a:gd name="T25" fmla="*/ 188 h 190"/>
                  <a:gd name="T26" fmla="*/ 1 w 76"/>
                  <a:gd name="T27" fmla="*/ 185 h 190"/>
                  <a:gd name="T28" fmla="*/ 0 w 76"/>
                  <a:gd name="T29" fmla="*/ 182 h 190"/>
                  <a:gd name="T30" fmla="*/ 0 w 76"/>
                  <a:gd name="T31" fmla="*/ 178 h 190"/>
                  <a:gd name="T32" fmla="*/ 57 w 76"/>
                  <a:gd name="T33" fmla="*/ 6 h 190"/>
                  <a:gd name="T34" fmla="*/ 59 w 76"/>
                  <a:gd name="T35" fmla="*/ 3 h 190"/>
                  <a:gd name="T36" fmla="*/ 62 w 76"/>
                  <a:gd name="T37" fmla="*/ 0 h 190"/>
                  <a:gd name="T38" fmla="*/ 65 w 76"/>
                  <a:gd name="T39"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190">
                    <a:moveTo>
                      <a:pt x="65" y="0"/>
                    </a:moveTo>
                    <a:lnTo>
                      <a:pt x="70" y="0"/>
                    </a:lnTo>
                    <a:lnTo>
                      <a:pt x="73" y="3"/>
                    </a:lnTo>
                    <a:lnTo>
                      <a:pt x="74" y="5"/>
                    </a:lnTo>
                    <a:lnTo>
                      <a:pt x="76" y="9"/>
                    </a:lnTo>
                    <a:lnTo>
                      <a:pt x="76" y="12"/>
                    </a:lnTo>
                    <a:lnTo>
                      <a:pt x="19" y="184"/>
                    </a:lnTo>
                    <a:lnTo>
                      <a:pt x="18" y="187"/>
                    </a:lnTo>
                    <a:lnTo>
                      <a:pt x="16" y="189"/>
                    </a:lnTo>
                    <a:lnTo>
                      <a:pt x="13" y="190"/>
                    </a:lnTo>
                    <a:lnTo>
                      <a:pt x="10" y="190"/>
                    </a:lnTo>
                    <a:lnTo>
                      <a:pt x="7" y="190"/>
                    </a:lnTo>
                    <a:lnTo>
                      <a:pt x="4" y="188"/>
                    </a:lnTo>
                    <a:lnTo>
                      <a:pt x="1" y="185"/>
                    </a:lnTo>
                    <a:lnTo>
                      <a:pt x="0" y="182"/>
                    </a:lnTo>
                    <a:lnTo>
                      <a:pt x="0" y="178"/>
                    </a:lnTo>
                    <a:lnTo>
                      <a:pt x="57" y="6"/>
                    </a:lnTo>
                    <a:lnTo>
                      <a:pt x="59" y="3"/>
                    </a:lnTo>
                    <a:lnTo>
                      <a:pt x="62" y="0"/>
                    </a:lnTo>
                    <a:lnTo>
                      <a:pt x="65"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5" name="Freeform 14">
                <a:extLst>
                  <a:ext uri="{FF2B5EF4-FFF2-40B4-BE49-F238E27FC236}">
                    <a16:creationId xmlns:a16="http://schemas.microsoft.com/office/drawing/2014/main" id="{5C54DE47-5791-45D1-993C-5B918B9AF959}"/>
                  </a:ext>
                </a:extLst>
              </p:cNvPr>
              <p:cNvSpPr>
                <a:spLocks/>
              </p:cNvSpPr>
              <p:nvPr/>
            </p:nvSpPr>
            <p:spPr bwMode="auto">
              <a:xfrm>
                <a:off x="4234164" y="2406417"/>
                <a:ext cx="83207" cy="46226"/>
              </a:xfrm>
              <a:custGeom>
                <a:avLst/>
                <a:gdLst>
                  <a:gd name="T0" fmla="*/ 10 w 36"/>
                  <a:gd name="T1" fmla="*/ 0 h 20"/>
                  <a:gd name="T2" fmla="*/ 26 w 36"/>
                  <a:gd name="T3" fmla="*/ 0 h 20"/>
                  <a:gd name="T4" fmla="*/ 30 w 36"/>
                  <a:gd name="T5" fmla="*/ 1 h 20"/>
                  <a:gd name="T6" fmla="*/ 33 w 36"/>
                  <a:gd name="T7" fmla="*/ 3 h 20"/>
                  <a:gd name="T8" fmla="*/ 36 w 36"/>
                  <a:gd name="T9" fmla="*/ 6 h 20"/>
                  <a:gd name="T10" fmla="*/ 36 w 36"/>
                  <a:gd name="T11" fmla="*/ 11 h 20"/>
                  <a:gd name="T12" fmla="*/ 36 w 36"/>
                  <a:gd name="T13" fmla="*/ 14 h 20"/>
                  <a:gd name="T14" fmla="*/ 33 w 36"/>
                  <a:gd name="T15" fmla="*/ 18 h 20"/>
                  <a:gd name="T16" fmla="*/ 30 w 36"/>
                  <a:gd name="T17" fmla="*/ 19 h 20"/>
                  <a:gd name="T18" fmla="*/ 26 w 36"/>
                  <a:gd name="T19" fmla="*/ 20 h 20"/>
                  <a:gd name="T20" fmla="*/ 10 w 36"/>
                  <a:gd name="T21" fmla="*/ 20 h 20"/>
                  <a:gd name="T22" fmla="*/ 6 w 36"/>
                  <a:gd name="T23" fmla="*/ 19 h 20"/>
                  <a:gd name="T24" fmla="*/ 3 w 36"/>
                  <a:gd name="T25" fmla="*/ 18 h 20"/>
                  <a:gd name="T26" fmla="*/ 1 w 36"/>
                  <a:gd name="T27" fmla="*/ 14 h 20"/>
                  <a:gd name="T28" fmla="*/ 0 w 36"/>
                  <a:gd name="T29" fmla="*/ 11 h 20"/>
                  <a:gd name="T30" fmla="*/ 1 w 36"/>
                  <a:gd name="T31" fmla="*/ 6 h 20"/>
                  <a:gd name="T32" fmla="*/ 3 w 36"/>
                  <a:gd name="T33" fmla="*/ 3 h 20"/>
                  <a:gd name="T34" fmla="*/ 6 w 36"/>
                  <a:gd name="T35" fmla="*/ 1 h 20"/>
                  <a:gd name="T36" fmla="*/ 10 w 36"/>
                  <a:gd name="T3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20">
                    <a:moveTo>
                      <a:pt x="10" y="0"/>
                    </a:moveTo>
                    <a:lnTo>
                      <a:pt x="26" y="0"/>
                    </a:lnTo>
                    <a:lnTo>
                      <a:pt x="30" y="1"/>
                    </a:lnTo>
                    <a:lnTo>
                      <a:pt x="33" y="3"/>
                    </a:lnTo>
                    <a:lnTo>
                      <a:pt x="36" y="6"/>
                    </a:lnTo>
                    <a:lnTo>
                      <a:pt x="36" y="11"/>
                    </a:lnTo>
                    <a:lnTo>
                      <a:pt x="36" y="14"/>
                    </a:lnTo>
                    <a:lnTo>
                      <a:pt x="33" y="18"/>
                    </a:lnTo>
                    <a:lnTo>
                      <a:pt x="30" y="19"/>
                    </a:lnTo>
                    <a:lnTo>
                      <a:pt x="26" y="20"/>
                    </a:lnTo>
                    <a:lnTo>
                      <a:pt x="10" y="20"/>
                    </a:lnTo>
                    <a:lnTo>
                      <a:pt x="6" y="19"/>
                    </a:lnTo>
                    <a:lnTo>
                      <a:pt x="3" y="18"/>
                    </a:lnTo>
                    <a:lnTo>
                      <a:pt x="1" y="14"/>
                    </a:lnTo>
                    <a:lnTo>
                      <a:pt x="0" y="11"/>
                    </a:lnTo>
                    <a:lnTo>
                      <a:pt x="1" y="6"/>
                    </a:lnTo>
                    <a:lnTo>
                      <a:pt x="3" y="3"/>
                    </a:lnTo>
                    <a:lnTo>
                      <a:pt x="6" y="1"/>
                    </a:lnTo>
                    <a:lnTo>
                      <a:pt x="10"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6" name="Freeform 11">
                <a:extLst>
                  <a:ext uri="{FF2B5EF4-FFF2-40B4-BE49-F238E27FC236}">
                    <a16:creationId xmlns:a16="http://schemas.microsoft.com/office/drawing/2014/main" id="{E855D8BA-A548-4058-BFD7-DFABC57BF7B2}"/>
                  </a:ext>
                </a:extLst>
              </p:cNvPr>
              <p:cNvSpPr>
                <a:spLocks/>
              </p:cNvSpPr>
              <p:nvPr/>
            </p:nvSpPr>
            <p:spPr bwMode="auto">
              <a:xfrm>
                <a:off x="4271145" y="2318587"/>
                <a:ext cx="175660" cy="510802"/>
              </a:xfrm>
              <a:custGeom>
                <a:avLst/>
                <a:gdLst>
                  <a:gd name="T0" fmla="*/ 67 w 76"/>
                  <a:gd name="T1" fmla="*/ 0 h 221"/>
                  <a:gd name="T2" fmla="*/ 70 w 76"/>
                  <a:gd name="T3" fmla="*/ 0 h 221"/>
                  <a:gd name="T4" fmla="*/ 74 w 76"/>
                  <a:gd name="T5" fmla="*/ 3 h 221"/>
                  <a:gd name="T6" fmla="*/ 76 w 76"/>
                  <a:gd name="T7" fmla="*/ 6 h 221"/>
                  <a:gd name="T8" fmla="*/ 76 w 76"/>
                  <a:gd name="T9" fmla="*/ 10 h 221"/>
                  <a:gd name="T10" fmla="*/ 76 w 76"/>
                  <a:gd name="T11" fmla="*/ 13 h 221"/>
                  <a:gd name="T12" fmla="*/ 68 w 76"/>
                  <a:gd name="T13" fmla="*/ 27 h 221"/>
                  <a:gd name="T14" fmla="*/ 58 w 76"/>
                  <a:gd name="T15" fmla="*/ 38 h 221"/>
                  <a:gd name="T16" fmla="*/ 47 w 76"/>
                  <a:gd name="T17" fmla="*/ 45 h 221"/>
                  <a:gd name="T18" fmla="*/ 36 w 76"/>
                  <a:gd name="T19" fmla="*/ 51 h 221"/>
                  <a:gd name="T20" fmla="*/ 27 w 76"/>
                  <a:gd name="T21" fmla="*/ 54 h 221"/>
                  <a:gd name="T22" fmla="*/ 46 w 76"/>
                  <a:gd name="T23" fmla="*/ 82 h 221"/>
                  <a:gd name="T24" fmla="*/ 47 w 76"/>
                  <a:gd name="T25" fmla="*/ 84 h 221"/>
                  <a:gd name="T26" fmla="*/ 48 w 76"/>
                  <a:gd name="T27" fmla="*/ 87 h 221"/>
                  <a:gd name="T28" fmla="*/ 47 w 76"/>
                  <a:gd name="T29" fmla="*/ 91 h 221"/>
                  <a:gd name="T30" fmla="*/ 46 w 76"/>
                  <a:gd name="T31" fmla="*/ 93 h 221"/>
                  <a:gd name="T32" fmla="*/ 20 w 76"/>
                  <a:gd name="T33" fmla="*/ 123 h 221"/>
                  <a:gd name="T34" fmla="*/ 37 w 76"/>
                  <a:gd name="T35" fmla="*/ 209 h 221"/>
                  <a:gd name="T36" fmla="*/ 37 w 76"/>
                  <a:gd name="T37" fmla="*/ 212 h 221"/>
                  <a:gd name="T38" fmla="*/ 36 w 76"/>
                  <a:gd name="T39" fmla="*/ 216 h 221"/>
                  <a:gd name="T40" fmla="*/ 34 w 76"/>
                  <a:gd name="T41" fmla="*/ 218 h 221"/>
                  <a:gd name="T42" fmla="*/ 30 w 76"/>
                  <a:gd name="T43" fmla="*/ 221 h 221"/>
                  <a:gd name="T44" fmla="*/ 28 w 76"/>
                  <a:gd name="T45" fmla="*/ 221 h 221"/>
                  <a:gd name="T46" fmla="*/ 25 w 76"/>
                  <a:gd name="T47" fmla="*/ 219 h 221"/>
                  <a:gd name="T48" fmla="*/ 22 w 76"/>
                  <a:gd name="T49" fmla="*/ 218 h 221"/>
                  <a:gd name="T50" fmla="*/ 20 w 76"/>
                  <a:gd name="T51" fmla="*/ 216 h 221"/>
                  <a:gd name="T52" fmla="*/ 18 w 76"/>
                  <a:gd name="T53" fmla="*/ 212 h 221"/>
                  <a:gd name="T54" fmla="*/ 0 w 76"/>
                  <a:gd name="T55" fmla="*/ 122 h 221"/>
                  <a:gd name="T56" fmla="*/ 0 w 76"/>
                  <a:gd name="T57" fmla="*/ 118 h 221"/>
                  <a:gd name="T58" fmla="*/ 1 w 76"/>
                  <a:gd name="T59" fmla="*/ 116 h 221"/>
                  <a:gd name="T60" fmla="*/ 2 w 76"/>
                  <a:gd name="T61" fmla="*/ 113 h 221"/>
                  <a:gd name="T62" fmla="*/ 25 w 76"/>
                  <a:gd name="T63" fmla="*/ 86 h 221"/>
                  <a:gd name="T64" fmla="*/ 2 w 76"/>
                  <a:gd name="T65" fmla="*/ 53 h 221"/>
                  <a:gd name="T66" fmla="*/ 0 w 76"/>
                  <a:gd name="T67" fmla="*/ 51 h 221"/>
                  <a:gd name="T68" fmla="*/ 0 w 76"/>
                  <a:gd name="T69" fmla="*/ 47 h 221"/>
                  <a:gd name="T70" fmla="*/ 1 w 76"/>
                  <a:gd name="T71" fmla="*/ 44 h 221"/>
                  <a:gd name="T72" fmla="*/ 3 w 76"/>
                  <a:gd name="T73" fmla="*/ 41 h 221"/>
                  <a:gd name="T74" fmla="*/ 5 w 76"/>
                  <a:gd name="T75" fmla="*/ 39 h 221"/>
                  <a:gd name="T76" fmla="*/ 9 w 76"/>
                  <a:gd name="T77" fmla="*/ 38 h 221"/>
                  <a:gd name="T78" fmla="*/ 11 w 76"/>
                  <a:gd name="T79" fmla="*/ 38 h 221"/>
                  <a:gd name="T80" fmla="*/ 18 w 76"/>
                  <a:gd name="T81" fmla="*/ 37 h 221"/>
                  <a:gd name="T82" fmla="*/ 29 w 76"/>
                  <a:gd name="T83" fmla="*/ 33 h 221"/>
                  <a:gd name="T84" fmla="*/ 40 w 76"/>
                  <a:gd name="T85" fmla="*/ 27 h 221"/>
                  <a:gd name="T86" fmla="*/ 50 w 76"/>
                  <a:gd name="T87" fmla="*/ 18 h 221"/>
                  <a:gd name="T88" fmla="*/ 58 w 76"/>
                  <a:gd name="T89" fmla="*/ 6 h 221"/>
                  <a:gd name="T90" fmla="*/ 60 w 76"/>
                  <a:gd name="T91" fmla="*/ 3 h 221"/>
                  <a:gd name="T92" fmla="*/ 63 w 76"/>
                  <a:gd name="T93" fmla="*/ 0 h 221"/>
                  <a:gd name="T94" fmla="*/ 67 w 76"/>
                  <a:gd name="T95"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 h="221">
                    <a:moveTo>
                      <a:pt x="67" y="0"/>
                    </a:moveTo>
                    <a:lnTo>
                      <a:pt x="70" y="0"/>
                    </a:lnTo>
                    <a:lnTo>
                      <a:pt x="74" y="3"/>
                    </a:lnTo>
                    <a:lnTo>
                      <a:pt x="76" y="6"/>
                    </a:lnTo>
                    <a:lnTo>
                      <a:pt x="76" y="10"/>
                    </a:lnTo>
                    <a:lnTo>
                      <a:pt x="76" y="13"/>
                    </a:lnTo>
                    <a:lnTo>
                      <a:pt x="68" y="27"/>
                    </a:lnTo>
                    <a:lnTo>
                      <a:pt x="58" y="38"/>
                    </a:lnTo>
                    <a:lnTo>
                      <a:pt x="47" y="45"/>
                    </a:lnTo>
                    <a:lnTo>
                      <a:pt x="36" y="51"/>
                    </a:lnTo>
                    <a:lnTo>
                      <a:pt x="27" y="54"/>
                    </a:lnTo>
                    <a:lnTo>
                      <a:pt x="46" y="82"/>
                    </a:lnTo>
                    <a:lnTo>
                      <a:pt x="47" y="84"/>
                    </a:lnTo>
                    <a:lnTo>
                      <a:pt x="48" y="87"/>
                    </a:lnTo>
                    <a:lnTo>
                      <a:pt x="47" y="91"/>
                    </a:lnTo>
                    <a:lnTo>
                      <a:pt x="46" y="93"/>
                    </a:lnTo>
                    <a:lnTo>
                      <a:pt x="20" y="123"/>
                    </a:lnTo>
                    <a:lnTo>
                      <a:pt x="37" y="209"/>
                    </a:lnTo>
                    <a:lnTo>
                      <a:pt x="37" y="212"/>
                    </a:lnTo>
                    <a:lnTo>
                      <a:pt x="36" y="216"/>
                    </a:lnTo>
                    <a:lnTo>
                      <a:pt x="34" y="218"/>
                    </a:lnTo>
                    <a:lnTo>
                      <a:pt x="30" y="221"/>
                    </a:lnTo>
                    <a:lnTo>
                      <a:pt x="28" y="221"/>
                    </a:lnTo>
                    <a:lnTo>
                      <a:pt x="25" y="219"/>
                    </a:lnTo>
                    <a:lnTo>
                      <a:pt x="22" y="218"/>
                    </a:lnTo>
                    <a:lnTo>
                      <a:pt x="20" y="216"/>
                    </a:lnTo>
                    <a:lnTo>
                      <a:pt x="18" y="212"/>
                    </a:lnTo>
                    <a:lnTo>
                      <a:pt x="0" y="122"/>
                    </a:lnTo>
                    <a:lnTo>
                      <a:pt x="0" y="118"/>
                    </a:lnTo>
                    <a:lnTo>
                      <a:pt x="1" y="116"/>
                    </a:lnTo>
                    <a:lnTo>
                      <a:pt x="2" y="113"/>
                    </a:lnTo>
                    <a:lnTo>
                      <a:pt x="25" y="86"/>
                    </a:lnTo>
                    <a:lnTo>
                      <a:pt x="2" y="53"/>
                    </a:lnTo>
                    <a:lnTo>
                      <a:pt x="0" y="51"/>
                    </a:lnTo>
                    <a:lnTo>
                      <a:pt x="0" y="47"/>
                    </a:lnTo>
                    <a:lnTo>
                      <a:pt x="1" y="44"/>
                    </a:lnTo>
                    <a:lnTo>
                      <a:pt x="3" y="41"/>
                    </a:lnTo>
                    <a:lnTo>
                      <a:pt x="5" y="39"/>
                    </a:lnTo>
                    <a:lnTo>
                      <a:pt x="9" y="38"/>
                    </a:lnTo>
                    <a:lnTo>
                      <a:pt x="11" y="38"/>
                    </a:lnTo>
                    <a:lnTo>
                      <a:pt x="18" y="37"/>
                    </a:lnTo>
                    <a:lnTo>
                      <a:pt x="29" y="33"/>
                    </a:lnTo>
                    <a:lnTo>
                      <a:pt x="40" y="27"/>
                    </a:lnTo>
                    <a:lnTo>
                      <a:pt x="50" y="18"/>
                    </a:lnTo>
                    <a:lnTo>
                      <a:pt x="58" y="6"/>
                    </a:lnTo>
                    <a:lnTo>
                      <a:pt x="60" y="3"/>
                    </a:lnTo>
                    <a:lnTo>
                      <a:pt x="63" y="0"/>
                    </a:lnTo>
                    <a:lnTo>
                      <a:pt x="67"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7" name="Freeform 10">
                <a:extLst>
                  <a:ext uri="{FF2B5EF4-FFF2-40B4-BE49-F238E27FC236}">
                    <a16:creationId xmlns:a16="http://schemas.microsoft.com/office/drawing/2014/main" id="{0A4DFB6C-0885-484E-8E68-D15E65A4DD97}"/>
                  </a:ext>
                </a:extLst>
              </p:cNvPr>
              <p:cNvSpPr>
                <a:spLocks/>
              </p:cNvSpPr>
              <p:nvPr/>
            </p:nvSpPr>
            <p:spPr bwMode="auto">
              <a:xfrm>
                <a:off x="4097796" y="2318587"/>
                <a:ext cx="180283" cy="510802"/>
              </a:xfrm>
              <a:custGeom>
                <a:avLst/>
                <a:gdLst>
                  <a:gd name="T0" fmla="*/ 11 w 78"/>
                  <a:gd name="T1" fmla="*/ 0 h 221"/>
                  <a:gd name="T2" fmla="*/ 14 w 78"/>
                  <a:gd name="T3" fmla="*/ 0 h 221"/>
                  <a:gd name="T4" fmla="*/ 17 w 78"/>
                  <a:gd name="T5" fmla="*/ 3 h 221"/>
                  <a:gd name="T6" fmla="*/ 19 w 78"/>
                  <a:gd name="T7" fmla="*/ 6 h 221"/>
                  <a:gd name="T8" fmla="*/ 27 w 78"/>
                  <a:gd name="T9" fmla="*/ 19 h 221"/>
                  <a:gd name="T10" fmla="*/ 38 w 78"/>
                  <a:gd name="T11" fmla="*/ 27 h 221"/>
                  <a:gd name="T12" fmla="*/ 49 w 78"/>
                  <a:gd name="T13" fmla="*/ 33 h 221"/>
                  <a:gd name="T14" fmla="*/ 58 w 78"/>
                  <a:gd name="T15" fmla="*/ 37 h 221"/>
                  <a:gd name="T16" fmla="*/ 66 w 78"/>
                  <a:gd name="T17" fmla="*/ 38 h 221"/>
                  <a:gd name="T18" fmla="*/ 69 w 78"/>
                  <a:gd name="T19" fmla="*/ 38 h 221"/>
                  <a:gd name="T20" fmla="*/ 72 w 78"/>
                  <a:gd name="T21" fmla="*/ 39 h 221"/>
                  <a:gd name="T22" fmla="*/ 75 w 78"/>
                  <a:gd name="T23" fmla="*/ 41 h 221"/>
                  <a:gd name="T24" fmla="*/ 77 w 78"/>
                  <a:gd name="T25" fmla="*/ 44 h 221"/>
                  <a:gd name="T26" fmla="*/ 78 w 78"/>
                  <a:gd name="T27" fmla="*/ 47 h 221"/>
                  <a:gd name="T28" fmla="*/ 77 w 78"/>
                  <a:gd name="T29" fmla="*/ 51 h 221"/>
                  <a:gd name="T30" fmla="*/ 76 w 78"/>
                  <a:gd name="T31" fmla="*/ 53 h 221"/>
                  <a:gd name="T32" fmla="*/ 52 w 78"/>
                  <a:gd name="T33" fmla="*/ 86 h 221"/>
                  <a:gd name="T34" fmla="*/ 76 w 78"/>
                  <a:gd name="T35" fmla="*/ 113 h 221"/>
                  <a:gd name="T36" fmla="*/ 77 w 78"/>
                  <a:gd name="T37" fmla="*/ 116 h 221"/>
                  <a:gd name="T38" fmla="*/ 78 w 78"/>
                  <a:gd name="T39" fmla="*/ 118 h 221"/>
                  <a:gd name="T40" fmla="*/ 78 w 78"/>
                  <a:gd name="T41" fmla="*/ 122 h 221"/>
                  <a:gd name="T42" fmla="*/ 59 w 78"/>
                  <a:gd name="T43" fmla="*/ 212 h 221"/>
                  <a:gd name="T44" fmla="*/ 58 w 78"/>
                  <a:gd name="T45" fmla="*/ 216 h 221"/>
                  <a:gd name="T46" fmla="*/ 56 w 78"/>
                  <a:gd name="T47" fmla="*/ 218 h 221"/>
                  <a:gd name="T48" fmla="*/ 52 w 78"/>
                  <a:gd name="T49" fmla="*/ 219 h 221"/>
                  <a:gd name="T50" fmla="*/ 50 w 78"/>
                  <a:gd name="T51" fmla="*/ 221 h 221"/>
                  <a:gd name="T52" fmla="*/ 47 w 78"/>
                  <a:gd name="T53" fmla="*/ 221 h 221"/>
                  <a:gd name="T54" fmla="*/ 44 w 78"/>
                  <a:gd name="T55" fmla="*/ 218 h 221"/>
                  <a:gd name="T56" fmla="*/ 42 w 78"/>
                  <a:gd name="T57" fmla="*/ 216 h 221"/>
                  <a:gd name="T58" fmla="*/ 39 w 78"/>
                  <a:gd name="T59" fmla="*/ 212 h 221"/>
                  <a:gd name="T60" fmla="*/ 39 w 78"/>
                  <a:gd name="T61" fmla="*/ 209 h 221"/>
                  <a:gd name="T62" fmla="*/ 58 w 78"/>
                  <a:gd name="T63" fmla="*/ 123 h 221"/>
                  <a:gd name="T64" fmla="*/ 32 w 78"/>
                  <a:gd name="T65" fmla="*/ 93 h 221"/>
                  <a:gd name="T66" fmla="*/ 31 w 78"/>
                  <a:gd name="T67" fmla="*/ 91 h 221"/>
                  <a:gd name="T68" fmla="*/ 30 w 78"/>
                  <a:gd name="T69" fmla="*/ 87 h 221"/>
                  <a:gd name="T70" fmla="*/ 31 w 78"/>
                  <a:gd name="T71" fmla="*/ 84 h 221"/>
                  <a:gd name="T72" fmla="*/ 32 w 78"/>
                  <a:gd name="T73" fmla="*/ 82 h 221"/>
                  <a:gd name="T74" fmla="*/ 51 w 78"/>
                  <a:gd name="T75" fmla="*/ 54 h 221"/>
                  <a:gd name="T76" fmla="*/ 42 w 78"/>
                  <a:gd name="T77" fmla="*/ 51 h 221"/>
                  <a:gd name="T78" fmla="*/ 30 w 78"/>
                  <a:gd name="T79" fmla="*/ 45 h 221"/>
                  <a:gd name="T80" fmla="*/ 19 w 78"/>
                  <a:gd name="T81" fmla="*/ 38 h 221"/>
                  <a:gd name="T82" fmla="*/ 10 w 78"/>
                  <a:gd name="T83" fmla="*/ 27 h 221"/>
                  <a:gd name="T84" fmla="*/ 1 w 78"/>
                  <a:gd name="T85" fmla="*/ 13 h 221"/>
                  <a:gd name="T86" fmla="*/ 0 w 78"/>
                  <a:gd name="T87" fmla="*/ 10 h 221"/>
                  <a:gd name="T88" fmla="*/ 1 w 78"/>
                  <a:gd name="T89" fmla="*/ 6 h 221"/>
                  <a:gd name="T90" fmla="*/ 4 w 78"/>
                  <a:gd name="T91" fmla="*/ 3 h 221"/>
                  <a:gd name="T92" fmla="*/ 6 w 78"/>
                  <a:gd name="T93" fmla="*/ 0 h 221"/>
                  <a:gd name="T94" fmla="*/ 11 w 78"/>
                  <a:gd name="T95"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 h="221">
                    <a:moveTo>
                      <a:pt x="11" y="0"/>
                    </a:moveTo>
                    <a:lnTo>
                      <a:pt x="14" y="0"/>
                    </a:lnTo>
                    <a:lnTo>
                      <a:pt x="17" y="3"/>
                    </a:lnTo>
                    <a:lnTo>
                      <a:pt x="19" y="6"/>
                    </a:lnTo>
                    <a:lnTo>
                      <a:pt x="27" y="19"/>
                    </a:lnTo>
                    <a:lnTo>
                      <a:pt x="38" y="27"/>
                    </a:lnTo>
                    <a:lnTo>
                      <a:pt x="49" y="33"/>
                    </a:lnTo>
                    <a:lnTo>
                      <a:pt x="58" y="37"/>
                    </a:lnTo>
                    <a:lnTo>
                      <a:pt x="66" y="38"/>
                    </a:lnTo>
                    <a:lnTo>
                      <a:pt x="69" y="38"/>
                    </a:lnTo>
                    <a:lnTo>
                      <a:pt x="72" y="39"/>
                    </a:lnTo>
                    <a:lnTo>
                      <a:pt x="75" y="41"/>
                    </a:lnTo>
                    <a:lnTo>
                      <a:pt x="77" y="44"/>
                    </a:lnTo>
                    <a:lnTo>
                      <a:pt x="78" y="47"/>
                    </a:lnTo>
                    <a:lnTo>
                      <a:pt x="77" y="51"/>
                    </a:lnTo>
                    <a:lnTo>
                      <a:pt x="76" y="53"/>
                    </a:lnTo>
                    <a:lnTo>
                      <a:pt x="52" y="86"/>
                    </a:lnTo>
                    <a:lnTo>
                      <a:pt x="76" y="113"/>
                    </a:lnTo>
                    <a:lnTo>
                      <a:pt x="77" y="116"/>
                    </a:lnTo>
                    <a:lnTo>
                      <a:pt x="78" y="118"/>
                    </a:lnTo>
                    <a:lnTo>
                      <a:pt x="78" y="122"/>
                    </a:lnTo>
                    <a:lnTo>
                      <a:pt x="59" y="212"/>
                    </a:lnTo>
                    <a:lnTo>
                      <a:pt x="58" y="216"/>
                    </a:lnTo>
                    <a:lnTo>
                      <a:pt x="56" y="218"/>
                    </a:lnTo>
                    <a:lnTo>
                      <a:pt x="52" y="219"/>
                    </a:lnTo>
                    <a:lnTo>
                      <a:pt x="50" y="221"/>
                    </a:lnTo>
                    <a:lnTo>
                      <a:pt x="47" y="221"/>
                    </a:lnTo>
                    <a:lnTo>
                      <a:pt x="44" y="218"/>
                    </a:lnTo>
                    <a:lnTo>
                      <a:pt x="42" y="216"/>
                    </a:lnTo>
                    <a:lnTo>
                      <a:pt x="39" y="212"/>
                    </a:lnTo>
                    <a:lnTo>
                      <a:pt x="39" y="209"/>
                    </a:lnTo>
                    <a:lnTo>
                      <a:pt x="58" y="123"/>
                    </a:lnTo>
                    <a:lnTo>
                      <a:pt x="32" y="93"/>
                    </a:lnTo>
                    <a:lnTo>
                      <a:pt x="31" y="91"/>
                    </a:lnTo>
                    <a:lnTo>
                      <a:pt x="30" y="87"/>
                    </a:lnTo>
                    <a:lnTo>
                      <a:pt x="31" y="84"/>
                    </a:lnTo>
                    <a:lnTo>
                      <a:pt x="32" y="82"/>
                    </a:lnTo>
                    <a:lnTo>
                      <a:pt x="51" y="54"/>
                    </a:lnTo>
                    <a:lnTo>
                      <a:pt x="42" y="51"/>
                    </a:lnTo>
                    <a:lnTo>
                      <a:pt x="30" y="45"/>
                    </a:lnTo>
                    <a:lnTo>
                      <a:pt x="19" y="38"/>
                    </a:lnTo>
                    <a:lnTo>
                      <a:pt x="10" y="27"/>
                    </a:lnTo>
                    <a:lnTo>
                      <a:pt x="1" y="13"/>
                    </a:lnTo>
                    <a:lnTo>
                      <a:pt x="0" y="10"/>
                    </a:lnTo>
                    <a:lnTo>
                      <a:pt x="1" y="6"/>
                    </a:lnTo>
                    <a:lnTo>
                      <a:pt x="4" y="3"/>
                    </a:lnTo>
                    <a:lnTo>
                      <a:pt x="6" y="0"/>
                    </a:lnTo>
                    <a:lnTo>
                      <a:pt x="11"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8" name="Freeform 8">
                <a:extLst>
                  <a:ext uri="{FF2B5EF4-FFF2-40B4-BE49-F238E27FC236}">
                    <a16:creationId xmlns:a16="http://schemas.microsoft.com/office/drawing/2014/main" id="{93D6975F-94F1-4AB6-93F1-0E1E82CAA9FC}"/>
                  </a:ext>
                </a:extLst>
              </p:cNvPr>
              <p:cNvSpPr>
                <a:spLocks/>
              </p:cNvSpPr>
              <p:nvPr/>
            </p:nvSpPr>
            <p:spPr bwMode="auto">
              <a:xfrm>
                <a:off x="3852796" y="2212266"/>
                <a:ext cx="845942" cy="633301"/>
              </a:xfrm>
              <a:custGeom>
                <a:avLst/>
                <a:gdLst>
                  <a:gd name="T0" fmla="*/ 252 w 366"/>
                  <a:gd name="T1" fmla="*/ 1 h 274"/>
                  <a:gd name="T2" fmla="*/ 257 w 366"/>
                  <a:gd name="T3" fmla="*/ 7 h 274"/>
                  <a:gd name="T4" fmla="*/ 257 w 366"/>
                  <a:gd name="T5" fmla="*/ 14 h 274"/>
                  <a:gd name="T6" fmla="*/ 257 w 366"/>
                  <a:gd name="T7" fmla="*/ 31 h 274"/>
                  <a:gd name="T8" fmla="*/ 262 w 366"/>
                  <a:gd name="T9" fmla="*/ 54 h 274"/>
                  <a:gd name="T10" fmla="*/ 277 w 366"/>
                  <a:gd name="T11" fmla="*/ 74 h 274"/>
                  <a:gd name="T12" fmla="*/ 290 w 366"/>
                  <a:gd name="T13" fmla="*/ 82 h 274"/>
                  <a:gd name="T14" fmla="*/ 309 w 366"/>
                  <a:gd name="T15" fmla="*/ 92 h 274"/>
                  <a:gd name="T16" fmla="*/ 329 w 366"/>
                  <a:gd name="T17" fmla="*/ 109 h 274"/>
                  <a:gd name="T18" fmla="*/ 347 w 366"/>
                  <a:gd name="T19" fmla="*/ 133 h 274"/>
                  <a:gd name="T20" fmla="*/ 360 w 366"/>
                  <a:gd name="T21" fmla="*/ 172 h 274"/>
                  <a:gd name="T22" fmla="*/ 366 w 366"/>
                  <a:gd name="T23" fmla="*/ 229 h 274"/>
                  <a:gd name="T24" fmla="*/ 365 w 366"/>
                  <a:gd name="T25" fmla="*/ 268 h 274"/>
                  <a:gd name="T26" fmla="*/ 360 w 366"/>
                  <a:gd name="T27" fmla="*/ 273 h 274"/>
                  <a:gd name="T28" fmla="*/ 10 w 366"/>
                  <a:gd name="T29" fmla="*/ 274 h 274"/>
                  <a:gd name="T30" fmla="*/ 2 w 366"/>
                  <a:gd name="T31" fmla="*/ 270 h 274"/>
                  <a:gd name="T32" fmla="*/ 0 w 366"/>
                  <a:gd name="T33" fmla="*/ 264 h 274"/>
                  <a:gd name="T34" fmla="*/ 1 w 366"/>
                  <a:gd name="T35" fmla="*/ 198 h 274"/>
                  <a:gd name="T36" fmla="*/ 12 w 366"/>
                  <a:gd name="T37" fmla="*/ 151 h 274"/>
                  <a:gd name="T38" fmla="*/ 27 w 366"/>
                  <a:gd name="T39" fmla="*/ 119 h 274"/>
                  <a:gd name="T40" fmla="*/ 46 w 366"/>
                  <a:gd name="T41" fmla="*/ 99 h 274"/>
                  <a:gd name="T42" fmla="*/ 66 w 366"/>
                  <a:gd name="T43" fmla="*/ 86 h 274"/>
                  <a:gd name="T44" fmla="*/ 81 w 366"/>
                  <a:gd name="T45" fmla="*/ 78 h 274"/>
                  <a:gd name="T46" fmla="*/ 97 w 366"/>
                  <a:gd name="T47" fmla="*/ 66 h 274"/>
                  <a:gd name="T48" fmla="*/ 106 w 366"/>
                  <a:gd name="T49" fmla="*/ 43 h 274"/>
                  <a:gd name="T50" fmla="*/ 109 w 366"/>
                  <a:gd name="T51" fmla="*/ 21 h 274"/>
                  <a:gd name="T52" fmla="*/ 109 w 366"/>
                  <a:gd name="T53" fmla="*/ 12 h 274"/>
                  <a:gd name="T54" fmla="*/ 110 w 366"/>
                  <a:gd name="T55" fmla="*/ 5 h 274"/>
                  <a:gd name="T56" fmla="*/ 117 w 366"/>
                  <a:gd name="T57" fmla="*/ 0 h 274"/>
                  <a:gd name="T58" fmla="*/ 124 w 366"/>
                  <a:gd name="T59" fmla="*/ 3 h 274"/>
                  <a:gd name="T60" fmla="*/ 127 w 366"/>
                  <a:gd name="T61" fmla="*/ 10 h 274"/>
                  <a:gd name="T62" fmla="*/ 127 w 366"/>
                  <a:gd name="T63" fmla="*/ 19 h 274"/>
                  <a:gd name="T64" fmla="*/ 126 w 366"/>
                  <a:gd name="T65" fmla="*/ 43 h 274"/>
                  <a:gd name="T66" fmla="*/ 118 w 366"/>
                  <a:gd name="T67" fmla="*/ 69 h 274"/>
                  <a:gd name="T68" fmla="*/ 98 w 366"/>
                  <a:gd name="T69" fmla="*/ 91 h 274"/>
                  <a:gd name="T70" fmla="*/ 84 w 366"/>
                  <a:gd name="T71" fmla="*/ 98 h 274"/>
                  <a:gd name="T72" fmla="*/ 66 w 366"/>
                  <a:gd name="T73" fmla="*/ 109 h 274"/>
                  <a:gd name="T74" fmla="*/ 47 w 366"/>
                  <a:gd name="T75" fmla="*/ 125 h 274"/>
                  <a:gd name="T76" fmla="*/ 32 w 366"/>
                  <a:gd name="T77" fmla="*/ 152 h 274"/>
                  <a:gd name="T78" fmla="*/ 21 w 366"/>
                  <a:gd name="T79" fmla="*/ 194 h 274"/>
                  <a:gd name="T80" fmla="*/ 19 w 366"/>
                  <a:gd name="T81" fmla="*/ 254 h 274"/>
                  <a:gd name="T82" fmla="*/ 346 w 366"/>
                  <a:gd name="T83" fmla="*/ 221 h 274"/>
                  <a:gd name="T84" fmla="*/ 339 w 366"/>
                  <a:gd name="T85" fmla="*/ 170 h 274"/>
                  <a:gd name="T86" fmla="*/ 326 w 366"/>
                  <a:gd name="T87" fmla="*/ 137 h 274"/>
                  <a:gd name="T88" fmla="*/ 309 w 366"/>
                  <a:gd name="T89" fmla="*/ 116 h 274"/>
                  <a:gd name="T90" fmla="*/ 290 w 366"/>
                  <a:gd name="T91" fmla="*/ 104 h 274"/>
                  <a:gd name="T92" fmla="*/ 274 w 366"/>
                  <a:gd name="T93" fmla="*/ 95 h 274"/>
                  <a:gd name="T94" fmla="*/ 255 w 366"/>
                  <a:gd name="T95" fmla="*/ 80 h 274"/>
                  <a:gd name="T96" fmla="*/ 242 w 366"/>
                  <a:gd name="T97" fmla="*/ 56 h 274"/>
                  <a:gd name="T98" fmla="*/ 237 w 366"/>
                  <a:gd name="T99" fmla="*/ 30 h 274"/>
                  <a:gd name="T100" fmla="*/ 237 w 366"/>
                  <a:gd name="T101" fmla="*/ 12 h 274"/>
                  <a:gd name="T102" fmla="*/ 239 w 366"/>
                  <a:gd name="T103" fmla="*/ 5 h 274"/>
                  <a:gd name="T104" fmla="*/ 245 w 366"/>
                  <a:gd name="T105" fmla="*/ 1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6" h="274">
                    <a:moveTo>
                      <a:pt x="249" y="0"/>
                    </a:moveTo>
                    <a:lnTo>
                      <a:pt x="252" y="1"/>
                    </a:lnTo>
                    <a:lnTo>
                      <a:pt x="255" y="5"/>
                    </a:lnTo>
                    <a:lnTo>
                      <a:pt x="257" y="7"/>
                    </a:lnTo>
                    <a:lnTo>
                      <a:pt x="257" y="12"/>
                    </a:lnTo>
                    <a:lnTo>
                      <a:pt x="257" y="14"/>
                    </a:lnTo>
                    <a:lnTo>
                      <a:pt x="257" y="21"/>
                    </a:lnTo>
                    <a:lnTo>
                      <a:pt x="257" y="31"/>
                    </a:lnTo>
                    <a:lnTo>
                      <a:pt x="258" y="43"/>
                    </a:lnTo>
                    <a:lnTo>
                      <a:pt x="262" y="54"/>
                    </a:lnTo>
                    <a:lnTo>
                      <a:pt x="268" y="66"/>
                    </a:lnTo>
                    <a:lnTo>
                      <a:pt x="277" y="74"/>
                    </a:lnTo>
                    <a:lnTo>
                      <a:pt x="283" y="78"/>
                    </a:lnTo>
                    <a:lnTo>
                      <a:pt x="290" y="82"/>
                    </a:lnTo>
                    <a:lnTo>
                      <a:pt x="300" y="86"/>
                    </a:lnTo>
                    <a:lnTo>
                      <a:pt x="309" y="92"/>
                    </a:lnTo>
                    <a:lnTo>
                      <a:pt x="320" y="99"/>
                    </a:lnTo>
                    <a:lnTo>
                      <a:pt x="329" y="109"/>
                    </a:lnTo>
                    <a:lnTo>
                      <a:pt x="339" y="119"/>
                    </a:lnTo>
                    <a:lnTo>
                      <a:pt x="347" y="133"/>
                    </a:lnTo>
                    <a:lnTo>
                      <a:pt x="354" y="151"/>
                    </a:lnTo>
                    <a:lnTo>
                      <a:pt x="360" y="172"/>
                    </a:lnTo>
                    <a:lnTo>
                      <a:pt x="363" y="198"/>
                    </a:lnTo>
                    <a:lnTo>
                      <a:pt x="366" y="229"/>
                    </a:lnTo>
                    <a:lnTo>
                      <a:pt x="366" y="264"/>
                    </a:lnTo>
                    <a:lnTo>
                      <a:pt x="365" y="268"/>
                    </a:lnTo>
                    <a:lnTo>
                      <a:pt x="362" y="270"/>
                    </a:lnTo>
                    <a:lnTo>
                      <a:pt x="360" y="273"/>
                    </a:lnTo>
                    <a:lnTo>
                      <a:pt x="355" y="274"/>
                    </a:lnTo>
                    <a:lnTo>
                      <a:pt x="10" y="274"/>
                    </a:lnTo>
                    <a:lnTo>
                      <a:pt x="6" y="273"/>
                    </a:lnTo>
                    <a:lnTo>
                      <a:pt x="2" y="270"/>
                    </a:lnTo>
                    <a:lnTo>
                      <a:pt x="1" y="268"/>
                    </a:lnTo>
                    <a:lnTo>
                      <a:pt x="0" y="264"/>
                    </a:lnTo>
                    <a:lnTo>
                      <a:pt x="0" y="229"/>
                    </a:lnTo>
                    <a:lnTo>
                      <a:pt x="1" y="198"/>
                    </a:lnTo>
                    <a:lnTo>
                      <a:pt x="6" y="172"/>
                    </a:lnTo>
                    <a:lnTo>
                      <a:pt x="12" y="151"/>
                    </a:lnTo>
                    <a:lnTo>
                      <a:pt x="19" y="133"/>
                    </a:lnTo>
                    <a:lnTo>
                      <a:pt x="27" y="119"/>
                    </a:lnTo>
                    <a:lnTo>
                      <a:pt x="37" y="109"/>
                    </a:lnTo>
                    <a:lnTo>
                      <a:pt x="46" y="99"/>
                    </a:lnTo>
                    <a:lnTo>
                      <a:pt x="56" y="92"/>
                    </a:lnTo>
                    <a:lnTo>
                      <a:pt x="66" y="86"/>
                    </a:lnTo>
                    <a:lnTo>
                      <a:pt x="76" y="82"/>
                    </a:lnTo>
                    <a:lnTo>
                      <a:pt x="81" y="78"/>
                    </a:lnTo>
                    <a:lnTo>
                      <a:pt x="87" y="74"/>
                    </a:lnTo>
                    <a:lnTo>
                      <a:pt x="97" y="66"/>
                    </a:lnTo>
                    <a:lnTo>
                      <a:pt x="103" y="54"/>
                    </a:lnTo>
                    <a:lnTo>
                      <a:pt x="106" y="43"/>
                    </a:lnTo>
                    <a:lnTo>
                      <a:pt x="109" y="31"/>
                    </a:lnTo>
                    <a:lnTo>
                      <a:pt x="109" y="21"/>
                    </a:lnTo>
                    <a:lnTo>
                      <a:pt x="109" y="14"/>
                    </a:lnTo>
                    <a:lnTo>
                      <a:pt x="109" y="12"/>
                    </a:lnTo>
                    <a:lnTo>
                      <a:pt x="109" y="7"/>
                    </a:lnTo>
                    <a:lnTo>
                      <a:pt x="110" y="5"/>
                    </a:lnTo>
                    <a:lnTo>
                      <a:pt x="113" y="1"/>
                    </a:lnTo>
                    <a:lnTo>
                      <a:pt x="117" y="0"/>
                    </a:lnTo>
                    <a:lnTo>
                      <a:pt x="120" y="1"/>
                    </a:lnTo>
                    <a:lnTo>
                      <a:pt x="124" y="3"/>
                    </a:lnTo>
                    <a:lnTo>
                      <a:pt x="126" y="5"/>
                    </a:lnTo>
                    <a:lnTo>
                      <a:pt x="127" y="10"/>
                    </a:lnTo>
                    <a:lnTo>
                      <a:pt x="127" y="12"/>
                    </a:lnTo>
                    <a:lnTo>
                      <a:pt x="127" y="19"/>
                    </a:lnTo>
                    <a:lnTo>
                      <a:pt x="127" y="30"/>
                    </a:lnTo>
                    <a:lnTo>
                      <a:pt x="126" y="43"/>
                    </a:lnTo>
                    <a:lnTo>
                      <a:pt x="124" y="56"/>
                    </a:lnTo>
                    <a:lnTo>
                      <a:pt x="118" y="69"/>
                    </a:lnTo>
                    <a:lnTo>
                      <a:pt x="110" y="80"/>
                    </a:lnTo>
                    <a:lnTo>
                      <a:pt x="98" y="91"/>
                    </a:lnTo>
                    <a:lnTo>
                      <a:pt x="91" y="95"/>
                    </a:lnTo>
                    <a:lnTo>
                      <a:pt x="84" y="98"/>
                    </a:lnTo>
                    <a:lnTo>
                      <a:pt x="76" y="104"/>
                    </a:lnTo>
                    <a:lnTo>
                      <a:pt x="66" y="109"/>
                    </a:lnTo>
                    <a:lnTo>
                      <a:pt x="57" y="116"/>
                    </a:lnTo>
                    <a:lnTo>
                      <a:pt x="47" y="125"/>
                    </a:lnTo>
                    <a:lnTo>
                      <a:pt x="39" y="137"/>
                    </a:lnTo>
                    <a:lnTo>
                      <a:pt x="32" y="152"/>
                    </a:lnTo>
                    <a:lnTo>
                      <a:pt x="26" y="170"/>
                    </a:lnTo>
                    <a:lnTo>
                      <a:pt x="21" y="194"/>
                    </a:lnTo>
                    <a:lnTo>
                      <a:pt x="19" y="221"/>
                    </a:lnTo>
                    <a:lnTo>
                      <a:pt x="19" y="254"/>
                    </a:lnTo>
                    <a:lnTo>
                      <a:pt x="346" y="254"/>
                    </a:lnTo>
                    <a:lnTo>
                      <a:pt x="346" y="221"/>
                    </a:lnTo>
                    <a:lnTo>
                      <a:pt x="343" y="194"/>
                    </a:lnTo>
                    <a:lnTo>
                      <a:pt x="339" y="170"/>
                    </a:lnTo>
                    <a:lnTo>
                      <a:pt x="333" y="152"/>
                    </a:lnTo>
                    <a:lnTo>
                      <a:pt x="326" y="137"/>
                    </a:lnTo>
                    <a:lnTo>
                      <a:pt x="317" y="125"/>
                    </a:lnTo>
                    <a:lnTo>
                      <a:pt x="309" y="116"/>
                    </a:lnTo>
                    <a:lnTo>
                      <a:pt x="300" y="109"/>
                    </a:lnTo>
                    <a:lnTo>
                      <a:pt x="290" y="104"/>
                    </a:lnTo>
                    <a:lnTo>
                      <a:pt x="281" y="98"/>
                    </a:lnTo>
                    <a:lnTo>
                      <a:pt x="274" y="95"/>
                    </a:lnTo>
                    <a:lnTo>
                      <a:pt x="267" y="91"/>
                    </a:lnTo>
                    <a:lnTo>
                      <a:pt x="255" y="80"/>
                    </a:lnTo>
                    <a:lnTo>
                      <a:pt x="247" y="69"/>
                    </a:lnTo>
                    <a:lnTo>
                      <a:pt x="242" y="56"/>
                    </a:lnTo>
                    <a:lnTo>
                      <a:pt x="238" y="43"/>
                    </a:lnTo>
                    <a:lnTo>
                      <a:pt x="237" y="30"/>
                    </a:lnTo>
                    <a:lnTo>
                      <a:pt x="237" y="19"/>
                    </a:lnTo>
                    <a:lnTo>
                      <a:pt x="237" y="12"/>
                    </a:lnTo>
                    <a:lnTo>
                      <a:pt x="238" y="10"/>
                    </a:lnTo>
                    <a:lnTo>
                      <a:pt x="239" y="5"/>
                    </a:lnTo>
                    <a:lnTo>
                      <a:pt x="242" y="3"/>
                    </a:lnTo>
                    <a:lnTo>
                      <a:pt x="245" y="1"/>
                    </a:lnTo>
                    <a:lnTo>
                      <a:pt x="249"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9" name="Freeform 9">
                <a:extLst>
                  <a:ext uri="{FF2B5EF4-FFF2-40B4-BE49-F238E27FC236}">
                    <a16:creationId xmlns:a16="http://schemas.microsoft.com/office/drawing/2014/main" id="{788FA106-0AB4-4042-932D-A8E2D4A8AD1D}"/>
                  </a:ext>
                </a:extLst>
              </p:cNvPr>
              <p:cNvSpPr>
                <a:spLocks noEditPoints="1"/>
              </p:cNvSpPr>
              <p:nvPr/>
            </p:nvSpPr>
            <p:spPr bwMode="auto">
              <a:xfrm>
                <a:off x="3970674" y="1731512"/>
                <a:ext cx="607877" cy="594009"/>
              </a:xfrm>
              <a:custGeom>
                <a:avLst/>
                <a:gdLst>
                  <a:gd name="T0" fmla="*/ 87 w 263"/>
                  <a:gd name="T1" fmla="*/ 30 h 257"/>
                  <a:gd name="T2" fmla="*/ 43 w 263"/>
                  <a:gd name="T3" fmla="*/ 84 h 257"/>
                  <a:gd name="T4" fmla="*/ 35 w 263"/>
                  <a:gd name="T5" fmla="*/ 117 h 257"/>
                  <a:gd name="T6" fmla="*/ 28 w 263"/>
                  <a:gd name="T7" fmla="*/ 120 h 257"/>
                  <a:gd name="T8" fmla="*/ 21 w 263"/>
                  <a:gd name="T9" fmla="*/ 124 h 257"/>
                  <a:gd name="T10" fmla="*/ 20 w 263"/>
                  <a:gd name="T11" fmla="*/ 134 h 257"/>
                  <a:gd name="T12" fmla="*/ 26 w 263"/>
                  <a:gd name="T13" fmla="*/ 153 h 257"/>
                  <a:gd name="T14" fmla="*/ 46 w 263"/>
                  <a:gd name="T15" fmla="*/ 168 h 257"/>
                  <a:gd name="T16" fmla="*/ 54 w 263"/>
                  <a:gd name="T17" fmla="*/ 172 h 257"/>
                  <a:gd name="T18" fmla="*/ 61 w 263"/>
                  <a:gd name="T19" fmla="*/ 185 h 257"/>
                  <a:gd name="T20" fmla="*/ 84 w 263"/>
                  <a:gd name="T21" fmla="*/ 216 h 257"/>
                  <a:gd name="T22" fmla="*/ 125 w 263"/>
                  <a:gd name="T23" fmla="*/ 238 h 257"/>
                  <a:gd name="T24" fmla="*/ 132 w 263"/>
                  <a:gd name="T25" fmla="*/ 238 h 257"/>
                  <a:gd name="T26" fmla="*/ 154 w 263"/>
                  <a:gd name="T27" fmla="*/ 233 h 257"/>
                  <a:gd name="T28" fmla="*/ 190 w 263"/>
                  <a:gd name="T29" fmla="*/ 205 h 257"/>
                  <a:gd name="T30" fmla="*/ 206 w 263"/>
                  <a:gd name="T31" fmla="*/ 178 h 257"/>
                  <a:gd name="T32" fmla="*/ 212 w 263"/>
                  <a:gd name="T33" fmla="*/ 169 h 257"/>
                  <a:gd name="T34" fmla="*/ 223 w 263"/>
                  <a:gd name="T35" fmla="*/ 166 h 257"/>
                  <a:gd name="T36" fmla="*/ 243 w 263"/>
                  <a:gd name="T37" fmla="*/ 141 h 257"/>
                  <a:gd name="T38" fmla="*/ 244 w 263"/>
                  <a:gd name="T39" fmla="*/ 130 h 257"/>
                  <a:gd name="T40" fmla="*/ 239 w 263"/>
                  <a:gd name="T41" fmla="*/ 122 h 257"/>
                  <a:gd name="T42" fmla="*/ 234 w 263"/>
                  <a:gd name="T43" fmla="*/ 120 h 257"/>
                  <a:gd name="T44" fmla="*/ 226 w 263"/>
                  <a:gd name="T45" fmla="*/ 115 h 257"/>
                  <a:gd name="T46" fmla="*/ 210 w 263"/>
                  <a:gd name="T47" fmla="*/ 61 h 257"/>
                  <a:gd name="T48" fmla="*/ 158 w 263"/>
                  <a:gd name="T49" fmla="*/ 22 h 257"/>
                  <a:gd name="T50" fmla="*/ 158 w 263"/>
                  <a:gd name="T51" fmla="*/ 2 h 257"/>
                  <a:gd name="T52" fmla="*/ 214 w 263"/>
                  <a:gd name="T53" fmla="*/ 35 h 257"/>
                  <a:gd name="T54" fmla="*/ 244 w 263"/>
                  <a:gd name="T55" fmla="*/ 102 h 257"/>
                  <a:gd name="T56" fmla="*/ 255 w 263"/>
                  <a:gd name="T57" fmla="*/ 109 h 257"/>
                  <a:gd name="T58" fmla="*/ 263 w 263"/>
                  <a:gd name="T59" fmla="*/ 134 h 257"/>
                  <a:gd name="T60" fmla="*/ 247 w 263"/>
                  <a:gd name="T61" fmla="*/ 172 h 257"/>
                  <a:gd name="T62" fmla="*/ 223 w 263"/>
                  <a:gd name="T63" fmla="*/ 186 h 257"/>
                  <a:gd name="T64" fmla="*/ 205 w 263"/>
                  <a:gd name="T65" fmla="*/ 216 h 257"/>
                  <a:gd name="T66" fmla="*/ 168 w 263"/>
                  <a:gd name="T67" fmla="*/ 248 h 257"/>
                  <a:gd name="T68" fmla="*/ 130 w 263"/>
                  <a:gd name="T69" fmla="*/ 257 h 257"/>
                  <a:gd name="T70" fmla="*/ 80 w 263"/>
                  <a:gd name="T71" fmla="*/ 239 h 257"/>
                  <a:gd name="T72" fmla="*/ 49 w 263"/>
                  <a:gd name="T73" fmla="*/ 205 h 257"/>
                  <a:gd name="T74" fmla="*/ 33 w 263"/>
                  <a:gd name="T75" fmla="*/ 183 h 257"/>
                  <a:gd name="T76" fmla="*/ 8 w 263"/>
                  <a:gd name="T77" fmla="*/ 161 h 257"/>
                  <a:gd name="T78" fmla="*/ 1 w 263"/>
                  <a:gd name="T79" fmla="*/ 122 h 257"/>
                  <a:gd name="T80" fmla="*/ 13 w 263"/>
                  <a:gd name="T81" fmla="*/ 107 h 257"/>
                  <a:gd name="T82" fmla="*/ 26 w 263"/>
                  <a:gd name="T83" fmla="*/ 77 h 257"/>
                  <a:gd name="T84" fmla="*/ 67 w 263"/>
                  <a:gd name="T85" fmla="*/ 21 h 257"/>
                  <a:gd name="T86" fmla="*/ 133 w 263"/>
                  <a:gd name="T8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3" h="257">
                    <a:moveTo>
                      <a:pt x="133" y="20"/>
                    </a:moveTo>
                    <a:lnTo>
                      <a:pt x="109" y="22"/>
                    </a:lnTo>
                    <a:lnTo>
                      <a:pt x="87" y="30"/>
                    </a:lnTo>
                    <a:lnTo>
                      <a:pt x="69" y="44"/>
                    </a:lnTo>
                    <a:lnTo>
                      <a:pt x="54" y="62"/>
                    </a:lnTo>
                    <a:lnTo>
                      <a:pt x="43" y="84"/>
                    </a:lnTo>
                    <a:lnTo>
                      <a:pt x="38" y="112"/>
                    </a:lnTo>
                    <a:lnTo>
                      <a:pt x="36" y="115"/>
                    </a:lnTo>
                    <a:lnTo>
                      <a:pt x="35" y="117"/>
                    </a:lnTo>
                    <a:lnTo>
                      <a:pt x="32" y="119"/>
                    </a:lnTo>
                    <a:lnTo>
                      <a:pt x="29" y="120"/>
                    </a:lnTo>
                    <a:lnTo>
                      <a:pt x="28" y="120"/>
                    </a:lnTo>
                    <a:lnTo>
                      <a:pt x="26" y="121"/>
                    </a:lnTo>
                    <a:lnTo>
                      <a:pt x="23" y="122"/>
                    </a:lnTo>
                    <a:lnTo>
                      <a:pt x="21" y="124"/>
                    </a:lnTo>
                    <a:lnTo>
                      <a:pt x="20" y="128"/>
                    </a:lnTo>
                    <a:lnTo>
                      <a:pt x="20" y="130"/>
                    </a:lnTo>
                    <a:lnTo>
                      <a:pt x="20" y="134"/>
                    </a:lnTo>
                    <a:lnTo>
                      <a:pt x="20" y="137"/>
                    </a:lnTo>
                    <a:lnTo>
                      <a:pt x="21" y="141"/>
                    </a:lnTo>
                    <a:lnTo>
                      <a:pt x="26" y="153"/>
                    </a:lnTo>
                    <a:lnTo>
                      <a:pt x="33" y="161"/>
                    </a:lnTo>
                    <a:lnTo>
                      <a:pt x="40" y="166"/>
                    </a:lnTo>
                    <a:lnTo>
                      <a:pt x="46" y="168"/>
                    </a:lnTo>
                    <a:lnTo>
                      <a:pt x="48" y="168"/>
                    </a:lnTo>
                    <a:lnTo>
                      <a:pt x="52" y="169"/>
                    </a:lnTo>
                    <a:lnTo>
                      <a:pt x="54" y="172"/>
                    </a:lnTo>
                    <a:lnTo>
                      <a:pt x="56" y="174"/>
                    </a:lnTo>
                    <a:lnTo>
                      <a:pt x="58" y="178"/>
                    </a:lnTo>
                    <a:lnTo>
                      <a:pt x="61" y="185"/>
                    </a:lnTo>
                    <a:lnTo>
                      <a:pt x="66" y="194"/>
                    </a:lnTo>
                    <a:lnTo>
                      <a:pt x="74" y="205"/>
                    </a:lnTo>
                    <a:lnTo>
                      <a:pt x="84" y="216"/>
                    </a:lnTo>
                    <a:lnTo>
                      <a:pt x="95" y="226"/>
                    </a:lnTo>
                    <a:lnTo>
                      <a:pt x="109" y="233"/>
                    </a:lnTo>
                    <a:lnTo>
                      <a:pt x="125" y="238"/>
                    </a:lnTo>
                    <a:lnTo>
                      <a:pt x="127" y="237"/>
                    </a:lnTo>
                    <a:lnTo>
                      <a:pt x="128" y="237"/>
                    </a:lnTo>
                    <a:lnTo>
                      <a:pt x="132" y="238"/>
                    </a:lnTo>
                    <a:lnTo>
                      <a:pt x="135" y="237"/>
                    </a:lnTo>
                    <a:lnTo>
                      <a:pt x="138" y="238"/>
                    </a:lnTo>
                    <a:lnTo>
                      <a:pt x="154" y="233"/>
                    </a:lnTo>
                    <a:lnTo>
                      <a:pt x="168" y="226"/>
                    </a:lnTo>
                    <a:lnTo>
                      <a:pt x="180" y="216"/>
                    </a:lnTo>
                    <a:lnTo>
                      <a:pt x="190" y="205"/>
                    </a:lnTo>
                    <a:lnTo>
                      <a:pt x="197" y="194"/>
                    </a:lnTo>
                    <a:lnTo>
                      <a:pt x="203" y="183"/>
                    </a:lnTo>
                    <a:lnTo>
                      <a:pt x="206" y="178"/>
                    </a:lnTo>
                    <a:lnTo>
                      <a:pt x="207" y="174"/>
                    </a:lnTo>
                    <a:lnTo>
                      <a:pt x="209" y="172"/>
                    </a:lnTo>
                    <a:lnTo>
                      <a:pt x="212" y="169"/>
                    </a:lnTo>
                    <a:lnTo>
                      <a:pt x="214" y="168"/>
                    </a:lnTo>
                    <a:lnTo>
                      <a:pt x="218" y="168"/>
                    </a:lnTo>
                    <a:lnTo>
                      <a:pt x="223" y="166"/>
                    </a:lnTo>
                    <a:lnTo>
                      <a:pt x="230" y="161"/>
                    </a:lnTo>
                    <a:lnTo>
                      <a:pt x="237" y="153"/>
                    </a:lnTo>
                    <a:lnTo>
                      <a:pt x="243" y="141"/>
                    </a:lnTo>
                    <a:lnTo>
                      <a:pt x="243" y="137"/>
                    </a:lnTo>
                    <a:lnTo>
                      <a:pt x="244" y="134"/>
                    </a:lnTo>
                    <a:lnTo>
                      <a:pt x="244" y="130"/>
                    </a:lnTo>
                    <a:lnTo>
                      <a:pt x="243" y="128"/>
                    </a:lnTo>
                    <a:lnTo>
                      <a:pt x="242" y="124"/>
                    </a:lnTo>
                    <a:lnTo>
                      <a:pt x="239" y="122"/>
                    </a:lnTo>
                    <a:lnTo>
                      <a:pt x="237" y="121"/>
                    </a:lnTo>
                    <a:lnTo>
                      <a:pt x="234" y="120"/>
                    </a:lnTo>
                    <a:lnTo>
                      <a:pt x="234" y="120"/>
                    </a:lnTo>
                    <a:lnTo>
                      <a:pt x="231" y="119"/>
                    </a:lnTo>
                    <a:lnTo>
                      <a:pt x="229" y="117"/>
                    </a:lnTo>
                    <a:lnTo>
                      <a:pt x="226" y="115"/>
                    </a:lnTo>
                    <a:lnTo>
                      <a:pt x="225" y="112"/>
                    </a:lnTo>
                    <a:lnTo>
                      <a:pt x="219" y="84"/>
                    </a:lnTo>
                    <a:lnTo>
                      <a:pt x="210" y="61"/>
                    </a:lnTo>
                    <a:lnTo>
                      <a:pt x="196" y="43"/>
                    </a:lnTo>
                    <a:lnTo>
                      <a:pt x="178" y="30"/>
                    </a:lnTo>
                    <a:lnTo>
                      <a:pt x="158" y="22"/>
                    </a:lnTo>
                    <a:lnTo>
                      <a:pt x="133" y="20"/>
                    </a:lnTo>
                    <a:close/>
                    <a:moveTo>
                      <a:pt x="133" y="0"/>
                    </a:moveTo>
                    <a:lnTo>
                      <a:pt x="158" y="2"/>
                    </a:lnTo>
                    <a:lnTo>
                      <a:pt x="179" y="9"/>
                    </a:lnTo>
                    <a:lnTo>
                      <a:pt x="198" y="20"/>
                    </a:lnTo>
                    <a:lnTo>
                      <a:pt x="214" y="35"/>
                    </a:lnTo>
                    <a:lnTo>
                      <a:pt x="227" y="54"/>
                    </a:lnTo>
                    <a:lnTo>
                      <a:pt x="237" y="76"/>
                    </a:lnTo>
                    <a:lnTo>
                      <a:pt x="244" y="102"/>
                    </a:lnTo>
                    <a:lnTo>
                      <a:pt x="247" y="104"/>
                    </a:lnTo>
                    <a:lnTo>
                      <a:pt x="251" y="107"/>
                    </a:lnTo>
                    <a:lnTo>
                      <a:pt x="255" y="109"/>
                    </a:lnTo>
                    <a:lnTo>
                      <a:pt x="258" y="114"/>
                    </a:lnTo>
                    <a:lnTo>
                      <a:pt x="262" y="122"/>
                    </a:lnTo>
                    <a:lnTo>
                      <a:pt x="263" y="134"/>
                    </a:lnTo>
                    <a:lnTo>
                      <a:pt x="262" y="146"/>
                    </a:lnTo>
                    <a:lnTo>
                      <a:pt x="256" y="161"/>
                    </a:lnTo>
                    <a:lnTo>
                      <a:pt x="247" y="172"/>
                    </a:lnTo>
                    <a:lnTo>
                      <a:pt x="239" y="179"/>
                    </a:lnTo>
                    <a:lnTo>
                      <a:pt x="230" y="183"/>
                    </a:lnTo>
                    <a:lnTo>
                      <a:pt x="223" y="186"/>
                    </a:lnTo>
                    <a:lnTo>
                      <a:pt x="219" y="194"/>
                    </a:lnTo>
                    <a:lnTo>
                      <a:pt x="213" y="205"/>
                    </a:lnTo>
                    <a:lnTo>
                      <a:pt x="205" y="216"/>
                    </a:lnTo>
                    <a:lnTo>
                      <a:pt x="196" y="228"/>
                    </a:lnTo>
                    <a:lnTo>
                      <a:pt x="183" y="240"/>
                    </a:lnTo>
                    <a:lnTo>
                      <a:pt x="168" y="248"/>
                    </a:lnTo>
                    <a:lnTo>
                      <a:pt x="151" y="255"/>
                    </a:lnTo>
                    <a:lnTo>
                      <a:pt x="132" y="257"/>
                    </a:lnTo>
                    <a:lnTo>
                      <a:pt x="130" y="257"/>
                    </a:lnTo>
                    <a:lnTo>
                      <a:pt x="111" y="254"/>
                    </a:lnTo>
                    <a:lnTo>
                      <a:pt x="94" y="248"/>
                    </a:lnTo>
                    <a:lnTo>
                      <a:pt x="80" y="239"/>
                    </a:lnTo>
                    <a:lnTo>
                      <a:pt x="67" y="228"/>
                    </a:lnTo>
                    <a:lnTo>
                      <a:pt x="58" y="216"/>
                    </a:lnTo>
                    <a:lnTo>
                      <a:pt x="49" y="205"/>
                    </a:lnTo>
                    <a:lnTo>
                      <a:pt x="43" y="194"/>
                    </a:lnTo>
                    <a:lnTo>
                      <a:pt x="40" y="186"/>
                    </a:lnTo>
                    <a:lnTo>
                      <a:pt x="33" y="183"/>
                    </a:lnTo>
                    <a:lnTo>
                      <a:pt x="25" y="179"/>
                    </a:lnTo>
                    <a:lnTo>
                      <a:pt x="16" y="172"/>
                    </a:lnTo>
                    <a:lnTo>
                      <a:pt x="8" y="161"/>
                    </a:lnTo>
                    <a:lnTo>
                      <a:pt x="2" y="146"/>
                    </a:lnTo>
                    <a:lnTo>
                      <a:pt x="0" y="134"/>
                    </a:lnTo>
                    <a:lnTo>
                      <a:pt x="1" y="122"/>
                    </a:lnTo>
                    <a:lnTo>
                      <a:pt x="6" y="114"/>
                    </a:lnTo>
                    <a:lnTo>
                      <a:pt x="9" y="109"/>
                    </a:lnTo>
                    <a:lnTo>
                      <a:pt x="13" y="107"/>
                    </a:lnTo>
                    <a:lnTo>
                      <a:pt x="16" y="104"/>
                    </a:lnTo>
                    <a:lnTo>
                      <a:pt x="20" y="102"/>
                    </a:lnTo>
                    <a:lnTo>
                      <a:pt x="26" y="77"/>
                    </a:lnTo>
                    <a:lnTo>
                      <a:pt x="36" y="55"/>
                    </a:lnTo>
                    <a:lnTo>
                      <a:pt x="51" y="36"/>
                    </a:lnTo>
                    <a:lnTo>
                      <a:pt x="67" y="21"/>
                    </a:lnTo>
                    <a:lnTo>
                      <a:pt x="87" y="9"/>
                    </a:lnTo>
                    <a:lnTo>
                      <a:pt x="109" y="2"/>
                    </a:lnTo>
                    <a:lnTo>
                      <a:pt x="133"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41" name="Rechthoek 240">
              <a:extLst>
                <a:ext uri="{FF2B5EF4-FFF2-40B4-BE49-F238E27FC236}">
                  <a16:creationId xmlns:a16="http://schemas.microsoft.com/office/drawing/2014/main" id="{DE06789F-6C1B-4A0B-8A99-FC49B438CFFB}"/>
                </a:ext>
              </a:extLst>
            </p:cNvPr>
            <p:cNvSpPr/>
            <p:nvPr/>
          </p:nvSpPr>
          <p:spPr>
            <a:xfrm>
              <a:off x="3836194" y="3086101"/>
              <a:ext cx="771525" cy="78580"/>
            </a:xfrm>
            <a:prstGeom prst="rect">
              <a:avLst/>
            </a:prstGeom>
            <a:solidFill>
              <a:srgbClr val="E3E8E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250" name="Tekstvak 249">
            <a:extLst>
              <a:ext uri="{FF2B5EF4-FFF2-40B4-BE49-F238E27FC236}">
                <a16:creationId xmlns:a16="http://schemas.microsoft.com/office/drawing/2014/main" id="{5D54D0FA-DA92-4AEB-81BE-64CDEDD76352}"/>
              </a:ext>
            </a:extLst>
          </p:cNvPr>
          <p:cNvSpPr txBox="1"/>
          <p:nvPr/>
        </p:nvSpPr>
        <p:spPr>
          <a:xfrm>
            <a:off x="556240" y="2524012"/>
            <a:ext cx="1530992" cy="432000"/>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A4A49"/>
                </a:solidFill>
                <a:effectLst/>
                <a:uLnTx/>
                <a:uFillTx/>
                <a:latin typeface="Arial" panose="020B0604020202020204"/>
                <a:ea typeface="+mn-ea"/>
                <a:cs typeface="+mn-cs"/>
              </a:rPr>
              <a:t>Segmentation</a:t>
            </a:r>
          </a:p>
        </p:txBody>
      </p:sp>
      <p:sp>
        <p:nvSpPr>
          <p:cNvPr id="251" name="Tekstvak 250">
            <a:extLst>
              <a:ext uri="{FF2B5EF4-FFF2-40B4-BE49-F238E27FC236}">
                <a16:creationId xmlns:a16="http://schemas.microsoft.com/office/drawing/2014/main" id="{052C7CA2-4E99-43EB-ACE1-19D945935883}"/>
              </a:ext>
            </a:extLst>
          </p:cNvPr>
          <p:cNvSpPr txBox="1"/>
          <p:nvPr/>
        </p:nvSpPr>
        <p:spPr>
          <a:xfrm>
            <a:off x="2223346" y="2524012"/>
            <a:ext cx="1530992" cy="432000"/>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A4A49"/>
                </a:solidFill>
                <a:effectLst/>
                <a:uLnTx/>
                <a:uFillTx/>
                <a:latin typeface="Arial" panose="020B0604020202020204"/>
                <a:ea typeface="+mn-ea"/>
                <a:cs typeface="+mn-cs"/>
              </a:rPr>
              <a:t>Customer</a:t>
            </a:r>
            <a:br>
              <a:rPr kumimoji="0" lang="en-US" sz="1600" b="1" i="0" u="none" strike="noStrike" kern="1200" cap="none" spc="0" normalizeH="0" baseline="0" noProof="0" dirty="0">
                <a:ln>
                  <a:noFill/>
                </a:ln>
                <a:solidFill>
                  <a:srgbClr val="4A4A49"/>
                </a:solidFill>
                <a:effectLst/>
                <a:uLnTx/>
                <a:uFillTx/>
                <a:latin typeface="Arial" panose="020B0604020202020204"/>
                <a:ea typeface="+mn-ea"/>
                <a:cs typeface="+mn-cs"/>
              </a:rPr>
            </a:br>
            <a:r>
              <a:rPr kumimoji="0" lang="en-US" sz="1600" b="1" i="0" u="none" strike="noStrike" kern="1200" cap="none" spc="0" normalizeH="0" baseline="0" noProof="0" dirty="0">
                <a:ln>
                  <a:noFill/>
                </a:ln>
                <a:solidFill>
                  <a:srgbClr val="4A4A49"/>
                </a:solidFill>
                <a:effectLst/>
                <a:uLnTx/>
                <a:uFillTx/>
                <a:latin typeface="Arial" panose="020B0604020202020204"/>
                <a:ea typeface="+mn-ea"/>
                <a:cs typeface="+mn-cs"/>
              </a:rPr>
              <a:t>journey</a:t>
            </a:r>
          </a:p>
        </p:txBody>
      </p:sp>
      <p:sp>
        <p:nvSpPr>
          <p:cNvPr id="252" name="Tekstvak 251">
            <a:extLst>
              <a:ext uri="{FF2B5EF4-FFF2-40B4-BE49-F238E27FC236}">
                <a16:creationId xmlns:a16="http://schemas.microsoft.com/office/drawing/2014/main" id="{D9CF7C85-E699-4818-9D67-562E50A67242}"/>
              </a:ext>
            </a:extLst>
          </p:cNvPr>
          <p:cNvSpPr txBox="1"/>
          <p:nvPr/>
        </p:nvSpPr>
        <p:spPr>
          <a:xfrm>
            <a:off x="3873807" y="2524012"/>
            <a:ext cx="1530992" cy="432000"/>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A4A49"/>
                </a:solidFill>
                <a:effectLst/>
                <a:uLnTx/>
                <a:uFillTx/>
                <a:latin typeface="Arial" panose="020B0604020202020204"/>
                <a:ea typeface="+mn-ea"/>
                <a:cs typeface="+mn-cs"/>
              </a:rPr>
              <a:t>Branding</a:t>
            </a:r>
          </a:p>
        </p:txBody>
      </p:sp>
      <p:sp>
        <p:nvSpPr>
          <p:cNvPr id="253" name="Tekstvak 252">
            <a:extLst>
              <a:ext uri="{FF2B5EF4-FFF2-40B4-BE49-F238E27FC236}">
                <a16:creationId xmlns:a16="http://schemas.microsoft.com/office/drawing/2014/main" id="{5406418D-E513-4AD4-8F9B-8DE8EA752B27}"/>
              </a:ext>
            </a:extLst>
          </p:cNvPr>
          <p:cNvSpPr txBox="1"/>
          <p:nvPr/>
        </p:nvSpPr>
        <p:spPr>
          <a:xfrm>
            <a:off x="5521249" y="2524012"/>
            <a:ext cx="1530992" cy="432000"/>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A4A49"/>
                </a:solidFill>
                <a:effectLst/>
                <a:uLnTx/>
                <a:uFillTx/>
                <a:latin typeface="Arial" panose="020B0604020202020204"/>
                <a:ea typeface="+mn-ea"/>
                <a:cs typeface="+mn-cs"/>
              </a:rPr>
              <a:t>Concept/</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A4A49"/>
                </a:solidFill>
                <a:effectLst/>
                <a:uLnTx/>
                <a:uFillTx/>
                <a:latin typeface="Arial" panose="020B0604020202020204"/>
                <a:ea typeface="+mn-ea"/>
                <a:cs typeface="+mn-cs"/>
              </a:rPr>
              <a:t>product research</a:t>
            </a:r>
          </a:p>
        </p:txBody>
      </p:sp>
      <p:sp>
        <p:nvSpPr>
          <p:cNvPr id="254" name="Tekstvak 253">
            <a:extLst>
              <a:ext uri="{FF2B5EF4-FFF2-40B4-BE49-F238E27FC236}">
                <a16:creationId xmlns:a16="http://schemas.microsoft.com/office/drawing/2014/main" id="{5A935011-099A-47C1-92B6-38FD419126EA}"/>
              </a:ext>
            </a:extLst>
          </p:cNvPr>
          <p:cNvSpPr txBox="1"/>
          <p:nvPr/>
        </p:nvSpPr>
        <p:spPr>
          <a:xfrm>
            <a:off x="7191375" y="2524012"/>
            <a:ext cx="1530992" cy="432000"/>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A4A49"/>
                </a:solidFill>
                <a:effectLst/>
                <a:uLnTx/>
                <a:uFillTx/>
                <a:latin typeface="Arial" panose="020B0604020202020204"/>
                <a:ea typeface="+mn-ea"/>
                <a:cs typeface="+mn-cs"/>
              </a:rPr>
              <a:t>Customer</a:t>
            </a:r>
            <a:br>
              <a:rPr kumimoji="0" lang="en-US" sz="1600" b="1" i="0" u="none" strike="noStrike" kern="1200" cap="none" spc="0" normalizeH="0" baseline="0" noProof="0" dirty="0">
                <a:ln>
                  <a:noFill/>
                </a:ln>
                <a:solidFill>
                  <a:srgbClr val="4A4A49"/>
                </a:solidFill>
                <a:effectLst/>
                <a:uLnTx/>
                <a:uFillTx/>
                <a:latin typeface="Arial" panose="020B0604020202020204"/>
                <a:ea typeface="+mn-ea"/>
                <a:cs typeface="+mn-cs"/>
              </a:rPr>
            </a:br>
            <a:r>
              <a:rPr kumimoji="0" lang="en-US" sz="1600" b="1" i="0" u="none" strike="noStrike" kern="1200" cap="none" spc="0" normalizeH="0" baseline="0" noProof="0" dirty="0">
                <a:ln>
                  <a:noFill/>
                </a:ln>
                <a:solidFill>
                  <a:srgbClr val="4A4A49"/>
                </a:solidFill>
                <a:effectLst/>
                <a:uLnTx/>
                <a:uFillTx/>
                <a:latin typeface="Arial" panose="020B0604020202020204"/>
                <a:ea typeface="+mn-ea"/>
                <a:cs typeface="+mn-cs"/>
              </a:rPr>
              <a:t>satisfaction</a:t>
            </a:r>
          </a:p>
        </p:txBody>
      </p:sp>
      <p:sp>
        <p:nvSpPr>
          <p:cNvPr id="255" name="Tekstvak 254">
            <a:extLst>
              <a:ext uri="{FF2B5EF4-FFF2-40B4-BE49-F238E27FC236}">
                <a16:creationId xmlns:a16="http://schemas.microsoft.com/office/drawing/2014/main" id="{8BF608C6-029A-474B-BD14-3B975D03DDC7}"/>
              </a:ext>
            </a:extLst>
          </p:cNvPr>
          <p:cNvSpPr txBox="1"/>
          <p:nvPr/>
        </p:nvSpPr>
        <p:spPr>
          <a:xfrm>
            <a:off x="556240" y="3883949"/>
            <a:ext cx="1530992" cy="432000"/>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A4A49"/>
                </a:solidFill>
                <a:effectLst/>
                <a:uLnTx/>
                <a:uFillTx/>
                <a:latin typeface="Arial" panose="020B0604020202020204"/>
                <a:ea typeface="+mn-ea"/>
                <a:cs typeface="+mn-cs"/>
              </a:rPr>
              <a:t>Trends</a:t>
            </a:r>
          </a:p>
        </p:txBody>
      </p:sp>
      <p:sp>
        <p:nvSpPr>
          <p:cNvPr id="256" name="Tekstvak 255">
            <a:extLst>
              <a:ext uri="{FF2B5EF4-FFF2-40B4-BE49-F238E27FC236}">
                <a16:creationId xmlns:a16="http://schemas.microsoft.com/office/drawing/2014/main" id="{51149FD7-DABA-4873-997F-0CF9163E0DCA}"/>
              </a:ext>
            </a:extLst>
          </p:cNvPr>
          <p:cNvSpPr txBox="1"/>
          <p:nvPr/>
        </p:nvSpPr>
        <p:spPr>
          <a:xfrm>
            <a:off x="2223346" y="3883949"/>
            <a:ext cx="1530992" cy="432000"/>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A4A49"/>
                </a:solidFill>
                <a:effectLst/>
                <a:uLnTx/>
                <a:uFillTx/>
                <a:latin typeface="Arial" panose="020B0604020202020204"/>
                <a:ea typeface="+mn-ea"/>
                <a:cs typeface="+mn-cs"/>
              </a:rPr>
              <a:t>Distribution</a:t>
            </a:r>
            <a:br>
              <a:rPr kumimoji="0" lang="en-US" sz="1600" b="1" i="0" u="none" strike="noStrike" kern="1200" cap="none" spc="0" normalizeH="0" baseline="0" noProof="0" dirty="0">
                <a:ln>
                  <a:noFill/>
                </a:ln>
                <a:solidFill>
                  <a:srgbClr val="4A4A49"/>
                </a:solidFill>
                <a:effectLst/>
                <a:uLnTx/>
                <a:uFillTx/>
                <a:latin typeface="Arial" panose="020B0604020202020204"/>
                <a:ea typeface="+mn-ea"/>
                <a:cs typeface="+mn-cs"/>
              </a:rPr>
            </a:br>
            <a:r>
              <a:rPr kumimoji="0" lang="en-US" sz="1600" b="1" i="0" u="none" strike="noStrike" kern="1200" cap="none" spc="0" normalizeH="0" baseline="0" noProof="0" dirty="0">
                <a:ln>
                  <a:noFill/>
                </a:ln>
                <a:solidFill>
                  <a:srgbClr val="4A4A49"/>
                </a:solidFill>
                <a:effectLst/>
                <a:uLnTx/>
                <a:uFillTx/>
                <a:latin typeface="Arial" panose="020B0604020202020204"/>
                <a:ea typeface="+mn-ea"/>
                <a:cs typeface="+mn-cs"/>
              </a:rPr>
              <a:t>research</a:t>
            </a:r>
          </a:p>
        </p:txBody>
      </p:sp>
      <p:sp>
        <p:nvSpPr>
          <p:cNvPr id="257" name="Tekstvak 256">
            <a:extLst>
              <a:ext uri="{FF2B5EF4-FFF2-40B4-BE49-F238E27FC236}">
                <a16:creationId xmlns:a16="http://schemas.microsoft.com/office/drawing/2014/main" id="{65915CA5-3CA5-4158-98F6-52225D968646}"/>
              </a:ext>
            </a:extLst>
          </p:cNvPr>
          <p:cNvSpPr txBox="1"/>
          <p:nvPr/>
        </p:nvSpPr>
        <p:spPr>
          <a:xfrm>
            <a:off x="3873807" y="3883949"/>
            <a:ext cx="1530992" cy="432000"/>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A4A49"/>
                </a:solidFill>
                <a:effectLst/>
                <a:uLnTx/>
                <a:uFillTx/>
                <a:latin typeface="Arial" panose="020B0604020202020204"/>
                <a:ea typeface="+mn-ea"/>
                <a:cs typeface="+mn-cs"/>
              </a:rPr>
              <a:t>Market</a:t>
            </a:r>
            <a:br>
              <a:rPr kumimoji="0" lang="en-US" sz="1600" b="1" i="0" u="none" strike="noStrike" kern="1200" cap="none" spc="0" normalizeH="0" baseline="0" noProof="0" dirty="0">
                <a:ln>
                  <a:noFill/>
                </a:ln>
                <a:solidFill>
                  <a:srgbClr val="4A4A49"/>
                </a:solidFill>
                <a:effectLst/>
                <a:uLnTx/>
                <a:uFillTx/>
                <a:latin typeface="Arial" panose="020B0604020202020204"/>
                <a:ea typeface="+mn-ea"/>
                <a:cs typeface="+mn-cs"/>
              </a:rPr>
            </a:br>
            <a:r>
              <a:rPr kumimoji="0" lang="en-US" sz="1600" b="1" i="0" u="none" strike="noStrike" kern="1200" cap="none" spc="0" normalizeH="0" baseline="0" noProof="0" dirty="0">
                <a:ln>
                  <a:noFill/>
                </a:ln>
                <a:solidFill>
                  <a:srgbClr val="4A4A49"/>
                </a:solidFill>
                <a:effectLst/>
                <a:uLnTx/>
                <a:uFillTx/>
                <a:latin typeface="Arial" panose="020B0604020202020204"/>
                <a:ea typeface="+mn-ea"/>
                <a:cs typeface="+mn-cs"/>
              </a:rPr>
              <a:t>exploration</a:t>
            </a:r>
          </a:p>
        </p:txBody>
      </p:sp>
      <p:sp>
        <p:nvSpPr>
          <p:cNvPr id="258" name="Tekstvak 257">
            <a:extLst>
              <a:ext uri="{FF2B5EF4-FFF2-40B4-BE49-F238E27FC236}">
                <a16:creationId xmlns:a16="http://schemas.microsoft.com/office/drawing/2014/main" id="{C5D90712-6675-4B33-AF97-1CD37B2186F3}"/>
              </a:ext>
            </a:extLst>
          </p:cNvPr>
          <p:cNvSpPr txBox="1"/>
          <p:nvPr/>
        </p:nvSpPr>
        <p:spPr>
          <a:xfrm>
            <a:off x="5521249" y="3883949"/>
            <a:ext cx="1530992" cy="432000"/>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A4A49"/>
                </a:solidFill>
                <a:effectLst/>
                <a:uLnTx/>
                <a:uFillTx/>
                <a:latin typeface="Arial" panose="020B0604020202020204"/>
                <a:ea typeface="+mn-ea"/>
                <a:cs typeface="+mn-cs"/>
              </a:rPr>
              <a:t>Pricing</a:t>
            </a:r>
          </a:p>
        </p:txBody>
      </p:sp>
      <p:sp>
        <p:nvSpPr>
          <p:cNvPr id="259" name="Tekstvak 258">
            <a:extLst>
              <a:ext uri="{FF2B5EF4-FFF2-40B4-BE49-F238E27FC236}">
                <a16:creationId xmlns:a16="http://schemas.microsoft.com/office/drawing/2014/main" id="{458F0012-40C2-4426-9DAA-C4D97EC63D46}"/>
              </a:ext>
            </a:extLst>
          </p:cNvPr>
          <p:cNvSpPr txBox="1"/>
          <p:nvPr/>
        </p:nvSpPr>
        <p:spPr>
          <a:xfrm>
            <a:off x="7191375" y="3883949"/>
            <a:ext cx="1530992" cy="432000"/>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A4A49"/>
                </a:solidFill>
                <a:effectLst/>
                <a:uLnTx/>
                <a:uFillTx/>
                <a:latin typeface="Arial" panose="020B0604020202020204"/>
                <a:ea typeface="+mn-ea"/>
                <a:cs typeface="+mn-cs"/>
              </a:rPr>
              <a:t>Market</a:t>
            </a:r>
            <a:br>
              <a:rPr kumimoji="0" lang="en-US" sz="1600" b="1" i="0" u="none" strike="noStrike" kern="1200" cap="none" spc="0" normalizeH="0" baseline="0" noProof="0" dirty="0">
                <a:ln>
                  <a:noFill/>
                </a:ln>
                <a:solidFill>
                  <a:srgbClr val="4A4A49"/>
                </a:solidFill>
                <a:effectLst/>
                <a:uLnTx/>
                <a:uFillTx/>
                <a:latin typeface="Arial" panose="020B0604020202020204"/>
                <a:ea typeface="+mn-ea"/>
                <a:cs typeface="+mn-cs"/>
              </a:rPr>
            </a:br>
            <a:r>
              <a:rPr kumimoji="0" lang="en-US" sz="1600" b="1" i="0" u="none" strike="noStrike" kern="1200" cap="none" spc="0" normalizeH="0" baseline="0" noProof="0" dirty="0">
                <a:ln>
                  <a:noFill/>
                </a:ln>
                <a:solidFill>
                  <a:srgbClr val="4A4A49"/>
                </a:solidFill>
                <a:effectLst/>
                <a:uLnTx/>
                <a:uFillTx/>
                <a:latin typeface="Arial" panose="020B0604020202020204"/>
                <a:ea typeface="+mn-ea"/>
                <a:cs typeface="+mn-cs"/>
              </a:rPr>
              <a:t>size</a:t>
            </a:r>
          </a:p>
        </p:txBody>
      </p:sp>
      <p:grpSp>
        <p:nvGrpSpPr>
          <p:cNvPr id="260" name="Groep 259">
            <a:extLst>
              <a:ext uri="{FF2B5EF4-FFF2-40B4-BE49-F238E27FC236}">
                <a16:creationId xmlns:a16="http://schemas.microsoft.com/office/drawing/2014/main" id="{D7AE1471-C2F9-40AE-BE13-1C06D1E7AC1A}"/>
              </a:ext>
            </a:extLst>
          </p:cNvPr>
          <p:cNvGrpSpPr/>
          <p:nvPr/>
        </p:nvGrpSpPr>
        <p:grpSpPr>
          <a:xfrm>
            <a:off x="3151568" y="5426686"/>
            <a:ext cx="810626" cy="810626"/>
            <a:chOff x="1616206" y="4942176"/>
            <a:chExt cx="810626" cy="810626"/>
          </a:xfrm>
        </p:grpSpPr>
        <p:sp>
          <p:nvSpPr>
            <p:cNvPr id="261" name="Freeform 76">
              <a:extLst>
                <a:ext uri="{FF2B5EF4-FFF2-40B4-BE49-F238E27FC236}">
                  <a16:creationId xmlns:a16="http://schemas.microsoft.com/office/drawing/2014/main" id="{B193434A-DFB3-41F8-879A-6FE03D5F838F}"/>
                </a:ext>
              </a:extLst>
            </p:cNvPr>
            <p:cNvSpPr>
              <a:spLocks noEditPoints="1"/>
            </p:cNvSpPr>
            <p:nvPr/>
          </p:nvSpPr>
          <p:spPr bwMode="auto">
            <a:xfrm>
              <a:off x="1768390" y="5166017"/>
              <a:ext cx="506259" cy="405476"/>
            </a:xfrm>
            <a:custGeom>
              <a:avLst/>
              <a:gdLst>
                <a:gd name="T0" fmla="*/ 97 w 216"/>
                <a:gd name="T1" fmla="*/ 140 h 173"/>
                <a:gd name="T2" fmla="*/ 97 w 216"/>
                <a:gd name="T3" fmla="*/ 161 h 173"/>
                <a:gd name="T4" fmla="*/ 119 w 216"/>
                <a:gd name="T5" fmla="*/ 161 h 173"/>
                <a:gd name="T6" fmla="*/ 119 w 216"/>
                <a:gd name="T7" fmla="*/ 140 h 173"/>
                <a:gd name="T8" fmla="*/ 97 w 216"/>
                <a:gd name="T9" fmla="*/ 140 h 173"/>
                <a:gd name="T10" fmla="*/ 10 w 216"/>
                <a:gd name="T11" fmla="*/ 11 h 173"/>
                <a:gd name="T12" fmla="*/ 10 w 216"/>
                <a:gd name="T13" fmla="*/ 130 h 173"/>
                <a:gd name="T14" fmla="*/ 206 w 216"/>
                <a:gd name="T15" fmla="*/ 130 h 173"/>
                <a:gd name="T16" fmla="*/ 206 w 216"/>
                <a:gd name="T17" fmla="*/ 11 h 173"/>
                <a:gd name="T18" fmla="*/ 10 w 216"/>
                <a:gd name="T19" fmla="*/ 11 h 173"/>
                <a:gd name="T20" fmla="*/ 10 w 216"/>
                <a:gd name="T21" fmla="*/ 0 h 173"/>
                <a:gd name="T22" fmla="*/ 206 w 216"/>
                <a:gd name="T23" fmla="*/ 0 h 173"/>
                <a:gd name="T24" fmla="*/ 209 w 216"/>
                <a:gd name="T25" fmla="*/ 0 h 173"/>
                <a:gd name="T26" fmla="*/ 213 w 216"/>
                <a:gd name="T27" fmla="*/ 3 h 173"/>
                <a:gd name="T28" fmla="*/ 215 w 216"/>
                <a:gd name="T29" fmla="*/ 7 h 173"/>
                <a:gd name="T30" fmla="*/ 216 w 216"/>
                <a:gd name="T31" fmla="*/ 11 h 173"/>
                <a:gd name="T32" fmla="*/ 216 w 216"/>
                <a:gd name="T33" fmla="*/ 130 h 173"/>
                <a:gd name="T34" fmla="*/ 215 w 216"/>
                <a:gd name="T35" fmla="*/ 134 h 173"/>
                <a:gd name="T36" fmla="*/ 213 w 216"/>
                <a:gd name="T37" fmla="*/ 136 h 173"/>
                <a:gd name="T38" fmla="*/ 209 w 216"/>
                <a:gd name="T39" fmla="*/ 139 h 173"/>
                <a:gd name="T40" fmla="*/ 206 w 216"/>
                <a:gd name="T41" fmla="*/ 140 h 173"/>
                <a:gd name="T42" fmla="*/ 130 w 216"/>
                <a:gd name="T43" fmla="*/ 140 h 173"/>
                <a:gd name="T44" fmla="*/ 130 w 216"/>
                <a:gd name="T45" fmla="*/ 161 h 173"/>
                <a:gd name="T46" fmla="*/ 173 w 216"/>
                <a:gd name="T47" fmla="*/ 161 h 173"/>
                <a:gd name="T48" fmla="*/ 175 w 216"/>
                <a:gd name="T49" fmla="*/ 163 h 173"/>
                <a:gd name="T50" fmla="*/ 178 w 216"/>
                <a:gd name="T51" fmla="*/ 164 h 173"/>
                <a:gd name="T52" fmla="*/ 178 w 216"/>
                <a:gd name="T53" fmla="*/ 167 h 173"/>
                <a:gd name="T54" fmla="*/ 178 w 216"/>
                <a:gd name="T55" fmla="*/ 169 h 173"/>
                <a:gd name="T56" fmla="*/ 175 w 216"/>
                <a:gd name="T57" fmla="*/ 172 h 173"/>
                <a:gd name="T58" fmla="*/ 173 w 216"/>
                <a:gd name="T59" fmla="*/ 173 h 173"/>
                <a:gd name="T60" fmla="*/ 43 w 216"/>
                <a:gd name="T61" fmla="*/ 173 h 173"/>
                <a:gd name="T62" fmla="*/ 41 w 216"/>
                <a:gd name="T63" fmla="*/ 172 h 173"/>
                <a:gd name="T64" fmla="*/ 38 w 216"/>
                <a:gd name="T65" fmla="*/ 169 h 173"/>
                <a:gd name="T66" fmla="*/ 38 w 216"/>
                <a:gd name="T67" fmla="*/ 167 h 173"/>
                <a:gd name="T68" fmla="*/ 38 w 216"/>
                <a:gd name="T69" fmla="*/ 164 h 173"/>
                <a:gd name="T70" fmla="*/ 41 w 216"/>
                <a:gd name="T71" fmla="*/ 163 h 173"/>
                <a:gd name="T72" fmla="*/ 43 w 216"/>
                <a:gd name="T73" fmla="*/ 161 h 173"/>
                <a:gd name="T74" fmla="*/ 86 w 216"/>
                <a:gd name="T75" fmla="*/ 161 h 173"/>
                <a:gd name="T76" fmla="*/ 86 w 216"/>
                <a:gd name="T77" fmla="*/ 140 h 173"/>
                <a:gd name="T78" fmla="*/ 10 w 216"/>
                <a:gd name="T79" fmla="*/ 140 h 173"/>
                <a:gd name="T80" fmla="*/ 7 w 216"/>
                <a:gd name="T81" fmla="*/ 139 h 173"/>
                <a:gd name="T82" fmla="*/ 3 w 216"/>
                <a:gd name="T83" fmla="*/ 136 h 173"/>
                <a:gd name="T84" fmla="*/ 1 w 216"/>
                <a:gd name="T85" fmla="*/ 134 h 173"/>
                <a:gd name="T86" fmla="*/ 0 w 216"/>
                <a:gd name="T87" fmla="*/ 130 h 173"/>
                <a:gd name="T88" fmla="*/ 0 w 216"/>
                <a:gd name="T89" fmla="*/ 11 h 173"/>
                <a:gd name="T90" fmla="*/ 1 w 216"/>
                <a:gd name="T91" fmla="*/ 7 h 173"/>
                <a:gd name="T92" fmla="*/ 3 w 216"/>
                <a:gd name="T93" fmla="*/ 3 h 173"/>
                <a:gd name="T94" fmla="*/ 7 w 216"/>
                <a:gd name="T95" fmla="*/ 0 h 173"/>
                <a:gd name="T96" fmla="*/ 10 w 216"/>
                <a:gd name="T97"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6" h="173">
                  <a:moveTo>
                    <a:pt x="97" y="140"/>
                  </a:moveTo>
                  <a:lnTo>
                    <a:pt x="97" y="161"/>
                  </a:lnTo>
                  <a:lnTo>
                    <a:pt x="119" y="161"/>
                  </a:lnTo>
                  <a:lnTo>
                    <a:pt x="119" y="140"/>
                  </a:lnTo>
                  <a:lnTo>
                    <a:pt x="97" y="140"/>
                  </a:lnTo>
                  <a:close/>
                  <a:moveTo>
                    <a:pt x="10" y="11"/>
                  </a:moveTo>
                  <a:lnTo>
                    <a:pt x="10" y="130"/>
                  </a:lnTo>
                  <a:lnTo>
                    <a:pt x="206" y="130"/>
                  </a:lnTo>
                  <a:lnTo>
                    <a:pt x="206" y="11"/>
                  </a:lnTo>
                  <a:lnTo>
                    <a:pt x="10" y="11"/>
                  </a:lnTo>
                  <a:close/>
                  <a:moveTo>
                    <a:pt x="10" y="0"/>
                  </a:moveTo>
                  <a:lnTo>
                    <a:pt x="206" y="0"/>
                  </a:lnTo>
                  <a:lnTo>
                    <a:pt x="209" y="0"/>
                  </a:lnTo>
                  <a:lnTo>
                    <a:pt x="213" y="3"/>
                  </a:lnTo>
                  <a:lnTo>
                    <a:pt x="215" y="7"/>
                  </a:lnTo>
                  <a:lnTo>
                    <a:pt x="216" y="11"/>
                  </a:lnTo>
                  <a:lnTo>
                    <a:pt x="216" y="130"/>
                  </a:lnTo>
                  <a:lnTo>
                    <a:pt x="215" y="134"/>
                  </a:lnTo>
                  <a:lnTo>
                    <a:pt x="213" y="136"/>
                  </a:lnTo>
                  <a:lnTo>
                    <a:pt x="209" y="139"/>
                  </a:lnTo>
                  <a:lnTo>
                    <a:pt x="206" y="140"/>
                  </a:lnTo>
                  <a:lnTo>
                    <a:pt x="130" y="140"/>
                  </a:lnTo>
                  <a:lnTo>
                    <a:pt x="130" y="161"/>
                  </a:lnTo>
                  <a:lnTo>
                    <a:pt x="173" y="161"/>
                  </a:lnTo>
                  <a:lnTo>
                    <a:pt x="175" y="163"/>
                  </a:lnTo>
                  <a:lnTo>
                    <a:pt x="178" y="164"/>
                  </a:lnTo>
                  <a:lnTo>
                    <a:pt x="178" y="167"/>
                  </a:lnTo>
                  <a:lnTo>
                    <a:pt x="178" y="169"/>
                  </a:lnTo>
                  <a:lnTo>
                    <a:pt x="175" y="172"/>
                  </a:lnTo>
                  <a:lnTo>
                    <a:pt x="173" y="173"/>
                  </a:lnTo>
                  <a:lnTo>
                    <a:pt x="43" y="173"/>
                  </a:lnTo>
                  <a:lnTo>
                    <a:pt x="41" y="172"/>
                  </a:lnTo>
                  <a:lnTo>
                    <a:pt x="38" y="169"/>
                  </a:lnTo>
                  <a:lnTo>
                    <a:pt x="38" y="167"/>
                  </a:lnTo>
                  <a:lnTo>
                    <a:pt x="38" y="164"/>
                  </a:lnTo>
                  <a:lnTo>
                    <a:pt x="41" y="163"/>
                  </a:lnTo>
                  <a:lnTo>
                    <a:pt x="43" y="161"/>
                  </a:lnTo>
                  <a:lnTo>
                    <a:pt x="86" y="161"/>
                  </a:lnTo>
                  <a:lnTo>
                    <a:pt x="86" y="140"/>
                  </a:lnTo>
                  <a:lnTo>
                    <a:pt x="10" y="140"/>
                  </a:lnTo>
                  <a:lnTo>
                    <a:pt x="7" y="139"/>
                  </a:lnTo>
                  <a:lnTo>
                    <a:pt x="3" y="136"/>
                  </a:lnTo>
                  <a:lnTo>
                    <a:pt x="1" y="134"/>
                  </a:lnTo>
                  <a:lnTo>
                    <a:pt x="0" y="130"/>
                  </a:lnTo>
                  <a:lnTo>
                    <a:pt x="0" y="11"/>
                  </a:lnTo>
                  <a:lnTo>
                    <a:pt x="1" y="7"/>
                  </a:lnTo>
                  <a:lnTo>
                    <a:pt x="3" y="3"/>
                  </a:lnTo>
                  <a:lnTo>
                    <a:pt x="7" y="0"/>
                  </a:lnTo>
                  <a:lnTo>
                    <a:pt x="10"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2" name="Ovaal 261">
              <a:extLst>
                <a:ext uri="{FF2B5EF4-FFF2-40B4-BE49-F238E27FC236}">
                  <a16:creationId xmlns:a16="http://schemas.microsoft.com/office/drawing/2014/main" id="{D0E96C8B-2FE4-4F2E-8C64-CF6B26386C39}"/>
                </a:ext>
              </a:extLst>
            </p:cNvPr>
            <p:cNvSpPr/>
            <p:nvPr/>
          </p:nvSpPr>
          <p:spPr>
            <a:xfrm>
              <a:off x="1616206" y="4942176"/>
              <a:ext cx="810626" cy="81062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grpSp>
      <p:grpSp>
        <p:nvGrpSpPr>
          <p:cNvPr id="263" name="Groep 262">
            <a:extLst>
              <a:ext uri="{FF2B5EF4-FFF2-40B4-BE49-F238E27FC236}">
                <a16:creationId xmlns:a16="http://schemas.microsoft.com/office/drawing/2014/main" id="{AD077AC2-7FEC-448A-BD75-4066B8110C50}"/>
              </a:ext>
            </a:extLst>
          </p:cNvPr>
          <p:cNvGrpSpPr/>
          <p:nvPr/>
        </p:nvGrpSpPr>
        <p:grpSpPr>
          <a:xfrm>
            <a:off x="5926999" y="4780567"/>
            <a:ext cx="736933" cy="736933"/>
            <a:chOff x="1428476" y="5289433"/>
            <a:chExt cx="736933" cy="736933"/>
          </a:xfrm>
        </p:grpSpPr>
        <p:grpSp>
          <p:nvGrpSpPr>
            <p:cNvPr id="264" name="Groep 263">
              <a:extLst>
                <a:ext uri="{FF2B5EF4-FFF2-40B4-BE49-F238E27FC236}">
                  <a16:creationId xmlns:a16="http://schemas.microsoft.com/office/drawing/2014/main" id="{E9C33C9C-11C7-4018-A90B-132960E3A434}"/>
                </a:ext>
              </a:extLst>
            </p:cNvPr>
            <p:cNvGrpSpPr/>
            <p:nvPr/>
          </p:nvGrpSpPr>
          <p:grpSpPr>
            <a:xfrm>
              <a:off x="1590589" y="5430489"/>
              <a:ext cx="412707" cy="454821"/>
              <a:chOff x="4879973" y="4858917"/>
              <a:chExt cx="311150" cy="342900"/>
            </a:xfrm>
            <a:solidFill>
              <a:schemeClr val="accent3"/>
            </a:solidFill>
          </p:grpSpPr>
          <p:sp>
            <p:nvSpPr>
              <p:cNvPr id="266" name="Freeform 207">
                <a:extLst>
                  <a:ext uri="{FF2B5EF4-FFF2-40B4-BE49-F238E27FC236}">
                    <a16:creationId xmlns:a16="http://schemas.microsoft.com/office/drawing/2014/main" id="{C7AD6453-7B83-459D-AA79-E486638646F8}"/>
                  </a:ext>
                </a:extLst>
              </p:cNvPr>
              <p:cNvSpPr>
                <a:spLocks/>
              </p:cNvSpPr>
              <p:nvPr/>
            </p:nvSpPr>
            <p:spPr bwMode="auto">
              <a:xfrm>
                <a:off x="4879973" y="5109742"/>
                <a:ext cx="311150" cy="92075"/>
              </a:xfrm>
              <a:custGeom>
                <a:avLst/>
                <a:gdLst>
                  <a:gd name="T0" fmla="*/ 55 w 196"/>
                  <a:gd name="T1" fmla="*/ 0 h 58"/>
                  <a:gd name="T2" fmla="*/ 57 w 196"/>
                  <a:gd name="T3" fmla="*/ 0 h 58"/>
                  <a:gd name="T4" fmla="*/ 65 w 196"/>
                  <a:gd name="T5" fmla="*/ 7 h 58"/>
                  <a:gd name="T6" fmla="*/ 65 w 196"/>
                  <a:gd name="T7" fmla="*/ 8 h 58"/>
                  <a:gd name="T8" fmla="*/ 65 w 196"/>
                  <a:gd name="T9" fmla="*/ 8 h 58"/>
                  <a:gd name="T10" fmla="*/ 52 w 196"/>
                  <a:gd name="T11" fmla="*/ 13 h 58"/>
                  <a:gd name="T12" fmla="*/ 40 w 196"/>
                  <a:gd name="T13" fmla="*/ 19 h 58"/>
                  <a:gd name="T14" fmla="*/ 28 w 196"/>
                  <a:gd name="T15" fmla="*/ 24 h 58"/>
                  <a:gd name="T16" fmla="*/ 19 w 196"/>
                  <a:gd name="T17" fmla="*/ 29 h 58"/>
                  <a:gd name="T18" fmla="*/ 15 w 196"/>
                  <a:gd name="T19" fmla="*/ 32 h 58"/>
                  <a:gd name="T20" fmla="*/ 12 w 196"/>
                  <a:gd name="T21" fmla="*/ 34 h 58"/>
                  <a:gd name="T22" fmla="*/ 11 w 196"/>
                  <a:gd name="T23" fmla="*/ 38 h 58"/>
                  <a:gd name="T24" fmla="*/ 12 w 196"/>
                  <a:gd name="T25" fmla="*/ 41 h 58"/>
                  <a:gd name="T26" fmla="*/ 14 w 196"/>
                  <a:gd name="T27" fmla="*/ 44 h 58"/>
                  <a:gd name="T28" fmla="*/ 17 w 196"/>
                  <a:gd name="T29" fmla="*/ 46 h 58"/>
                  <a:gd name="T30" fmla="*/ 20 w 196"/>
                  <a:gd name="T31" fmla="*/ 48 h 58"/>
                  <a:gd name="T32" fmla="*/ 176 w 196"/>
                  <a:gd name="T33" fmla="*/ 48 h 58"/>
                  <a:gd name="T34" fmla="*/ 179 w 196"/>
                  <a:gd name="T35" fmla="*/ 46 h 58"/>
                  <a:gd name="T36" fmla="*/ 182 w 196"/>
                  <a:gd name="T37" fmla="*/ 44 h 58"/>
                  <a:gd name="T38" fmla="*/ 184 w 196"/>
                  <a:gd name="T39" fmla="*/ 41 h 58"/>
                  <a:gd name="T40" fmla="*/ 185 w 196"/>
                  <a:gd name="T41" fmla="*/ 38 h 58"/>
                  <a:gd name="T42" fmla="*/ 184 w 196"/>
                  <a:gd name="T43" fmla="*/ 34 h 58"/>
                  <a:gd name="T44" fmla="*/ 181 w 196"/>
                  <a:gd name="T45" fmla="*/ 32 h 58"/>
                  <a:gd name="T46" fmla="*/ 177 w 196"/>
                  <a:gd name="T47" fmla="*/ 29 h 58"/>
                  <a:gd name="T48" fmla="*/ 168 w 196"/>
                  <a:gd name="T49" fmla="*/ 24 h 58"/>
                  <a:gd name="T50" fmla="*/ 156 w 196"/>
                  <a:gd name="T51" fmla="*/ 19 h 58"/>
                  <a:gd name="T52" fmla="*/ 144 w 196"/>
                  <a:gd name="T53" fmla="*/ 13 h 58"/>
                  <a:gd name="T54" fmla="*/ 131 w 196"/>
                  <a:gd name="T55" fmla="*/ 8 h 58"/>
                  <a:gd name="T56" fmla="*/ 131 w 196"/>
                  <a:gd name="T57" fmla="*/ 8 h 58"/>
                  <a:gd name="T58" fmla="*/ 131 w 196"/>
                  <a:gd name="T59" fmla="*/ 7 h 58"/>
                  <a:gd name="T60" fmla="*/ 139 w 196"/>
                  <a:gd name="T61" fmla="*/ 0 h 58"/>
                  <a:gd name="T62" fmla="*/ 141 w 196"/>
                  <a:gd name="T63" fmla="*/ 0 h 58"/>
                  <a:gd name="T64" fmla="*/ 141 w 196"/>
                  <a:gd name="T65" fmla="*/ 0 h 58"/>
                  <a:gd name="T66" fmla="*/ 151 w 196"/>
                  <a:gd name="T67" fmla="*/ 4 h 58"/>
                  <a:gd name="T68" fmla="*/ 160 w 196"/>
                  <a:gd name="T69" fmla="*/ 10 h 58"/>
                  <a:gd name="T70" fmla="*/ 176 w 196"/>
                  <a:gd name="T71" fmla="*/ 16 h 58"/>
                  <a:gd name="T72" fmla="*/ 188 w 196"/>
                  <a:gd name="T73" fmla="*/ 23 h 58"/>
                  <a:gd name="T74" fmla="*/ 193 w 196"/>
                  <a:gd name="T75" fmla="*/ 29 h 58"/>
                  <a:gd name="T76" fmla="*/ 196 w 196"/>
                  <a:gd name="T77" fmla="*/ 38 h 58"/>
                  <a:gd name="T78" fmla="*/ 194 w 196"/>
                  <a:gd name="T79" fmla="*/ 44 h 58"/>
                  <a:gd name="T80" fmla="*/ 192 w 196"/>
                  <a:gd name="T81" fmla="*/ 50 h 58"/>
                  <a:gd name="T82" fmla="*/ 186 w 196"/>
                  <a:gd name="T83" fmla="*/ 54 h 58"/>
                  <a:gd name="T84" fmla="*/ 181 w 196"/>
                  <a:gd name="T85" fmla="*/ 57 h 58"/>
                  <a:gd name="T86" fmla="*/ 176 w 196"/>
                  <a:gd name="T87" fmla="*/ 58 h 58"/>
                  <a:gd name="T88" fmla="*/ 20 w 196"/>
                  <a:gd name="T89" fmla="*/ 58 h 58"/>
                  <a:gd name="T90" fmla="*/ 15 w 196"/>
                  <a:gd name="T91" fmla="*/ 57 h 58"/>
                  <a:gd name="T92" fmla="*/ 10 w 196"/>
                  <a:gd name="T93" fmla="*/ 54 h 58"/>
                  <a:gd name="T94" fmla="*/ 4 w 196"/>
                  <a:gd name="T95" fmla="*/ 50 h 58"/>
                  <a:gd name="T96" fmla="*/ 2 w 196"/>
                  <a:gd name="T97" fmla="*/ 44 h 58"/>
                  <a:gd name="T98" fmla="*/ 0 w 196"/>
                  <a:gd name="T99" fmla="*/ 38 h 58"/>
                  <a:gd name="T100" fmla="*/ 3 w 196"/>
                  <a:gd name="T101" fmla="*/ 29 h 58"/>
                  <a:gd name="T102" fmla="*/ 8 w 196"/>
                  <a:gd name="T103" fmla="*/ 23 h 58"/>
                  <a:gd name="T104" fmla="*/ 20 w 196"/>
                  <a:gd name="T105" fmla="*/ 16 h 58"/>
                  <a:gd name="T106" fmla="*/ 36 w 196"/>
                  <a:gd name="T107" fmla="*/ 10 h 58"/>
                  <a:gd name="T108" fmla="*/ 45 w 196"/>
                  <a:gd name="T109" fmla="*/ 4 h 58"/>
                  <a:gd name="T110" fmla="*/ 55 w 196"/>
                  <a:gd name="T111" fmla="*/ 0 h 58"/>
                  <a:gd name="T112" fmla="*/ 55 w 196"/>
                  <a:gd name="T11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6" h="58">
                    <a:moveTo>
                      <a:pt x="55" y="0"/>
                    </a:moveTo>
                    <a:lnTo>
                      <a:pt x="57" y="0"/>
                    </a:lnTo>
                    <a:lnTo>
                      <a:pt x="65" y="7"/>
                    </a:lnTo>
                    <a:lnTo>
                      <a:pt x="65" y="8"/>
                    </a:lnTo>
                    <a:lnTo>
                      <a:pt x="65" y="8"/>
                    </a:lnTo>
                    <a:lnTo>
                      <a:pt x="52" y="13"/>
                    </a:lnTo>
                    <a:lnTo>
                      <a:pt x="40" y="19"/>
                    </a:lnTo>
                    <a:lnTo>
                      <a:pt x="28" y="24"/>
                    </a:lnTo>
                    <a:lnTo>
                      <a:pt x="19" y="29"/>
                    </a:lnTo>
                    <a:lnTo>
                      <a:pt x="15" y="32"/>
                    </a:lnTo>
                    <a:lnTo>
                      <a:pt x="12" y="34"/>
                    </a:lnTo>
                    <a:lnTo>
                      <a:pt x="11" y="38"/>
                    </a:lnTo>
                    <a:lnTo>
                      <a:pt x="12" y="41"/>
                    </a:lnTo>
                    <a:lnTo>
                      <a:pt x="14" y="44"/>
                    </a:lnTo>
                    <a:lnTo>
                      <a:pt x="17" y="46"/>
                    </a:lnTo>
                    <a:lnTo>
                      <a:pt x="20" y="48"/>
                    </a:lnTo>
                    <a:lnTo>
                      <a:pt x="176" y="48"/>
                    </a:lnTo>
                    <a:lnTo>
                      <a:pt x="179" y="46"/>
                    </a:lnTo>
                    <a:lnTo>
                      <a:pt x="182" y="44"/>
                    </a:lnTo>
                    <a:lnTo>
                      <a:pt x="184" y="41"/>
                    </a:lnTo>
                    <a:lnTo>
                      <a:pt x="185" y="38"/>
                    </a:lnTo>
                    <a:lnTo>
                      <a:pt x="184" y="34"/>
                    </a:lnTo>
                    <a:lnTo>
                      <a:pt x="181" y="32"/>
                    </a:lnTo>
                    <a:lnTo>
                      <a:pt x="177" y="29"/>
                    </a:lnTo>
                    <a:lnTo>
                      <a:pt x="168" y="24"/>
                    </a:lnTo>
                    <a:lnTo>
                      <a:pt x="156" y="19"/>
                    </a:lnTo>
                    <a:lnTo>
                      <a:pt x="144" y="13"/>
                    </a:lnTo>
                    <a:lnTo>
                      <a:pt x="131" y="8"/>
                    </a:lnTo>
                    <a:lnTo>
                      <a:pt x="131" y="8"/>
                    </a:lnTo>
                    <a:lnTo>
                      <a:pt x="131" y="7"/>
                    </a:lnTo>
                    <a:lnTo>
                      <a:pt x="139" y="0"/>
                    </a:lnTo>
                    <a:lnTo>
                      <a:pt x="141" y="0"/>
                    </a:lnTo>
                    <a:lnTo>
                      <a:pt x="141" y="0"/>
                    </a:lnTo>
                    <a:lnTo>
                      <a:pt x="151" y="4"/>
                    </a:lnTo>
                    <a:lnTo>
                      <a:pt x="160" y="10"/>
                    </a:lnTo>
                    <a:lnTo>
                      <a:pt x="176" y="16"/>
                    </a:lnTo>
                    <a:lnTo>
                      <a:pt x="188" y="23"/>
                    </a:lnTo>
                    <a:lnTo>
                      <a:pt x="193" y="29"/>
                    </a:lnTo>
                    <a:lnTo>
                      <a:pt x="196" y="38"/>
                    </a:lnTo>
                    <a:lnTo>
                      <a:pt x="194" y="44"/>
                    </a:lnTo>
                    <a:lnTo>
                      <a:pt x="192" y="50"/>
                    </a:lnTo>
                    <a:lnTo>
                      <a:pt x="186" y="54"/>
                    </a:lnTo>
                    <a:lnTo>
                      <a:pt x="181" y="57"/>
                    </a:lnTo>
                    <a:lnTo>
                      <a:pt x="176" y="58"/>
                    </a:lnTo>
                    <a:lnTo>
                      <a:pt x="20" y="58"/>
                    </a:lnTo>
                    <a:lnTo>
                      <a:pt x="15" y="57"/>
                    </a:lnTo>
                    <a:lnTo>
                      <a:pt x="10" y="54"/>
                    </a:lnTo>
                    <a:lnTo>
                      <a:pt x="4" y="50"/>
                    </a:lnTo>
                    <a:lnTo>
                      <a:pt x="2" y="44"/>
                    </a:lnTo>
                    <a:lnTo>
                      <a:pt x="0" y="38"/>
                    </a:lnTo>
                    <a:lnTo>
                      <a:pt x="3" y="29"/>
                    </a:lnTo>
                    <a:lnTo>
                      <a:pt x="8" y="23"/>
                    </a:lnTo>
                    <a:lnTo>
                      <a:pt x="20" y="16"/>
                    </a:lnTo>
                    <a:lnTo>
                      <a:pt x="36" y="10"/>
                    </a:lnTo>
                    <a:lnTo>
                      <a:pt x="45" y="4"/>
                    </a:lnTo>
                    <a:lnTo>
                      <a:pt x="55" y="0"/>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67" name="Freeform 208">
                <a:extLst>
                  <a:ext uri="{FF2B5EF4-FFF2-40B4-BE49-F238E27FC236}">
                    <a16:creationId xmlns:a16="http://schemas.microsoft.com/office/drawing/2014/main" id="{EF482C12-ED6B-4D97-9B50-9561156D4A4A}"/>
                  </a:ext>
                </a:extLst>
              </p:cNvPr>
              <p:cNvSpPr>
                <a:spLocks noEditPoints="1"/>
              </p:cNvSpPr>
              <p:nvPr/>
            </p:nvSpPr>
            <p:spPr bwMode="auto">
              <a:xfrm>
                <a:off x="4899023" y="4858917"/>
                <a:ext cx="274638" cy="266700"/>
              </a:xfrm>
              <a:custGeom>
                <a:avLst/>
                <a:gdLst>
                  <a:gd name="T0" fmla="*/ 151 w 173"/>
                  <a:gd name="T1" fmla="*/ 109 h 168"/>
                  <a:gd name="T2" fmla="*/ 161 w 173"/>
                  <a:gd name="T3" fmla="*/ 76 h 168"/>
                  <a:gd name="T4" fmla="*/ 11 w 173"/>
                  <a:gd name="T5" fmla="*/ 76 h 168"/>
                  <a:gd name="T6" fmla="*/ 21 w 173"/>
                  <a:gd name="T7" fmla="*/ 109 h 168"/>
                  <a:gd name="T8" fmla="*/ 11 w 173"/>
                  <a:gd name="T9" fmla="*/ 76 h 168"/>
                  <a:gd name="T10" fmla="*/ 71 w 173"/>
                  <a:gd name="T11" fmla="*/ 35 h 168"/>
                  <a:gd name="T12" fmla="*/ 47 w 173"/>
                  <a:gd name="T13" fmla="*/ 58 h 168"/>
                  <a:gd name="T14" fmla="*/ 38 w 173"/>
                  <a:gd name="T15" fmla="*/ 94 h 168"/>
                  <a:gd name="T16" fmla="*/ 40 w 173"/>
                  <a:gd name="T17" fmla="*/ 111 h 168"/>
                  <a:gd name="T18" fmla="*/ 67 w 173"/>
                  <a:gd name="T19" fmla="*/ 122 h 168"/>
                  <a:gd name="T20" fmla="*/ 89 w 173"/>
                  <a:gd name="T21" fmla="*/ 124 h 168"/>
                  <a:gd name="T22" fmla="*/ 92 w 173"/>
                  <a:gd name="T23" fmla="*/ 130 h 168"/>
                  <a:gd name="T24" fmla="*/ 89 w 173"/>
                  <a:gd name="T25" fmla="*/ 135 h 168"/>
                  <a:gd name="T26" fmla="*/ 74 w 173"/>
                  <a:gd name="T27" fmla="*/ 134 h 168"/>
                  <a:gd name="T28" fmla="*/ 45 w 173"/>
                  <a:gd name="T29" fmla="*/ 126 h 168"/>
                  <a:gd name="T30" fmla="*/ 70 w 173"/>
                  <a:gd name="T31" fmla="*/ 153 h 168"/>
                  <a:gd name="T32" fmla="*/ 101 w 173"/>
                  <a:gd name="T33" fmla="*/ 153 h 168"/>
                  <a:gd name="T34" fmla="*/ 125 w 173"/>
                  <a:gd name="T35" fmla="*/ 131 h 168"/>
                  <a:gd name="T36" fmla="*/ 134 w 173"/>
                  <a:gd name="T37" fmla="*/ 94 h 168"/>
                  <a:gd name="T38" fmla="*/ 125 w 173"/>
                  <a:gd name="T39" fmla="*/ 58 h 168"/>
                  <a:gd name="T40" fmla="*/ 101 w 173"/>
                  <a:gd name="T41" fmla="*/ 35 h 168"/>
                  <a:gd name="T42" fmla="*/ 87 w 173"/>
                  <a:gd name="T43" fmla="*/ 10 h 168"/>
                  <a:gd name="T44" fmla="*/ 54 w 173"/>
                  <a:gd name="T45" fmla="*/ 21 h 168"/>
                  <a:gd name="T46" fmla="*/ 34 w 173"/>
                  <a:gd name="T47" fmla="*/ 47 h 168"/>
                  <a:gd name="T48" fmla="*/ 32 w 173"/>
                  <a:gd name="T49" fmla="*/ 65 h 168"/>
                  <a:gd name="T50" fmla="*/ 54 w 173"/>
                  <a:gd name="T51" fmla="*/ 34 h 168"/>
                  <a:gd name="T52" fmla="*/ 87 w 173"/>
                  <a:gd name="T53" fmla="*/ 22 h 168"/>
                  <a:gd name="T54" fmla="*/ 118 w 173"/>
                  <a:gd name="T55" fmla="*/ 34 h 168"/>
                  <a:gd name="T56" fmla="*/ 140 w 173"/>
                  <a:gd name="T57" fmla="*/ 65 h 168"/>
                  <a:gd name="T58" fmla="*/ 138 w 173"/>
                  <a:gd name="T59" fmla="*/ 47 h 168"/>
                  <a:gd name="T60" fmla="*/ 118 w 173"/>
                  <a:gd name="T61" fmla="*/ 21 h 168"/>
                  <a:gd name="T62" fmla="*/ 87 w 173"/>
                  <a:gd name="T63" fmla="*/ 10 h 168"/>
                  <a:gd name="T64" fmla="*/ 106 w 173"/>
                  <a:gd name="T65" fmla="*/ 4 h 168"/>
                  <a:gd name="T66" fmla="*/ 138 w 173"/>
                  <a:gd name="T67" fmla="*/ 26 h 168"/>
                  <a:gd name="T68" fmla="*/ 151 w 173"/>
                  <a:gd name="T69" fmla="*/ 65 h 168"/>
                  <a:gd name="T70" fmla="*/ 165 w 173"/>
                  <a:gd name="T71" fmla="*/ 65 h 168"/>
                  <a:gd name="T72" fmla="*/ 172 w 173"/>
                  <a:gd name="T73" fmla="*/ 72 h 168"/>
                  <a:gd name="T74" fmla="*/ 173 w 173"/>
                  <a:gd name="T75" fmla="*/ 109 h 168"/>
                  <a:gd name="T76" fmla="*/ 169 w 173"/>
                  <a:gd name="T77" fmla="*/ 115 h 168"/>
                  <a:gd name="T78" fmla="*/ 161 w 173"/>
                  <a:gd name="T79" fmla="*/ 119 h 168"/>
                  <a:gd name="T80" fmla="*/ 147 w 173"/>
                  <a:gd name="T81" fmla="*/ 118 h 168"/>
                  <a:gd name="T82" fmla="*/ 143 w 173"/>
                  <a:gd name="T83" fmla="*/ 114 h 168"/>
                  <a:gd name="T84" fmla="*/ 122 w 173"/>
                  <a:gd name="T85" fmla="*/ 153 h 168"/>
                  <a:gd name="T86" fmla="*/ 87 w 173"/>
                  <a:gd name="T87" fmla="*/ 168 h 168"/>
                  <a:gd name="T88" fmla="*/ 51 w 173"/>
                  <a:gd name="T89" fmla="*/ 153 h 168"/>
                  <a:gd name="T90" fmla="*/ 30 w 173"/>
                  <a:gd name="T91" fmla="*/ 117 h 168"/>
                  <a:gd name="T92" fmla="*/ 26 w 173"/>
                  <a:gd name="T93" fmla="*/ 117 h 168"/>
                  <a:gd name="T94" fmla="*/ 21 w 173"/>
                  <a:gd name="T95" fmla="*/ 119 h 168"/>
                  <a:gd name="T96" fmla="*/ 7 w 173"/>
                  <a:gd name="T97" fmla="*/ 118 h 168"/>
                  <a:gd name="T98" fmla="*/ 0 w 173"/>
                  <a:gd name="T99" fmla="*/ 113 h 168"/>
                  <a:gd name="T100" fmla="*/ 0 w 173"/>
                  <a:gd name="T101" fmla="*/ 76 h 168"/>
                  <a:gd name="T102" fmla="*/ 3 w 173"/>
                  <a:gd name="T103" fmla="*/ 68 h 168"/>
                  <a:gd name="T104" fmla="*/ 11 w 173"/>
                  <a:gd name="T105" fmla="*/ 65 h 168"/>
                  <a:gd name="T106" fmla="*/ 25 w 173"/>
                  <a:gd name="T107" fmla="*/ 45 h 168"/>
                  <a:gd name="T108" fmla="*/ 47 w 173"/>
                  <a:gd name="T109" fmla="*/ 13 h 168"/>
                  <a:gd name="T110" fmla="*/ 87 w 173"/>
                  <a:gd name="T11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3" h="168">
                    <a:moveTo>
                      <a:pt x="151" y="76"/>
                    </a:moveTo>
                    <a:lnTo>
                      <a:pt x="151" y="109"/>
                    </a:lnTo>
                    <a:lnTo>
                      <a:pt x="161" y="109"/>
                    </a:lnTo>
                    <a:lnTo>
                      <a:pt x="161" y="76"/>
                    </a:lnTo>
                    <a:lnTo>
                      <a:pt x="151" y="76"/>
                    </a:lnTo>
                    <a:close/>
                    <a:moveTo>
                      <a:pt x="11" y="76"/>
                    </a:moveTo>
                    <a:lnTo>
                      <a:pt x="11" y="109"/>
                    </a:lnTo>
                    <a:lnTo>
                      <a:pt x="21" y="109"/>
                    </a:lnTo>
                    <a:lnTo>
                      <a:pt x="21" y="76"/>
                    </a:lnTo>
                    <a:lnTo>
                      <a:pt x="11" y="76"/>
                    </a:lnTo>
                    <a:close/>
                    <a:moveTo>
                      <a:pt x="87" y="33"/>
                    </a:moveTo>
                    <a:lnTo>
                      <a:pt x="71" y="35"/>
                    </a:lnTo>
                    <a:lnTo>
                      <a:pt x="58" y="45"/>
                    </a:lnTo>
                    <a:lnTo>
                      <a:pt x="47" y="58"/>
                    </a:lnTo>
                    <a:lnTo>
                      <a:pt x="41" y="75"/>
                    </a:lnTo>
                    <a:lnTo>
                      <a:pt x="38" y="94"/>
                    </a:lnTo>
                    <a:lnTo>
                      <a:pt x="38" y="103"/>
                    </a:lnTo>
                    <a:lnTo>
                      <a:pt x="40" y="111"/>
                    </a:lnTo>
                    <a:lnTo>
                      <a:pt x="51" y="117"/>
                    </a:lnTo>
                    <a:lnTo>
                      <a:pt x="67" y="122"/>
                    </a:lnTo>
                    <a:lnTo>
                      <a:pt x="87" y="124"/>
                    </a:lnTo>
                    <a:lnTo>
                      <a:pt x="89" y="124"/>
                    </a:lnTo>
                    <a:lnTo>
                      <a:pt x="91" y="127"/>
                    </a:lnTo>
                    <a:lnTo>
                      <a:pt x="92" y="130"/>
                    </a:lnTo>
                    <a:lnTo>
                      <a:pt x="91" y="132"/>
                    </a:lnTo>
                    <a:lnTo>
                      <a:pt x="89" y="135"/>
                    </a:lnTo>
                    <a:lnTo>
                      <a:pt x="87" y="135"/>
                    </a:lnTo>
                    <a:lnTo>
                      <a:pt x="74" y="134"/>
                    </a:lnTo>
                    <a:lnTo>
                      <a:pt x="59" y="131"/>
                    </a:lnTo>
                    <a:lnTo>
                      <a:pt x="45" y="126"/>
                    </a:lnTo>
                    <a:lnTo>
                      <a:pt x="55" y="143"/>
                    </a:lnTo>
                    <a:lnTo>
                      <a:pt x="70" y="153"/>
                    </a:lnTo>
                    <a:lnTo>
                      <a:pt x="87" y="157"/>
                    </a:lnTo>
                    <a:lnTo>
                      <a:pt x="101" y="153"/>
                    </a:lnTo>
                    <a:lnTo>
                      <a:pt x="114" y="145"/>
                    </a:lnTo>
                    <a:lnTo>
                      <a:pt x="125" y="131"/>
                    </a:lnTo>
                    <a:lnTo>
                      <a:pt x="131" y="114"/>
                    </a:lnTo>
                    <a:lnTo>
                      <a:pt x="134" y="94"/>
                    </a:lnTo>
                    <a:lnTo>
                      <a:pt x="131" y="75"/>
                    </a:lnTo>
                    <a:lnTo>
                      <a:pt x="125" y="58"/>
                    </a:lnTo>
                    <a:lnTo>
                      <a:pt x="114" y="45"/>
                    </a:lnTo>
                    <a:lnTo>
                      <a:pt x="101" y="35"/>
                    </a:lnTo>
                    <a:lnTo>
                      <a:pt x="87" y="33"/>
                    </a:lnTo>
                    <a:close/>
                    <a:moveTo>
                      <a:pt x="87" y="10"/>
                    </a:moveTo>
                    <a:lnTo>
                      <a:pt x="68" y="13"/>
                    </a:lnTo>
                    <a:lnTo>
                      <a:pt x="54" y="21"/>
                    </a:lnTo>
                    <a:lnTo>
                      <a:pt x="42" y="33"/>
                    </a:lnTo>
                    <a:lnTo>
                      <a:pt x="34" y="47"/>
                    </a:lnTo>
                    <a:lnTo>
                      <a:pt x="32" y="65"/>
                    </a:lnTo>
                    <a:lnTo>
                      <a:pt x="32" y="65"/>
                    </a:lnTo>
                    <a:lnTo>
                      <a:pt x="41" y="48"/>
                    </a:lnTo>
                    <a:lnTo>
                      <a:pt x="54" y="34"/>
                    </a:lnTo>
                    <a:lnTo>
                      <a:pt x="68" y="25"/>
                    </a:lnTo>
                    <a:lnTo>
                      <a:pt x="87" y="22"/>
                    </a:lnTo>
                    <a:lnTo>
                      <a:pt x="104" y="25"/>
                    </a:lnTo>
                    <a:lnTo>
                      <a:pt x="118" y="34"/>
                    </a:lnTo>
                    <a:lnTo>
                      <a:pt x="131" y="48"/>
                    </a:lnTo>
                    <a:lnTo>
                      <a:pt x="140" y="65"/>
                    </a:lnTo>
                    <a:lnTo>
                      <a:pt x="140" y="65"/>
                    </a:lnTo>
                    <a:lnTo>
                      <a:pt x="138" y="47"/>
                    </a:lnTo>
                    <a:lnTo>
                      <a:pt x="130" y="33"/>
                    </a:lnTo>
                    <a:lnTo>
                      <a:pt x="118" y="21"/>
                    </a:lnTo>
                    <a:lnTo>
                      <a:pt x="104" y="13"/>
                    </a:lnTo>
                    <a:lnTo>
                      <a:pt x="87" y="10"/>
                    </a:lnTo>
                    <a:close/>
                    <a:moveTo>
                      <a:pt x="87" y="0"/>
                    </a:moveTo>
                    <a:lnTo>
                      <a:pt x="106" y="4"/>
                    </a:lnTo>
                    <a:lnTo>
                      <a:pt x="125" y="13"/>
                    </a:lnTo>
                    <a:lnTo>
                      <a:pt x="138" y="26"/>
                    </a:lnTo>
                    <a:lnTo>
                      <a:pt x="147" y="45"/>
                    </a:lnTo>
                    <a:lnTo>
                      <a:pt x="151" y="65"/>
                    </a:lnTo>
                    <a:lnTo>
                      <a:pt x="161" y="65"/>
                    </a:lnTo>
                    <a:lnTo>
                      <a:pt x="165" y="65"/>
                    </a:lnTo>
                    <a:lnTo>
                      <a:pt x="169" y="68"/>
                    </a:lnTo>
                    <a:lnTo>
                      <a:pt x="172" y="72"/>
                    </a:lnTo>
                    <a:lnTo>
                      <a:pt x="173" y="76"/>
                    </a:lnTo>
                    <a:lnTo>
                      <a:pt x="173" y="109"/>
                    </a:lnTo>
                    <a:lnTo>
                      <a:pt x="172" y="113"/>
                    </a:lnTo>
                    <a:lnTo>
                      <a:pt x="169" y="115"/>
                    </a:lnTo>
                    <a:lnTo>
                      <a:pt x="165" y="118"/>
                    </a:lnTo>
                    <a:lnTo>
                      <a:pt x="161" y="119"/>
                    </a:lnTo>
                    <a:lnTo>
                      <a:pt x="151" y="119"/>
                    </a:lnTo>
                    <a:lnTo>
                      <a:pt x="147" y="118"/>
                    </a:lnTo>
                    <a:lnTo>
                      <a:pt x="144" y="117"/>
                    </a:lnTo>
                    <a:lnTo>
                      <a:pt x="143" y="114"/>
                    </a:lnTo>
                    <a:lnTo>
                      <a:pt x="134" y="136"/>
                    </a:lnTo>
                    <a:lnTo>
                      <a:pt x="122" y="153"/>
                    </a:lnTo>
                    <a:lnTo>
                      <a:pt x="105" y="164"/>
                    </a:lnTo>
                    <a:lnTo>
                      <a:pt x="87" y="168"/>
                    </a:lnTo>
                    <a:lnTo>
                      <a:pt x="67" y="164"/>
                    </a:lnTo>
                    <a:lnTo>
                      <a:pt x="51" y="153"/>
                    </a:lnTo>
                    <a:lnTo>
                      <a:pt x="38" y="137"/>
                    </a:lnTo>
                    <a:lnTo>
                      <a:pt x="30" y="117"/>
                    </a:lnTo>
                    <a:lnTo>
                      <a:pt x="29" y="115"/>
                    </a:lnTo>
                    <a:lnTo>
                      <a:pt x="26" y="117"/>
                    </a:lnTo>
                    <a:lnTo>
                      <a:pt x="24" y="118"/>
                    </a:lnTo>
                    <a:lnTo>
                      <a:pt x="21" y="119"/>
                    </a:lnTo>
                    <a:lnTo>
                      <a:pt x="11" y="119"/>
                    </a:lnTo>
                    <a:lnTo>
                      <a:pt x="7" y="118"/>
                    </a:lnTo>
                    <a:lnTo>
                      <a:pt x="3" y="115"/>
                    </a:lnTo>
                    <a:lnTo>
                      <a:pt x="0" y="113"/>
                    </a:lnTo>
                    <a:lnTo>
                      <a:pt x="0" y="109"/>
                    </a:lnTo>
                    <a:lnTo>
                      <a:pt x="0" y="76"/>
                    </a:lnTo>
                    <a:lnTo>
                      <a:pt x="0" y="72"/>
                    </a:lnTo>
                    <a:lnTo>
                      <a:pt x="3" y="68"/>
                    </a:lnTo>
                    <a:lnTo>
                      <a:pt x="7" y="65"/>
                    </a:lnTo>
                    <a:lnTo>
                      <a:pt x="11" y="65"/>
                    </a:lnTo>
                    <a:lnTo>
                      <a:pt x="21" y="65"/>
                    </a:lnTo>
                    <a:lnTo>
                      <a:pt x="25" y="45"/>
                    </a:lnTo>
                    <a:lnTo>
                      <a:pt x="34" y="26"/>
                    </a:lnTo>
                    <a:lnTo>
                      <a:pt x="47" y="13"/>
                    </a:lnTo>
                    <a:lnTo>
                      <a:pt x="66" y="4"/>
                    </a:lnTo>
                    <a:lnTo>
                      <a:pt x="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65" name="Ovaal 264">
              <a:extLst>
                <a:ext uri="{FF2B5EF4-FFF2-40B4-BE49-F238E27FC236}">
                  <a16:creationId xmlns:a16="http://schemas.microsoft.com/office/drawing/2014/main" id="{97154F0B-ECE0-4D4F-BB46-FE695FE3E527}"/>
                </a:ext>
              </a:extLst>
            </p:cNvPr>
            <p:cNvSpPr/>
            <p:nvPr/>
          </p:nvSpPr>
          <p:spPr>
            <a:xfrm>
              <a:off x="1428476" y="5289433"/>
              <a:ext cx="736933" cy="736933"/>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grpSp>
      <p:grpSp>
        <p:nvGrpSpPr>
          <p:cNvPr id="268" name="Groep 267">
            <a:extLst>
              <a:ext uri="{FF2B5EF4-FFF2-40B4-BE49-F238E27FC236}">
                <a16:creationId xmlns:a16="http://schemas.microsoft.com/office/drawing/2014/main" id="{722FD326-4C94-4D85-BD7C-34650EF8248E}"/>
              </a:ext>
            </a:extLst>
          </p:cNvPr>
          <p:cNvGrpSpPr/>
          <p:nvPr/>
        </p:nvGrpSpPr>
        <p:grpSpPr>
          <a:xfrm rot="20700000">
            <a:off x="2631187" y="4731974"/>
            <a:ext cx="744302" cy="744302"/>
            <a:chOff x="3100766" y="4363202"/>
            <a:chExt cx="744302" cy="744302"/>
          </a:xfrm>
        </p:grpSpPr>
        <p:grpSp>
          <p:nvGrpSpPr>
            <p:cNvPr id="269" name="Groep 268">
              <a:extLst>
                <a:ext uri="{FF2B5EF4-FFF2-40B4-BE49-F238E27FC236}">
                  <a16:creationId xmlns:a16="http://schemas.microsoft.com/office/drawing/2014/main" id="{54E21102-FFF8-4420-88DC-9F3F544AD1D8}"/>
                </a:ext>
              </a:extLst>
            </p:cNvPr>
            <p:cNvGrpSpPr/>
            <p:nvPr/>
          </p:nvGrpSpPr>
          <p:grpSpPr>
            <a:xfrm>
              <a:off x="3295680" y="4485190"/>
              <a:ext cx="354474" cy="500326"/>
              <a:chOff x="3815181" y="4684719"/>
              <a:chExt cx="304800" cy="430215"/>
            </a:xfrm>
          </p:grpSpPr>
          <p:sp>
            <p:nvSpPr>
              <p:cNvPr id="271" name="Freeform 282">
                <a:extLst>
                  <a:ext uri="{FF2B5EF4-FFF2-40B4-BE49-F238E27FC236}">
                    <a16:creationId xmlns:a16="http://schemas.microsoft.com/office/drawing/2014/main" id="{4B3600F8-7D8C-433C-9179-1A940E4F7EF5}"/>
                  </a:ext>
                </a:extLst>
              </p:cNvPr>
              <p:cNvSpPr>
                <a:spLocks/>
              </p:cNvSpPr>
              <p:nvPr/>
            </p:nvSpPr>
            <p:spPr bwMode="auto">
              <a:xfrm>
                <a:off x="3867569" y="4816483"/>
                <a:ext cx="200025" cy="15875"/>
              </a:xfrm>
              <a:custGeom>
                <a:avLst/>
                <a:gdLst>
                  <a:gd name="T0" fmla="*/ 5 w 126"/>
                  <a:gd name="T1" fmla="*/ 0 h 10"/>
                  <a:gd name="T2" fmla="*/ 121 w 126"/>
                  <a:gd name="T3" fmla="*/ 0 h 10"/>
                  <a:gd name="T4" fmla="*/ 123 w 126"/>
                  <a:gd name="T5" fmla="*/ 0 h 10"/>
                  <a:gd name="T6" fmla="*/ 126 w 126"/>
                  <a:gd name="T7" fmla="*/ 2 h 10"/>
                  <a:gd name="T8" fmla="*/ 126 w 126"/>
                  <a:gd name="T9" fmla="*/ 5 h 10"/>
                  <a:gd name="T10" fmla="*/ 126 w 126"/>
                  <a:gd name="T11" fmla="*/ 8 h 10"/>
                  <a:gd name="T12" fmla="*/ 123 w 126"/>
                  <a:gd name="T13" fmla="*/ 9 h 10"/>
                  <a:gd name="T14" fmla="*/ 121 w 126"/>
                  <a:gd name="T15" fmla="*/ 10 h 10"/>
                  <a:gd name="T16" fmla="*/ 5 w 126"/>
                  <a:gd name="T17" fmla="*/ 10 h 10"/>
                  <a:gd name="T18" fmla="*/ 3 w 126"/>
                  <a:gd name="T19" fmla="*/ 9 h 10"/>
                  <a:gd name="T20" fmla="*/ 2 w 126"/>
                  <a:gd name="T21" fmla="*/ 8 h 10"/>
                  <a:gd name="T22" fmla="*/ 0 w 126"/>
                  <a:gd name="T23" fmla="*/ 5 h 10"/>
                  <a:gd name="T24" fmla="*/ 2 w 126"/>
                  <a:gd name="T25" fmla="*/ 2 h 10"/>
                  <a:gd name="T26" fmla="*/ 3 w 126"/>
                  <a:gd name="T27" fmla="*/ 0 h 10"/>
                  <a:gd name="T28" fmla="*/ 5 w 126"/>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0">
                    <a:moveTo>
                      <a:pt x="5" y="0"/>
                    </a:moveTo>
                    <a:lnTo>
                      <a:pt x="121" y="0"/>
                    </a:lnTo>
                    <a:lnTo>
                      <a:pt x="123" y="0"/>
                    </a:lnTo>
                    <a:lnTo>
                      <a:pt x="126" y="2"/>
                    </a:lnTo>
                    <a:lnTo>
                      <a:pt x="126" y="5"/>
                    </a:lnTo>
                    <a:lnTo>
                      <a:pt x="126" y="8"/>
                    </a:lnTo>
                    <a:lnTo>
                      <a:pt x="123" y="9"/>
                    </a:lnTo>
                    <a:lnTo>
                      <a:pt x="121" y="10"/>
                    </a:lnTo>
                    <a:lnTo>
                      <a:pt x="5" y="10"/>
                    </a:lnTo>
                    <a:lnTo>
                      <a:pt x="3" y="9"/>
                    </a:lnTo>
                    <a:lnTo>
                      <a:pt x="2" y="8"/>
                    </a:lnTo>
                    <a:lnTo>
                      <a:pt x="0" y="5"/>
                    </a:lnTo>
                    <a:lnTo>
                      <a:pt x="2" y="2"/>
                    </a:lnTo>
                    <a:lnTo>
                      <a:pt x="3" y="0"/>
                    </a:lnTo>
                    <a:lnTo>
                      <a:pt x="5"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2" name="Freeform 283">
                <a:extLst>
                  <a:ext uri="{FF2B5EF4-FFF2-40B4-BE49-F238E27FC236}">
                    <a16:creationId xmlns:a16="http://schemas.microsoft.com/office/drawing/2014/main" id="{2C5D9A96-B5F1-44CD-B6A7-F5BAC2286DDB}"/>
                  </a:ext>
                </a:extLst>
              </p:cNvPr>
              <p:cNvSpPr>
                <a:spLocks/>
              </p:cNvSpPr>
              <p:nvPr/>
            </p:nvSpPr>
            <p:spPr bwMode="auto">
              <a:xfrm>
                <a:off x="3867569" y="4873633"/>
                <a:ext cx="200025" cy="17463"/>
              </a:xfrm>
              <a:custGeom>
                <a:avLst/>
                <a:gdLst>
                  <a:gd name="T0" fmla="*/ 5 w 126"/>
                  <a:gd name="T1" fmla="*/ 0 h 11"/>
                  <a:gd name="T2" fmla="*/ 121 w 126"/>
                  <a:gd name="T3" fmla="*/ 0 h 11"/>
                  <a:gd name="T4" fmla="*/ 123 w 126"/>
                  <a:gd name="T5" fmla="*/ 0 h 11"/>
                  <a:gd name="T6" fmla="*/ 126 w 126"/>
                  <a:gd name="T7" fmla="*/ 3 h 11"/>
                  <a:gd name="T8" fmla="*/ 126 w 126"/>
                  <a:gd name="T9" fmla="*/ 6 h 11"/>
                  <a:gd name="T10" fmla="*/ 126 w 126"/>
                  <a:gd name="T11" fmla="*/ 8 h 11"/>
                  <a:gd name="T12" fmla="*/ 123 w 126"/>
                  <a:gd name="T13" fmla="*/ 10 h 11"/>
                  <a:gd name="T14" fmla="*/ 121 w 126"/>
                  <a:gd name="T15" fmla="*/ 11 h 11"/>
                  <a:gd name="T16" fmla="*/ 5 w 126"/>
                  <a:gd name="T17" fmla="*/ 11 h 11"/>
                  <a:gd name="T18" fmla="*/ 3 w 126"/>
                  <a:gd name="T19" fmla="*/ 10 h 11"/>
                  <a:gd name="T20" fmla="*/ 2 w 126"/>
                  <a:gd name="T21" fmla="*/ 8 h 11"/>
                  <a:gd name="T22" fmla="*/ 0 w 126"/>
                  <a:gd name="T23" fmla="*/ 6 h 11"/>
                  <a:gd name="T24" fmla="*/ 2 w 126"/>
                  <a:gd name="T25" fmla="*/ 3 h 11"/>
                  <a:gd name="T26" fmla="*/ 3 w 126"/>
                  <a:gd name="T27" fmla="*/ 0 h 11"/>
                  <a:gd name="T28" fmla="*/ 5 w 126"/>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1">
                    <a:moveTo>
                      <a:pt x="5" y="0"/>
                    </a:moveTo>
                    <a:lnTo>
                      <a:pt x="121" y="0"/>
                    </a:lnTo>
                    <a:lnTo>
                      <a:pt x="123" y="0"/>
                    </a:lnTo>
                    <a:lnTo>
                      <a:pt x="126" y="3"/>
                    </a:lnTo>
                    <a:lnTo>
                      <a:pt x="126" y="6"/>
                    </a:lnTo>
                    <a:lnTo>
                      <a:pt x="126" y="8"/>
                    </a:lnTo>
                    <a:lnTo>
                      <a:pt x="123" y="10"/>
                    </a:lnTo>
                    <a:lnTo>
                      <a:pt x="121" y="11"/>
                    </a:lnTo>
                    <a:lnTo>
                      <a:pt x="5" y="11"/>
                    </a:lnTo>
                    <a:lnTo>
                      <a:pt x="3" y="10"/>
                    </a:lnTo>
                    <a:lnTo>
                      <a:pt x="2" y="8"/>
                    </a:lnTo>
                    <a:lnTo>
                      <a:pt x="0" y="6"/>
                    </a:lnTo>
                    <a:lnTo>
                      <a:pt x="2" y="3"/>
                    </a:lnTo>
                    <a:lnTo>
                      <a:pt x="3" y="0"/>
                    </a:lnTo>
                    <a:lnTo>
                      <a:pt x="5"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3" name="Freeform 284">
                <a:extLst>
                  <a:ext uri="{FF2B5EF4-FFF2-40B4-BE49-F238E27FC236}">
                    <a16:creationId xmlns:a16="http://schemas.microsoft.com/office/drawing/2014/main" id="{B0F2341B-2B58-433E-8ACE-D86A72827346}"/>
                  </a:ext>
                </a:extLst>
              </p:cNvPr>
              <p:cNvSpPr>
                <a:spLocks/>
              </p:cNvSpPr>
              <p:nvPr/>
            </p:nvSpPr>
            <p:spPr bwMode="auto">
              <a:xfrm>
                <a:off x="3867569" y="4932371"/>
                <a:ext cx="200025" cy="17463"/>
              </a:xfrm>
              <a:custGeom>
                <a:avLst/>
                <a:gdLst>
                  <a:gd name="T0" fmla="*/ 5 w 126"/>
                  <a:gd name="T1" fmla="*/ 0 h 11"/>
                  <a:gd name="T2" fmla="*/ 121 w 126"/>
                  <a:gd name="T3" fmla="*/ 0 h 11"/>
                  <a:gd name="T4" fmla="*/ 123 w 126"/>
                  <a:gd name="T5" fmla="*/ 1 h 11"/>
                  <a:gd name="T6" fmla="*/ 126 w 126"/>
                  <a:gd name="T7" fmla="*/ 3 h 11"/>
                  <a:gd name="T8" fmla="*/ 126 w 126"/>
                  <a:gd name="T9" fmla="*/ 5 h 11"/>
                  <a:gd name="T10" fmla="*/ 126 w 126"/>
                  <a:gd name="T11" fmla="*/ 8 h 11"/>
                  <a:gd name="T12" fmla="*/ 123 w 126"/>
                  <a:gd name="T13" fmla="*/ 11 h 11"/>
                  <a:gd name="T14" fmla="*/ 121 w 126"/>
                  <a:gd name="T15" fmla="*/ 11 h 11"/>
                  <a:gd name="T16" fmla="*/ 5 w 126"/>
                  <a:gd name="T17" fmla="*/ 11 h 11"/>
                  <a:gd name="T18" fmla="*/ 3 w 126"/>
                  <a:gd name="T19" fmla="*/ 11 h 11"/>
                  <a:gd name="T20" fmla="*/ 2 w 126"/>
                  <a:gd name="T21" fmla="*/ 8 h 11"/>
                  <a:gd name="T22" fmla="*/ 0 w 126"/>
                  <a:gd name="T23" fmla="*/ 5 h 11"/>
                  <a:gd name="T24" fmla="*/ 2 w 126"/>
                  <a:gd name="T25" fmla="*/ 3 h 11"/>
                  <a:gd name="T26" fmla="*/ 3 w 126"/>
                  <a:gd name="T27" fmla="*/ 1 h 11"/>
                  <a:gd name="T28" fmla="*/ 5 w 126"/>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1">
                    <a:moveTo>
                      <a:pt x="5" y="0"/>
                    </a:moveTo>
                    <a:lnTo>
                      <a:pt x="121" y="0"/>
                    </a:lnTo>
                    <a:lnTo>
                      <a:pt x="123" y="1"/>
                    </a:lnTo>
                    <a:lnTo>
                      <a:pt x="126" y="3"/>
                    </a:lnTo>
                    <a:lnTo>
                      <a:pt x="126" y="5"/>
                    </a:lnTo>
                    <a:lnTo>
                      <a:pt x="126" y="8"/>
                    </a:lnTo>
                    <a:lnTo>
                      <a:pt x="123" y="11"/>
                    </a:lnTo>
                    <a:lnTo>
                      <a:pt x="121" y="11"/>
                    </a:lnTo>
                    <a:lnTo>
                      <a:pt x="5" y="11"/>
                    </a:lnTo>
                    <a:lnTo>
                      <a:pt x="3" y="11"/>
                    </a:lnTo>
                    <a:lnTo>
                      <a:pt x="2" y="8"/>
                    </a:lnTo>
                    <a:lnTo>
                      <a:pt x="0" y="5"/>
                    </a:lnTo>
                    <a:lnTo>
                      <a:pt x="2" y="3"/>
                    </a:lnTo>
                    <a:lnTo>
                      <a:pt x="3" y="1"/>
                    </a:lnTo>
                    <a:lnTo>
                      <a:pt x="5"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4" name="Freeform 285">
                <a:extLst>
                  <a:ext uri="{FF2B5EF4-FFF2-40B4-BE49-F238E27FC236}">
                    <a16:creationId xmlns:a16="http://schemas.microsoft.com/office/drawing/2014/main" id="{208D1FE3-ED8C-4739-9E6F-35019759A3BD}"/>
                  </a:ext>
                </a:extLst>
              </p:cNvPr>
              <p:cNvSpPr>
                <a:spLocks/>
              </p:cNvSpPr>
              <p:nvPr/>
            </p:nvSpPr>
            <p:spPr bwMode="auto">
              <a:xfrm>
                <a:off x="3867569" y="4991109"/>
                <a:ext cx="200025" cy="15875"/>
              </a:xfrm>
              <a:custGeom>
                <a:avLst/>
                <a:gdLst>
                  <a:gd name="T0" fmla="*/ 5 w 126"/>
                  <a:gd name="T1" fmla="*/ 0 h 10"/>
                  <a:gd name="T2" fmla="*/ 121 w 126"/>
                  <a:gd name="T3" fmla="*/ 0 h 10"/>
                  <a:gd name="T4" fmla="*/ 123 w 126"/>
                  <a:gd name="T5" fmla="*/ 1 h 10"/>
                  <a:gd name="T6" fmla="*/ 126 w 126"/>
                  <a:gd name="T7" fmla="*/ 2 h 10"/>
                  <a:gd name="T8" fmla="*/ 126 w 126"/>
                  <a:gd name="T9" fmla="*/ 5 h 10"/>
                  <a:gd name="T10" fmla="*/ 126 w 126"/>
                  <a:gd name="T11" fmla="*/ 8 h 10"/>
                  <a:gd name="T12" fmla="*/ 123 w 126"/>
                  <a:gd name="T13" fmla="*/ 10 h 10"/>
                  <a:gd name="T14" fmla="*/ 121 w 126"/>
                  <a:gd name="T15" fmla="*/ 10 h 10"/>
                  <a:gd name="T16" fmla="*/ 5 w 126"/>
                  <a:gd name="T17" fmla="*/ 10 h 10"/>
                  <a:gd name="T18" fmla="*/ 3 w 126"/>
                  <a:gd name="T19" fmla="*/ 10 h 10"/>
                  <a:gd name="T20" fmla="*/ 2 w 126"/>
                  <a:gd name="T21" fmla="*/ 8 h 10"/>
                  <a:gd name="T22" fmla="*/ 0 w 126"/>
                  <a:gd name="T23" fmla="*/ 5 h 10"/>
                  <a:gd name="T24" fmla="*/ 2 w 126"/>
                  <a:gd name="T25" fmla="*/ 2 h 10"/>
                  <a:gd name="T26" fmla="*/ 3 w 126"/>
                  <a:gd name="T27" fmla="*/ 1 h 10"/>
                  <a:gd name="T28" fmla="*/ 5 w 126"/>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0">
                    <a:moveTo>
                      <a:pt x="5" y="0"/>
                    </a:moveTo>
                    <a:lnTo>
                      <a:pt x="121" y="0"/>
                    </a:lnTo>
                    <a:lnTo>
                      <a:pt x="123" y="1"/>
                    </a:lnTo>
                    <a:lnTo>
                      <a:pt x="126" y="2"/>
                    </a:lnTo>
                    <a:lnTo>
                      <a:pt x="126" y="5"/>
                    </a:lnTo>
                    <a:lnTo>
                      <a:pt x="126" y="8"/>
                    </a:lnTo>
                    <a:lnTo>
                      <a:pt x="123" y="10"/>
                    </a:lnTo>
                    <a:lnTo>
                      <a:pt x="121" y="10"/>
                    </a:lnTo>
                    <a:lnTo>
                      <a:pt x="5" y="10"/>
                    </a:lnTo>
                    <a:lnTo>
                      <a:pt x="3" y="10"/>
                    </a:lnTo>
                    <a:lnTo>
                      <a:pt x="2" y="8"/>
                    </a:lnTo>
                    <a:lnTo>
                      <a:pt x="0" y="5"/>
                    </a:lnTo>
                    <a:lnTo>
                      <a:pt x="2" y="2"/>
                    </a:lnTo>
                    <a:lnTo>
                      <a:pt x="3" y="1"/>
                    </a:lnTo>
                    <a:lnTo>
                      <a:pt x="5"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5" name="Freeform 286">
                <a:extLst>
                  <a:ext uri="{FF2B5EF4-FFF2-40B4-BE49-F238E27FC236}">
                    <a16:creationId xmlns:a16="http://schemas.microsoft.com/office/drawing/2014/main" id="{CA3B4E12-263D-473C-8622-89B2780A28AF}"/>
                  </a:ext>
                </a:extLst>
              </p:cNvPr>
              <p:cNvSpPr>
                <a:spLocks/>
              </p:cNvSpPr>
              <p:nvPr/>
            </p:nvSpPr>
            <p:spPr bwMode="auto">
              <a:xfrm>
                <a:off x="3867569" y="5048259"/>
                <a:ext cx="200025" cy="19050"/>
              </a:xfrm>
              <a:custGeom>
                <a:avLst/>
                <a:gdLst>
                  <a:gd name="T0" fmla="*/ 5 w 126"/>
                  <a:gd name="T1" fmla="*/ 0 h 12"/>
                  <a:gd name="T2" fmla="*/ 121 w 126"/>
                  <a:gd name="T3" fmla="*/ 0 h 12"/>
                  <a:gd name="T4" fmla="*/ 123 w 126"/>
                  <a:gd name="T5" fmla="*/ 2 h 12"/>
                  <a:gd name="T6" fmla="*/ 126 w 126"/>
                  <a:gd name="T7" fmla="*/ 3 h 12"/>
                  <a:gd name="T8" fmla="*/ 126 w 126"/>
                  <a:gd name="T9" fmla="*/ 6 h 12"/>
                  <a:gd name="T10" fmla="*/ 126 w 126"/>
                  <a:gd name="T11" fmla="*/ 10 h 12"/>
                  <a:gd name="T12" fmla="*/ 123 w 126"/>
                  <a:gd name="T13" fmla="*/ 11 h 12"/>
                  <a:gd name="T14" fmla="*/ 121 w 126"/>
                  <a:gd name="T15" fmla="*/ 12 h 12"/>
                  <a:gd name="T16" fmla="*/ 5 w 126"/>
                  <a:gd name="T17" fmla="*/ 12 h 12"/>
                  <a:gd name="T18" fmla="*/ 3 w 126"/>
                  <a:gd name="T19" fmla="*/ 11 h 12"/>
                  <a:gd name="T20" fmla="*/ 2 w 126"/>
                  <a:gd name="T21" fmla="*/ 10 h 12"/>
                  <a:gd name="T22" fmla="*/ 0 w 126"/>
                  <a:gd name="T23" fmla="*/ 6 h 12"/>
                  <a:gd name="T24" fmla="*/ 2 w 126"/>
                  <a:gd name="T25" fmla="*/ 3 h 12"/>
                  <a:gd name="T26" fmla="*/ 3 w 126"/>
                  <a:gd name="T27" fmla="*/ 2 h 12"/>
                  <a:gd name="T28" fmla="*/ 5 w 126"/>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2">
                    <a:moveTo>
                      <a:pt x="5" y="0"/>
                    </a:moveTo>
                    <a:lnTo>
                      <a:pt x="121" y="0"/>
                    </a:lnTo>
                    <a:lnTo>
                      <a:pt x="123" y="2"/>
                    </a:lnTo>
                    <a:lnTo>
                      <a:pt x="126" y="3"/>
                    </a:lnTo>
                    <a:lnTo>
                      <a:pt x="126" y="6"/>
                    </a:lnTo>
                    <a:lnTo>
                      <a:pt x="126" y="10"/>
                    </a:lnTo>
                    <a:lnTo>
                      <a:pt x="123" y="11"/>
                    </a:lnTo>
                    <a:lnTo>
                      <a:pt x="121" y="12"/>
                    </a:lnTo>
                    <a:lnTo>
                      <a:pt x="5" y="12"/>
                    </a:lnTo>
                    <a:lnTo>
                      <a:pt x="3" y="11"/>
                    </a:lnTo>
                    <a:lnTo>
                      <a:pt x="2" y="10"/>
                    </a:lnTo>
                    <a:lnTo>
                      <a:pt x="0" y="6"/>
                    </a:lnTo>
                    <a:lnTo>
                      <a:pt x="2" y="3"/>
                    </a:lnTo>
                    <a:lnTo>
                      <a:pt x="3" y="2"/>
                    </a:lnTo>
                    <a:lnTo>
                      <a:pt x="5"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6" name="Freeform 287">
                <a:extLst>
                  <a:ext uri="{FF2B5EF4-FFF2-40B4-BE49-F238E27FC236}">
                    <a16:creationId xmlns:a16="http://schemas.microsoft.com/office/drawing/2014/main" id="{09ED93F0-0502-4F59-BFCF-63E57B3D2096}"/>
                  </a:ext>
                </a:extLst>
              </p:cNvPr>
              <p:cNvSpPr>
                <a:spLocks noEditPoints="1"/>
              </p:cNvSpPr>
              <p:nvPr/>
            </p:nvSpPr>
            <p:spPr bwMode="auto">
              <a:xfrm>
                <a:off x="3815181" y="4684719"/>
                <a:ext cx="304800" cy="430215"/>
              </a:xfrm>
              <a:custGeom>
                <a:avLst/>
                <a:gdLst>
                  <a:gd name="T0" fmla="*/ 55 w 192"/>
                  <a:gd name="T1" fmla="*/ 19 h 271"/>
                  <a:gd name="T2" fmla="*/ 19 w 192"/>
                  <a:gd name="T3" fmla="*/ 55 h 271"/>
                  <a:gd name="T4" fmla="*/ 50 w 192"/>
                  <a:gd name="T5" fmla="*/ 55 h 271"/>
                  <a:gd name="T6" fmla="*/ 53 w 192"/>
                  <a:gd name="T7" fmla="*/ 55 h 271"/>
                  <a:gd name="T8" fmla="*/ 55 w 192"/>
                  <a:gd name="T9" fmla="*/ 53 h 271"/>
                  <a:gd name="T10" fmla="*/ 55 w 192"/>
                  <a:gd name="T11" fmla="*/ 50 h 271"/>
                  <a:gd name="T12" fmla="*/ 55 w 192"/>
                  <a:gd name="T13" fmla="*/ 19 h 271"/>
                  <a:gd name="T14" fmla="*/ 72 w 192"/>
                  <a:gd name="T15" fmla="*/ 12 h 271"/>
                  <a:gd name="T16" fmla="*/ 70 w 192"/>
                  <a:gd name="T17" fmla="*/ 12 h 271"/>
                  <a:gd name="T18" fmla="*/ 67 w 192"/>
                  <a:gd name="T19" fmla="*/ 12 h 271"/>
                  <a:gd name="T20" fmla="*/ 67 w 192"/>
                  <a:gd name="T21" fmla="*/ 50 h 271"/>
                  <a:gd name="T22" fmla="*/ 66 w 192"/>
                  <a:gd name="T23" fmla="*/ 55 h 271"/>
                  <a:gd name="T24" fmla="*/ 63 w 192"/>
                  <a:gd name="T25" fmla="*/ 59 h 271"/>
                  <a:gd name="T26" fmla="*/ 61 w 192"/>
                  <a:gd name="T27" fmla="*/ 63 h 271"/>
                  <a:gd name="T28" fmla="*/ 55 w 192"/>
                  <a:gd name="T29" fmla="*/ 66 h 271"/>
                  <a:gd name="T30" fmla="*/ 50 w 192"/>
                  <a:gd name="T31" fmla="*/ 67 h 271"/>
                  <a:gd name="T32" fmla="*/ 12 w 192"/>
                  <a:gd name="T33" fmla="*/ 67 h 271"/>
                  <a:gd name="T34" fmla="*/ 12 w 192"/>
                  <a:gd name="T35" fmla="*/ 70 h 271"/>
                  <a:gd name="T36" fmla="*/ 12 w 192"/>
                  <a:gd name="T37" fmla="*/ 72 h 271"/>
                  <a:gd name="T38" fmla="*/ 12 w 192"/>
                  <a:gd name="T39" fmla="*/ 254 h 271"/>
                  <a:gd name="T40" fmla="*/ 12 w 192"/>
                  <a:gd name="T41" fmla="*/ 257 h 271"/>
                  <a:gd name="T42" fmla="*/ 15 w 192"/>
                  <a:gd name="T43" fmla="*/ 259 h 271"/>
                  <a:gd name="T44" fmla="*/ 17 w 192"/>
                  <a:gd name="T45" fmla="*/ 259 h 271"/>
                  <a:gd name="T46" fmla="*/ 175 w 192"/>
                  <a:gd name="T47" fmla="*/ 259 h 271"/>
                  <a:gd name="T48" fmla="*/ 179 w 192"/>
                  <a:gd name="T49" fmla="*/ 259 h 271"/>
                  <a:gd name="T50" fmla="*/ 180 w 192"/>
                  <a:gd name="T51" fmla="*/ 257 h 271"/>
                  <a:gd name="T52" fmla="*/ 181 w 192"/>
                  <a:gd name="T53" fmla="*/ 254 h 271"/>
                  <a:gd name="T54" fmla="*/ 181 w 192"/>
                  <a:gd name="T55" fmla="*/ 17 h 271"/>
                  <a:gd name="T56" fmla="*/ 180 w 192"/>
                  <a:gd name="T57" fmla="*/ 15 h 271"/>
                  <a:gd name="T58" fmla="*/ 179 w 192"/>
                  <a:gd name="T59" fmla="*/ 12 h 271"/>
                  <a:gd name="T60" fmla="*/ 175 w 192"/>
                  <a:gd name="T61" fmla="*/ 12 h 271"/>
                  <a:gd name="T62" fmla="*/ 72 w 192"/>
                  <a:gd name="T63" fmla="*/ 12 h 271"/>
                  <a:gd name="T64" fmla="*/ 72 w 192"/>
                  <a:gd name="T65" fmla="*/ 0 h 271"/>
                  <a:gd name="T66" fmla="*/ 175 w 192"/>
                  <a:gd name="T67" fmla="*/ 0 h 271"/>
                  <a:gd name="T68" fmla="*/ 180 w 192"/>
                  <a:gd name="T69" fmla="*/ 2 h 271"/>
                  <a:gd name="T70" fmla="*/ 185 w 192"/>
                  <a:gd name="T71" fmla="*/ 4 h 271"/>
                  <a:gd name="T72" fmla="*/ 188 w 192"/>
                  <a:gd name="T73" fmla="*/ 7 h 271"/>
                  <a:gd name="T74" fmla="*/ 190 w 192"/>
                  <a:gd name="T75" fmla="*/ 12 h 271"/>
                  <a:gd name="T76" fmla="*/ 192 w 192"/>
                  <a:gd name="T77" fmla="*/ 17 h 271"/>
                  <a:gd name="T78" fmla="*/ 192 w 192"/>
                  <a:gd name="T79" fmla="*/ 254 h 271"/>
                  <a:gd name="T80" fmla="*/ 190 w 192"/>
                  <a:gd name="T81" fmla="*/ 259 h 271"/>
                  <a:gd name="T82" fmla="*/ 188 w 192"/>
                  <a:gd name="T83" fmla="*/ 263 h 271"/>
                  <a:gd name="T84" fmla="*/ 185 w 192"/>
                  <a:gd name="T85" fmla="*/ 267 h 271"/>
                  <a:gd name="T86" fmla="*/ 180 w 192"/>
                  <a:gd name="T87" fmla="*/ 270 h 271"/>
                  <a:gd name="T88" fmla="*/ 175 w 192"/>
                  <a:gd name="T89" fmla="*/ 271 h 271"/>
                  <a:gd name="T90" fmla="*/ 17 w 192"/>
                  <a:gd name="T91" fmla="*/ 271 h 271"/>
                  <a:gd name="T92" fmla="*/ 12 w 192"/>
                  <a:gd name="T93" fmla="*/ 270 h 271"/>
                  <a:gd name="T94" fmla="*/ 7 w 192"/>
                  <a:gd name="T95" fmla="*/ 267 h 271"/>
                  <a:gd name="T96" fmla="*/ 4 w 192"/>
                  <a:gd name="T97" fmla="*/ 263 h 271"/>
                  <a:gd name="T98" fmla="*/ 2 w 192"/>
                  <a:gd name="T99" fmla="*/ 259 h 271"/>
                  <a:gd name="T100" fmla="*/ 0 w 192"/>
                  <a:gd name="T101" fmla="*/ 254 h 271"/>
                  <a:gd name="T102" fmla="*/ 0 w 192"/>
                  <a:gd name="T103" fmla="*/ 72 h 271"/>
                  <a:gd name="T104" fmla="*/ 3 w 192"/>
                  <a:gd name="T105" fmla="*/ 60 h 271"/>
                  <a:gd name="T106" fmla="*/ 10 w 192"/>
                  <a:gd name="T107" fmla="*/ 50 h 271"/>
                  <a:gd name="T108" fmla="*/ 50 w 192"/>
                  <a:gd name="T109" fmla="*/ 9 h 271"/>
                  <a:gd name="T110" fmla="*/ 50 w 192"/>
                  <a:gd name="T111" fmla="*/ 9 h 271"/>
                  <a:gd name="T112" fmla="*/ 61 w 192"/>
                  <a:gd name="T113" fmla="*/ 3 h 271"/>
                  <a:gd name="T114" fmla="*/ 72 w 192"/>
                  <a:gd name="T115"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2" h="271">
                    <a:moveTo>
                      <a:pt x="55" y="19"/>
                    </a:moveTo>
                    <a:lnTo>
                      <a:pt x="19" y="55"/>
                    </a:lnTo>
                    <a:lnTo>
                      <a:pt x="50" y="55"/>
                    </a:lnTo>
                    <a:lnTo>
                      <a:pt x="53" y="55"/>
                    </a:lnTo>
                    <a:lnTo>
                      <a:pt x="55" y="53"/>
                    </a:lnTo>
                    <a:lnTo>
                      <a:pt x="55" y="50"/>
                    </a:lnTo>
                    <a:lnTo>
                      <a:pt x="55" y="19"/>
                    </a:lnTo>
                    <a:close/>
                    <a:moveTo>
                      <a:pt x="72" y="12"/>
                    </a:moveTo>
                    <a:lnTo>
                      <a:pt x="70" y="12"/>
                    </a:lnTo>
                    <a:lnTo>
                      <a:pt x="67" y="12"/>
                    </a:lnTo>
                    <a:lnTo>
                      <a:pt x="67" y="50"/>
                    </a:lnTo>
                    <a:lnTo>
                      <a:pt x="66" y="55"/>
                    </a:lnTo>
                    <a:lnTo>
                      <a:pt x="63" y="59"/>
                    </a:lnTo>
                    <a:lnTo>
                      <a:pt x="61" y="63"/>
                    </a:lnTo>
                    <a:lnTo>
                      <a:pt x="55" y="66"/>
                    </a:lnTo>
                    <a:lnTo>
                      <a:pt x="50" y="67"/>
                    </a:lnTo>
                    <a:lnTo>
                      <a:pt x="12" y="67"/>
                    </a:lnTo>
                    <a:lnTo>
                      <a:pt x="12" y="70"/>
                    </a:lnTo>
                    <a:lnTo>
                      <a:pt x="12" y="72"/>
                    </a:lnTo>
                    <a:lnTo>
                      <a:pt x="12" y="254"/>
                    </a:lnTo>
                    <a:lnTo>
                      <a:pt x="12" y="257"/>
                    </a:lnTo>
                    <a:lnTo>
                      <a:pt x="15" y="259"/>
                    </a:lnTo>
                    <a:lnTo>
                      <a:pt x="17" y="259"/>
                    </a:lnTo>
                    <a:lnTo>
                      <a:pt x="175" y="259"/>
                    </a:lnTo>
                    <a:lnTo>
                      <a:pt x="179" y="259"/>
                    </a:lnTo>
                    <a:lnTo>
                      <a:pt x="180" y="257"/>
                    </a:lnTo>
                    <a:lnTo>
                      <a:pt x="181" y="254"/>
                    </a:lnTo>
                    <a:lnTo>
                      <a:pt x="181" y="17"/>
                    </a:lnTo>
                    <a:lnTo>
                      <a:pt x="180" y="15"/>
                    </a:lnTo>
                    <a:lnTo>
                      <a:pt x="179" y="12"/>
                    </a:lnTo>
                    <a:lnTo>
                      <a:pt x="175" y="12"/>
                    </a:lnTo>
                    <a:lnTo>
                      <a:pt x="72" y="12"/>
                    </a:lnTo>
                    <a:close/>
                    <a:moveTo>
                      <a:pt x="72" y="0"/>
                    </a:moveTo>
                    <a:lnTo>
                      <a:pt x="175" y="0"/>
                    </a:lnTo>
                    <a:lnTo>
                      <a:pt x="180" y="2"/>
                    </a:lnTo>
                    <a:lnTo>
                      <a:pt x="185" y="4"/>
                    </a:lnTo>
                    <a:lnTo>
                      <a:pt x="188" y="7"/>
                    </a:lnTo>
                    <a:lnTo>
                      <a:pt x="190" y="12"/>
                    </a:lnTo>
                    <a:lnTo>
                      <a:pt x="192" y="17"/>
                    </a:lnTo>
                    <a:lnTo>
                      <a:pt x="192" y="254"/>
                    </a:lnTo>
                    <a:lnTo>
                      <a:pt x="190" y="259"/>
                    </a:lnTo>
                    <a:lnTo>
                      <a:pt x="188" y="263"/>
                    </a:lnTo>
                    <a:lnTo>
                      <a:pt x="185" y="267"/>
                    </a:lnTo>
                    <a:lnTo>
                      <a:pt x="180" y="270"/>
                    </a:lnTo>
                    <a:lnTo>
                      <a:pt x="175" y="271"/>
                    </a:lnTo>
                    <a:lnTo>
                      <a:pt x="17" y="271"/>
                    </a:lnTo>
                    <a:lnTo>
                      <a:pt x="12" y="270"/>
                    </a:lnTo>
                    <a:lnTo>
                      <a:pt x="7" y="267"/>
                    </a:lnTo>
                    <a:lnTo>
                      <a:pt x="4" y="263"/>
                    </a:lnTo>
                    <a:lnTo>
                      <a:pt x="2" y="259"/>
                    </a:lnTo>
                    <a:lnTo>
                      <a:pt x="0" y="254"/>
                    </a:lnTo>
                    <a:lnTo>
                      <a:pt x="0" y="72"/>
                    </a:lnTo>
                    <a:lnTo>
                      <a:pt x="3" y="60"/>
                    </a:lnTo>
                    <a:lnTo>
                      <a:pt x="10" y="50"/>
                    </a:lnTo>
                    <a:lnTo>
                      <a:pt x="50" y="9"/>
                    </a:lnTo>
                    <a:lnTo>
                      <a:pt x="50" y="9"/>
                    </a:lnTo>
                    <a:lnTo>
                      <a:pt x="61" y="3"/>
                    </a:lnTo>
                    <a:lnTo>
                      <a:pt x="72"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7" name="Freeform 288">
                <a:extLst>
                  <a:ext uri="{FF2B5EF4-FFF2-40B4-BE49-F238E27FC236}">
                    <a16:creationId xmlns:a16="http://schemas.microsoft.com/office/drawing/2014/main" id="{E0E0A078-297C-47E7-A776-9BE372DA8D0B}"/>
                  </a:ext>
                </a:extLst>
              </p:cNvPr>
              <p:cNvSpPr>
                <a:spLocks/>
              </p:cNvSpPr>
              <p:nvPr/>
            </p:nvSpPr>
            <p:spPr bwMode="auto">
              <a:xfrm>
                <a:off x="3939006" y="4756157"/>
                <a:ext cx="128588" cy="19050"/>
              </a:xfrm>
              <a:custGeom>
                <a:avLst/>
                <a:gdLst>
                  <a:gd name="T0" fmla="*/ 0 w 81"/>
                  <a:gd name="T1" fmla="*/ 0 h 12"/>
                  <a:gd name="T2" fmla="*/ 76 w 81"/>
                  <a:gd name="T3" fmla="*/ 0 h 12"/>
                  <a:gd name="T4" fmla="*/ 78 w 81"/>
                  <a:gd name="T5" fmla="*/ 1 h 12"/>
                  <a:gd name="T6" fmla="*/ 81 w 81"/>
                  <a:gd name="T7" fmla="*/ 2 h 12"/>
                  <a:gd name="T8" fmla="*/ 81 w 81"/>
                  <a:gd name="T9" fmla="*/ 6 h 12"/>
                  <a:gd name="T10" fmla="*/ 81 w 81"/>
                  <a:gd name="T11" fmla="*/ 9 h 12"/>
                  <a:gd name="T12" fmla="*/ 78 w 81"/>
                  <a:gd name="T13" fmla="*/ 10 h 12"/>
                  <a:gd name="T14" fmla="*/ 76 w 81"/>
                  <a:gd name="T15" fmla="*/ 12 h 12"/>
                  <a:gd name="T16" fmla="*/ 0 w 81"/>
                  <a:gd name="T17" fmla="*/ 12 h 12"/>
                  <a:gd name="T18" fmla="*/ 0 w 81"/>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2">
                    <a:moveTo>
                      <a:pt x="0" y="0"/>
                    </a:moveTo>
                    <a:lnTo>
                      <a:pt x="76" y="0"/>
                    </a:lnTo>
                    <a:lnTo>
                      <a:pt x="78" y="1"/>
                    </a:lnTo>
                    <a:lnTo>
                      <a:pt x="81" y="2"/>
                    </a:lnTo>
                    <a:lnTo>
                      <a:pt x="81" y="6"/>
                    </a:lnTo>
                    <a:lnTo>
                      <a:pt x="81" y="9"/>
                    </a:lnTo>
                    <a:lnTo>
                      <a:pt x="78" y="10"/>
                    </a:lnTo>
                    <a:lnTo>
                      <a:pt x="76" y="12"/>
                    </a:lnTo>
                    <a:lnTo>
                      <a:pt x="0" y="12"/>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70" name="Ovaal 269">
              <a:extLst>
                <a:ext uri="{FF2B5EF4-FFF2-40B4-BE49-F238E27FC236}">
                  <a16:creationId xmlns:a16="http://schemas.microsoft.com/office/drawing/2014/main" id="{9A95EF54-2B1D-45C9-89D9-8CC31D54481E}"/>
                </a:ext>
              </a:extLst>
            </p:cNvPr>
            <p:cNvSpPr/>
            <p:nvPr/>
          </p:nvSpPr>
          <p:spPr>
            <a:xfrm>
              <a:off x="3100766" y="4363202"/>
              <a:ext cx="744302" cy="744302"/>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grpSp>
      <p:grpSp>
        <p:nvGrpSpPr>
          <p:cNvPr id="278" name="Groep 277">
            <a:extLst>
              <a:ext uri="{FF2B5EF4-FFF2-40B4-BE49-F238E27FC236}">
                <a16:creationId xmlns:a16="http://schemas.microsoft.com/office/drawing/2014/main" id="{33B52F82-B127-4A4F-A7B6-6B69A895F50E}"/>
              </a:ext>
            </a:extLst>
          </p:cNvPr>
          <p:cNvGrpSpPr/>
          <p:nvPr/>
        </p:nvGrpSpPr>
        <p:grpSpPr>
          <a:xfrm>
            <a:off x="3482395" y="4606156"/>
            <a:ext cx="676639" cy="676639"/>
            <a:chOff x="3317755" y="4580191"/>
            <a:chExt cx="615125" cy="615125"/>
          </a:xfrm>
        </p:grpSpPr>
        <p:sp>
          <p:nvSpPr>
            <p:cNvPr id="279" name="Freeform 378">
              <a:extLst>
                <a:ext uri="{FF2B5EF4-FFF2-40B4-BE49-F238E27FC236}">
                  <a16:creationId xmlns:a16="http://schemas.microsoft.com/office/drawing/2014/main" id="{B5D14883-561C-4592-B21B-090CBFF3728A}"/>
                </a:ext>
              </a:extLst>
            </p:cNvPr>
            <p:cNvSpPr>
              <a:spLocks noEditPoints="1"/>
            </p:cNvSpPr>
            <p:nvPr/>
          </p:nvSpPr>
          <p:spPr bwMode="auto">
            <a:xfrm>
              <a:off x="3481261" y="4673567"/>
              <a:ext cx="309378" cy="428373"/>
            </a:xfrm>
            <a:custGeom>
              <a:avLst/>
              <a:gdLst>
                <a:gd name="T0" fmla="*/ 22 w 195"/>
                <a:gd name="T1" fmla="*/ 199 h 270"/>
                <a:gd name="T2" fmla="*/ 18 w 195"/>
                <a:gd name="T3" fmla="*/ 208 h 270"/>
                <a:gd name="T4" fmla="*/ 15 w 195"/>
                <a:gd name="T5" fmla="*/ 218 h 270"/>
                <a:gd name="T6" fmla="*/ 44 w 195"/>
                <a:gd name="T7" fmla="*/ 233 h 270"/>
                <a:gd name="T8" fmla="*/ 51 w 195"/>
                <a:gd name="T9" fmla="*/ 227 h 270"/>
                <a:gd name="T10" fmla="*/ 56 w 195"/>
                <a:gd name="T11" fmla="*/ 220 h 270"/>
                <a:gd name="T12" fmla="*/ 48 w 195"/>
                <a:gd name="T13" fmla="*/ 153 h 270"/>
                <a:gd name="T14" fmla="*/ 48 w 195"/>
                <a:gd name="T15" fmla="*/ 142 h 270"/>
                <a:gd name="T16" fmla="*/ 150 w 195"/>
                <a:gd name="T17" fmla="*/ 70 h 270"/>
                <a:gd name="T18" fmla="*/ 133 w 195"/>
                <a:gd name="T19" fmla="*/ 11 h 270"/>
                <a:gd name="T20" fmla="*/ 119 w 195"/>
                <a:gd name="T21" fmla="*/ 20 h 270"/>
                <a:gd name="T22" fmla="*/ 156 w 195"/>
                <a:gd name="T23" fmla="*/ 60 h 270"/>
                <a:gd name="T24" fmla="*/ 167 w 195"/>
                <a:gd name="T25" fmla="*/ 38 h 270"/>
                <a:gd name="T26" fmla="*/ 158 w 195"/>
                <a:gd name="T27" fmla="*/ 24 h 270"/>
                <a:gd name="T28" fmla="*/ 133 w 195"/>
                <a:gd name="T29" fmla="*/ 11 h 270"/>
                <a:gd name="T30" fmla="*/ 146 w 195"/>
                <a:gd name="T31" fmla="*/ 4 h 270"/>
                <a:gd name="T32" fmla="*/ 173 w 195"/>
                <a:gd name="T33" fmla="*/ 21 h 270"/>
                <a:gd name="T34" fmla="*/ 178 w 195"/>
                <a:gd name="T35" fmla="*/ 41 h 270"/>
                <a:gd name="T36" fmla="*/ 183 w 195"/>
                <a:gd name="T37" fmla="*/ 57 h 270"/>
                <a:gd name="T38" fmla="*/ 187 w 195"/>
                <a:gd name="T39" fmla="*/ 50 h 270"/>
                <a:gd name="T40" fmla="*/ 192 w 195"/>
                <a:gd name="T41" fmla="*/ 50 h 270"/>
                <a:gd name="T42" fmla="*/ 195 w 195"/>
                <a:gd name="T43" fmla="*/ 55 h 270"/>
                <a:gd name="T44" fmla="*/ 145 w 195"/>
                <a:gd name="T45" fmla="*/ 143 h 270"/>
                <a:gd name="T46" fmla="*/ 141 w 195"/>
                <a:gd name="T47" fmla="*/ 146 h 270"/>
                <a:gd name="T48" fmla="*/ 136 w 195"/>
                <a:gd name="T49" fmla="*/ 143 h 270"/>
                <a:gd name="T50" fmla="*/ 136 w 195"/>
                <a:gd name="T51" fmla="*/ 138 h 270"/>
                <a:gd name="T52" fmla="*/ 169 w 195"/>
                <a:gd name="T53" fmla="*/ 60 h 270"/>
                <a:gd name="T54" fmla="*/ 99 w 195"/>
                <a:gd name="T55" fmla="*/ 180 h 270"/>
                <a:gd name="T56" fmla="*/ 97 w 195"/>
                <a:gd name="T57" fmla="*/ 181 h 270"/>
                <a:gd name="T58" fmla="*/ 93 w 195"/>
                <a:gd name="T59" fmla="*/ 180 h 270"/>
                <a:gd name="T60" fmla="*/ 63 w 195"/>
                <a:gd name="T61" fmla="*/ 229 h 270"/>
                <a:gd name="T62" fmla="*/ 55 w 195"/>
                <a:gd name="T63" fmla="*/ 239 h 270"/>
                <a:gd name="T64" fmla="*/ 17 w 195"/>
                <a:gd name="T65" fmla="*/ 267 h 270"/>
                <a:gd name="T66" fmla="*/ 10 w 195"/>
                <a:gd name="T67" fmla="*/ 270 h 270"/>
                <a:gd name="T68" fmla="*/ 6 w 195"/>
                <a:gd name="T69" fmla="*/ 270 h 270"/>
                <a:gd name="T70" fmla="*/ 4 w 195"/>
                <a:gd name="T71" fmla="*/ 269 h 270"/>
                <a:gd name="T72" fmla="*/ 1 w 195"/>
                <a:gd name="T73" fmla="*/ 265 h 270"/>
                <a:gd name="T74" fmla="*/ 0 w 195"/>
                <a:gd name="T75" fmla="*/ 258 h 270"/>
                <a:gd name="T76" fmla="*/ 8 w 195"/>
                <a:gd name="T77" fmla="*/ 204 h 270"/>
                <a:gd name="T78" fmla="*/ 39 w 195"/>
                <a:gd name="T79" fmla="*/ 148 h 270"/>
                <a:gd name="T80" fmla="*/ 38 w 195"/>
                <a:gd name="T81" fmla="*/ 148 h 270"/>
                <a:gd name="T82" fmla="*/ 35 w 195"/>
                <a:gd name="T83" fmla="*/ 146 h 270"/>
                <a:gd name="T84" fmla="*/ 35 w 195"/>
                <a:gd name="T85" fmla="*/ 143 h 270"/>
                <a:gd name="T86" fmla="*/ 110 w 195"/>
                <a:gd name="T87" fmla="*/ 15 h 270"/>
                <a:gd name="T88" fmla="*/ 125 w 195"/>
                <a:gd name="T89" fmla="*/ 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70">
                  <a:moveTo>
                    <a:pt x="48" y="153"/>
                  </a:moveTo>
                  <a:lnTo>
                    <a:pt x="22" y="199"/>
                  </a:lnTo>
                  <a:lnTo>
                    <a:pt x="19" y="203"/>
                  </a:lnTo>
                  <a:lnTo>
                    <a:pt x="18" y="208"/>
                  </a:lnTo>
                  <a:lnTo>
                    <a:pt x="17" y="214"/>
                  </a:lnTo>
                  <a:lnTo>
                    <a:pt x="15" y="218"/>
                  </a:lnTo>
                  <a:lnTo>
                    <a:pt x="12" y="258"/>
                  </a:lnTo>
                  <a:lnTo>
                    <a:pt x="44" y="233"/>
                  </a:lnTo>
                  <a:lnTo>
                    <a:pt x="47" y="231"/>
                  </a:lnTo>
                  <a:lnTo>
                    <a:pt x="51" y="227"/>
                  </a:lnTo>
                  <a:lnTo>
                    <a:pt x="55" y="223"/>
                  </a:lnTo>
                  <a:lnTo>
                    <a:pt x="56" y="220"/>
                  </a:lnTo>
                  <a:lnTo>
                    <a:pt x="84" y="173"/>
                  </a:lnTo>
                  <a:lnTo>
                    <a:pt x="48" y="153"/>
                  </a:lnTo>
                  <a:close/>
                  <a:moveTo>
                    <a:pt x="105" y="43"/>
                  </a:moveTo>
                  <a:lnTo>
                    <a:pt x="48" y="142"/>
                  </a:lnTo>
                  <a:lnTo>
                    <a:pt x="94" y="168"/>
                  </a:lnTo>
                  <a:lnTo>
                    <a:pt x="150" y="70"/>
                  </a:lnTo>
                  <a:lnTo>
                    <a:pt x="105" y="43"/>
                  </a:lnTo>
                  <a:close/>
                  <a:moveTo>
                    <a:pt x="133" y="11"/>
                  </a:moveTo>
                  <a:lnTo>
                    <a:pt x="125" y="13"/>
                  </a:lnTo>
                  <a:lnTo>
                    <a:pt x="119" y="20"/>
                  </a:lnTo>
                  <a:lnTo>
                    <a:pt x="111" y="34"/>
                  </a:lnTo>
                  <a:lnTo>
                    <a:pt x="156" y="60"/>
                  </a:lnTo>
                  <a:lnTo>
                    <a:pt x="165" y="46"/>
                  </a:lnTo>
                  <a:lnTo>
                    <a:pt x="167" y="38"/>
                  </a:lnTo>
                  <a:lnTo>
                    <a:pt x="165" y="29"/>
                  </a:lnTo>
                  <a:lnTo>
                    <a:pt x="158" y="24"/>
                  </a:lnTo>
                  <a:lnTo>
                    <a:pt x="141" y="13"/>
                  </a:lnTo>
                  <a:lnTo>
                    <a:pt x="133" y="11"/>
                  </a:lnTo>
                  <a:close/>
                  <a:moveTo>
                    <a:pt x="136" y="0"/>
                  </a:moveTo>
                  <a:lnTo>
                    <a:pt x="146" y="4"/>
                  </a:lnTo>
                  <a:lnTo>
                    <a:pt x="163" y="15"/>
                  </a:lnTo>
                  <a:lnTo>
                    <a:pt x="173" y="21"/>
                  </a:lnTo>
                  <a:lnTo>
                    <a:pt x="177" y="30"/>
                  </a:lnTo>
                  <a:lnTo>
                    <a:pt x="178" y="41"/>
                  </a:lnTo>
                  <a:lnTo>
                    <a:pt x="174" y="51"/>
                  </a:lnTo>
                  <a:lnTo>
                    <a:pt x="183" y="57"/>
                  </a:lnTo>
                  <a:lnTo>
                    <a:pt x="186" y="53"/>
                  </a:lnTo>
                  <a:lnTo>
                    <a:pt x="187" y="50"/>
                  </a:lnTo>
                  <a:lnTo>
                    <a:pt x="190" y="50"/>
                  </a:lnTo>
                  <a:lnTo>
                    <a:pt x="192" y="50"/>
                  </a:lnTo>
                  <a:lnTo>
                    <a:pt x="195" y="53"/>
                  </a:lnTo>
                  <a:lnTo>
                    <a:pt x="195" y="55"/>
                  </a:lnTo>
                  <a:lnTo>
                    <a:pt x="195" y="58"/>
                  </a:lnTo>
                  <a:lnTo>
                    <a:pt x="145" y="143"/>
                  </a:lnTo>
                  <a:lnTo>
                    <a:pt x="144" y="146"/>
                  </a:lnTo>
                  <a:lnTo>
                    <a:pt x="141" y="146"/>
                  </a:lnTo>
                  <a:lnTo>
                    <a:pt x="139" y="146"/>
                  </a:lnTo>
                  <a:lnTo>
                    <a:pt x="136" y="143"/>
                  </a:lnTo>
                  <a:lnTo>
                    <a:pt x="135" y="140"/>
                  </a:lnTo>
                  <a:lnTo>
                    <a:pt x="136" y="138"/>
                  </a:lnTo>
                  <a:lnTo>
                    <a:pt x="178" y="66"/>
                  </a:lnTo>
                  <a:lnTo>
                    <a:pt x="169" y="60"/>
                  </a:lnTo>
                  <a:lnTo>
                    <a:pt x="99" y="180"/>
                  </a:lnTo>
                  <a:lnTo>
                    <a:pt x="99" y="180"/>
                  </a:lnTo>
                  <a:lnTo>
                    <a:pt x="98" y="181"/>
                  </a:lnTo>
                  <a:lnTo>
                    <a:pt x="97" y="181"/>
                  </a:lnTo>
                  <a:lnTo>
                    <a:pt x="95" y="181"/>
                  </a:lnTo>
                  <a:lnTo>
                    <a:pt x="93" y="180"/>
                  </a:lnTo>
                  <a:lnTo>
                    <a:pt x="67" y="225"/>
                  </a:lnTo>
                  <a:lnTo>
                    <a:pt x="63" y="229"/>
                  </a:lnTo>
                  <a:lnTo>
                    <a:pt x="59" y="235"/>
                  </a:lnTo>
                  <a:lnTo>
                    <a:pt x="55" y="239"/>
                  </a:lnTo>
                  <a:lnTo>
                    <a:pt x="51" y="242"/>
                  </a:lnTo>
                  <a:lnTo>
                    <a:pt x="17" y="267"/>
                  </a:lnTo>
                  <a:lnTo>
                    <a:pt x="13" y="270"/>
                  </a:lnTo>
                  <a:lnTo>
                    <a:pt x="10" y="270"/>
                  </a:lnTo>
                  <a:lnTo>
                    <a:pt x="8" y="270"/>
                  </a:lnTo>
                  <a:lnTo>
                    <a:pt x="6" y="270"/>
                  </a:lnTo>
                  <a:lnTo>
                    <a:pt x="5" y="270"/>
                  </a:lnTo>
                  <a:lnTo>
                    <a:pt x="4" y="269"/>
                  </a:lnTo>
                  <a:lnTo>
                    <a:pt x="2" y="267"/>
                  </a:lnTo>
                  <a:lnTo>
                    <a:pt x="1" y="265"/>
                  </a:lnTo>
                  <a:lnTo>
                    <a:pt x="0" y="262"/>
                  </a:lnTo>
                  <a:lnTo>
                    <a:pt x="0" y="258"/>
                  </a:lnTo>
                  <a:lnTo>
                    <a:pt x="5" y="216"/>
                  </a:lnTo>
                  <a:lnTo>
                    <a:pt x="8" y="204"/>
                  </a:lnTo>
                  <a:lnTo>
                    <a:pt x="13" y="194"/>
                  </a:lnTo>
                  <a:lnTo>
                    <a:pt x="39" y="148"/>
                  </a:lnTo>
                  <a:lnTo>
                    <a:pt x="39" y="148"/>
                  </a:lnTo>
                  <a:lnTo>
                    <a:pt x="38" y="148"/>
                  </a:lnTo>
                  <a:lnTo>
                    <a:pt x="36" y="147"/>
                  </a:lnTo>
                  <a:lnTo>
                    <a:pt x="35" y="146"/>
                  </a:lnTo>
                  <a:lnTo>
                    <a:pt x="35" y="144"/>
                  </a:lnTo>
                  <a:lnTo>
                    <a:pt x="35" y="143"/>
                  </a:lnTo>
                  <a:lnTo>
                    <a:pt x="35" y="143"/>
                  </a:lnTo>
                  <a:lnTo>
                    <a:pt x="110" y="15"/>
                  </a:lnTo>
                  <a:lnTo>
                    <a:pt x="116" y="6"/>
                  </a:lnTo>
                  <a:lnTo>
                    <a:pt x="125" y="2"/>
                  </a:lnTo>
                  <a:lnTo>
                    <a:pt x="136"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0" name="Ovaal 279">
              <a:extLst>
                <a:ext uri="{FF2B5EF4-FFF2-40B4-BE49-F238E27FC236}">
                  <a16:creationId xmlns:a16="http://schemas.microsoft.com/office/drawing/2014/main" id="{64DEE377-26D7-4738-8C7D-1F3F0A6A6C5C}"/>
                </a:ext>
              </a:extLst>
            </p:cNvPr>
            <p:cNvSpPr/>
            <p:nvPr/>
          </p:nvSpPr>
          <p:spPr>
            <a:xfrm>
              <a:off x="3317755" y="4580191"/>
              <a:ext cx="615125" cy="615125"/>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grpSp>
      <p:grpSp>
        <p:nvGrpSpPr>
          <p:cNvPr id="281" name="Groep 280">
            <a:extLst>
              <a:ext uri="{FF2B5EF4-FFF2-40B4-BE49-F238E27FC236}">
                <a16:creationId xmlns:a16="http://schemas.microsoft.com/office/drawing/2014/main" id="{2724C1EC-0638-4924-B05F-08F2BEE89684}"/>
              </a:ext>
            </a:extLst>
          </p:cNvPr>
          <p:cNvGrpSpPr/>
          <p:nvPr/>
        </p:nvGrpSpPr>
        <p:grpSpPr>
          <a:xfrm>
            <a:off x="5124981" y="4653729"/>
            <a:ext cx="676639" cy="676639"/>
            <a:chOff x="6517307" y="4333457"/>
            <a:chExt cx="676639" cy="676639"/>
          </a:xfrm>
        </p:grpSpPr>
        <p:grpSp>
          <p:nvGrpSpPr>
            <p:cNvPr id="282" name="Groep 281">
              <a:extLst>
                <a:ext uri="{FF2B5EF4-FFF2-40B4-BE49-F238E27FC236}">
                  <a16:creationId xmlns:a16="http://schemas.microsoft.com/office/drawing/2014/main" id="{8EC367F5-697D-4FAF-9A61-44DDA816A4BB}"/>
                </a:ext>
              </a:extLst>
            </p:cNvPr>
            <p:cNvGrpSpPr/>
            <p:nvPr/>
          </p:nvGrpSpPr>
          <p:grpSpPr>
            <a:xfrm rot="21178033">
              <a:off x="6623946" y="4515177"/>
              <a:ext cx="463361" cy="313198"/>
              <a:chOff x="2019301" y="1084265"/>
              <a:chExt cx="342900" cy="231775"/>
            </a:xfrm>
            <a:solidFill>
              <a:schemeClr val="accent2"/>
            </a:solidFill>
          </p:grpSpPr>
          <p:sp>
            <p:nvSpPr>
              <p:cNvPr id="284" name="Freeform 679">
                <a:extLst>
                  <a:ext uri="{FF2B5EF4-FFF2-40B4-BE49-F238E27FC236}">
                    <a16:creationId xmlns:a16="http://schemas.microsoft.com/office/drawing/2014/main" id="{7B7A2008-C1DA-4170-A302-0D861320F445}"/>
                  </a:ext>
                </a:extLst>
              </p:cNvPr>
              <p:cNvSpPr>
                <a:spLocks/>
              </p:cNvSpPr>
              <p:nvPr/>
            </p:nvSpPr>
            <p:spPr bwMode="auto">
              <a:xfrm>
                <a:off x="2019301" y="1298577"/>
                <a:ext cx="342900" cy="17463"/>
              </a:xfrm>
              <a:custGeom>
                <a:avLst/>
                <a:gdLst>
                  <a:gd name="T0" fmla="*/ 5 w 216"/>
                  <a:gd name="T1" fmla="*/ 0 h 11"/>
                  <a:gd name="T2" fmla="*/ 211 w 216"/>
                  <a:gd name="T3" fmla="*/ 0 h 11"/>
                  <a:gd name="T4" fmla="*/ 213 w 216"/>
                  <a:gd name="T5" fmla="*/ 0 h 11"/>
                  <a:gd name="T6" fmla="*/ 215 w 216"/>
                  <a:gd name="T7" fmla="*/ 3 h 11"/>
                  <a:gd name="T8" fmla="*/ 216 w 216"/>
                  <a:gd name="T9" fmla="*/ 5 h 11"/>
                  <a:gd name="T10" fmla="*/ 215 w 216"/>
                  <a:gd name="T11" fmla="*/ 8 h 11"/>
                  <a:gd name="T12" fmla="*/ 213 w 216"/>
                  <a:gd name="T13" fmla="*/ 11 h 11"/>
                  <a:gd name="T14" fmla="*/ 211 w 216"/>
                  <a:gd name="T15" fmla="*/ 11 h 11"/>
                  <a:gd name="T16" fmla="*/ 5 w 216"/>
                  <a:gd name="T17" fmla="*/ 11 h 11"/>
                  <a:gd name="T18" fmla="*/ 3 w 216"/>
                  <a:gd name="T19" fmla="*/ 11 h 11"/>
                  <a:gd name="T20" fmla="*/ 1 w 216"/>
                  <a:gd name="T21" fmla="*/ 8 h 11"/>
                  <a:gd name="T22" fmla="*/ 0 w 216"/>
                  <a:gd name="T23" fmla="*/ 5 h 11"/>
                  <a:gd name="T24" fmla="*/ 1 w 216"/>
                  <a:gd name="T25" fmla="*/ 3 h 11"/>
                  <a:gd name="T26" fmla="*/ 3 w 216"/>
                  <a:gd name="T27" fmla="*/ 0 h 11"/>
                  <a:gd name="T28" fmla="*/ 5 w 216"/>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11">
                    <a:moveTo>
                      <a:pt x="5" y="0"/>
                    </a:moveTo>
                    <a:lnTo>
                      <a:pt x="211" y="0"/>
                    </a:lnTo>
                    <a:lnTo>
                      <a:pt x="213" y="0"/>
                    </a:lnTo>
                    <a:lnTo>
                      <a:pt x="215" y="3"/>
                    </a:lnTo>
                    <a:lnTo>
                      <a:pt x="216" y="5"/>
                    </a:lnTo>
                    <a:lnTo>
                      <a:pt x="215" y="8"/>
                    </a:lnTo>
                    <a:lnTo>
                      <a:pt x="213" y="11"/>
                    </a:lnTo>
                    <a:lnTo>
                      <a:pt x="211" y="11"/>
                    </a:lnTo>
                    <a:lnTo>
                      <a:pt x="5" y="11"/>
                    </a:lnTo>
                    <a:lnTo>
                      <a:pt x="3" y="11"/>
                    </a:lnTo>
                    <a:lnTo>
                      <a:pt x="1" y="8"/>
                    </a:lnTo>
                    <a:lnTo>
                      <a:pt x="0" y="5"/>
                    </a:lnTo>
                    <a:lnTo>
                      <a:pt x="1" y="3"/>
                    </a:lnTo>
                    <a:lnTo>
                      <a:pt x="3"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5" name="Freeform 680">
                <a:extLst>
                  <a:ext uri="{FF2B5EF4-FFF2-40B4-BE49-F238E27FC236}">
                    <a16:creationId xmlns:a16="http://schemas.microsoft.com/office/drawing/2014/main" id="{3B77D583-C300-46C9-BA27-825C46D106C0}"/>
                  </a:ext>
                </a:extLst>
              </p:cNvPr>
              <p:cNvSpPr>
                <a:spLocks/>
              </p:cNvSpPr>
              <p:nvPr/>
            </p:nvSpPr>
            <p:spPr bwMode="auto">
              <a:xfrm>
                <a:off x="2027239" y="1084265"/>
                <a:ext cx="327025" cy="171450"/>
              </a:xfrm>
              <a:custGeom>
                <a:avLst/>
                <a:gdLst>
                  <a:gd name="T0" fmla="*/ 168 w 206"/>
                  <a:gd name="T1" fmla="*/ 0 h 108"/>
                  <a:gd name="T2" fmla="*/ 201 w 206"/>
                  <a:gd name="T3" fmla="*/ 0 h 108"/>
                  <a:gd name="T4" fmla="*/ 203 w 206"/>
                  <a:gd name="T5" fmla="*/ 0 h 108"/>
                  <a:gd name="T6" fmla="*/ 204 w 206"/>
                  <a:gd name="T7" fmla="*/ 3 h 108"/>
                  <a:gd name="T8" fmla="*/ 206 w 206"/>
                  <a:gd name="T9" fmla="*/ 6 h 108"/>
                  <a:gd name="T10" fmla="*/ 206 w 206"/>
                  <a:gd name="T11" fmla="*/ 38 h 108"/>
                  <a:gd name="T12" fmla="*/ 204 w 206"/>
                  <a:gd name="T13" fmla="*/ 41 h 108"/>
                  <a:gd name="T14" fmla="*/ 203 w 206"/>
                  <a:gd name="T15" fmla="*/ 42 h 108"/>
                  <a:gd name="T16" fmla="*/ 201 w 206"/>
                  <a:gd name="T17" fmla="*/ 44 h 108"/>
                  <a:gd name="T18" fmla="*/ 198 w 206"/>
                  <a:gd name="T19" fmla="*/ 42 h 108"/>
                  <a:gd name="T20" fmla="*/ 195 w 206"/>
                  <a:gd name="T21" fmla="*/ 41 h 108"/>
                  <a:gd name="T22" fmla="*/ 195 w 206"/>
                  <a:gd name="T23" fmla="*/ 38 h 108"/>
                  <a:gd name="T24" fmla="*/ 195 w 206"/>
                  <a:gd name="T25" fmla="*/ 17 h 108"/>
                  <a:gd name="T26" fmla="*/ 96 w 206"/>
                  <a:gd name="T27" fmla="*/ 106 h 108"/>
                  <a:gd name="T28" fmla="*/ 93 w 206"/>
                  <a:gd name="T29" fmla="*/ 108 h 108"/>
                  <a:gd name="T30" fmla="*/ 91 w 206"/>
                  <a:gd name="T31" fmla="*/ 108 h 108"/>
                  <a:gd name="T32" fmla="*/ 88 w 206"/>
                  <a:gd name="T33" fmla="*/ 106 h 108"/>
                  <a:gd name="T34" fmla="*/ 49 w 206"/>
                  <a:gd name="T35" fmla="*/ 67 h 108"/>
                  <a:gd name="T36" fmla="*/ 9 w 206"/>
                  <a:gd name="T37" fmla="*/ 106 h 108"/>
                  <a:gd name="T38" fmla="*/ 8 w 206"/>
                  <a:gd name="T39" fmla="*/ 108 h 108"/>
                  <a:gd name="T40" fmla="*/ 5 w 206"/>
                  <a:gd name="T41" fmla="*/ 108 h 108"/>
                  <a:gd name="T42" fmla="*/ 4 w 206"/>
                  <a:gd name="T43" fmla="*/ 108 h 108"/>
                  <a:gd name="T44" fmla="*/ 2 w 206"/>
                  <a:gd name="T45" fmla="*/ 106 h 108"/>
                  <a:gd name="T46" fmla="*/ 0 w 206"/>
                  <a:gd name="T47" fmla="*/ 104 h 108"/>
                  <a:gd name="T48" fmla="*/ 0 w 206"/>
                  <a:gd name="T49" fmla="*/ 101 h 108"/>
                  <a:gd name="T50" fmla="*/ 2 w 206"/>
                  <a:gd name="T51" fmla="*/ 99 h 108"/>
                  <a:gd name="T52" fmla="*/ 45 w 206"/>
                  <a:gd name="T53" fmla="*/ 55 h 108"/>
                  <a:gd name="T54" fmla="*/ 47 w 206"/>
                  <a:gd name="T55" fmla="*/ 54 h 108"/>
                  <a:gd name="T56" fmla="*/ 50 w 206"/>
                  <a:gd name="T57" fmla="*/ 54 h 108"/>
                  <a:gd name="T58" fmla="*/ 53 w 206"/>
                  <a:gd name="T59" fmla="*/ 55 h 108"/>
                  <a:gd name="T60" fmla="*/ 92 w 206"/>
                  <a:gd name="T61" fmla="*/ 96 h 108"/>
                  <a:gd name="T62" fmla="*/ 186 w 206"/>
                  <a:gd name="T63" fmla="*/ 11 h 108"/>
                  <a:gd name="T64" fmla="*/ 168 w 206"/>
                  <a:gd name="T65" fmla="*/ 11 h 108"/>
                  <a:gd name="T66" fmla="*/ 165 w 206"/>
                  <a:gd name="T67" fmla="*/ 11 h 108"/>
                  <a:gd name="T68" fmla="*/ 163 w 206"/>
                  <a:gd name="T69" fmla="*/ 8 h 108"/>
                  <a:gd name="T70" fmla="*/ 163 w 206"/>
                  <a:gd name="T71" fmla="*/ 6 h 108"/>
                  <a:gd name="T72" fmla="*/ 163 w 206"/>
                  <a:gd name="T73" fmla="*/ 3 h 108"/>
                  <a:gd name="T74" fmla="*/ 165 w 206"/>
                  <a:gd name="T75" fmla="*/ 0 h 108"/>
                  <a:gd name="T76" fmla="*/ 168 w 206"/>
                  <a:gd name="T7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6" h="108">
                    <a:moveTo>
                      <a:pt x="168" y="0"/>
                    </a:moveTo>
                    <a:lnTo>
                      <a:pt x="201" y="0"/>
                    </a:lnTo>
                    <a:lnTo>
                      <a:pt x="203" y="0"/>
                    </a:lnTo>
                    <a:lnTo>
                      <a:pt x="204" y="3"/>
                    </a:lnTo>
                    <a:lnTo>
                      <a:pt x="206" y="6"/>
                    </a:lnTo>
                    <a:lnTo>
                      <a:pt x="206" y="38"/>
                    </a:lnTo>
                    <a:lnTo>
                      <a:pt x="204" y="41"/>
                    </a:lnTo>
                    <a:lnTo>
                      <a:pt x="203" y="42"/>
                    </a:lnTo>
                    <a:lnTo>
                      <a:pt x="201" y="44"/>
                    </a:lnTo>
                    <a:lnTo>
                      <a:pt x="198" y="42"/>
                    </a:lnTo>
                    <a:lnTo>
                      <a:pt x="195" y="41"/>
                    </a:lnTo>
                    <a:lnTo>
                      <a:pt x="195" y="38"/>
                    </a:lnTo>
                    <a:lnTo>
                      <a:pt x="195" y="17"/>
                    </a:lnTo>
                    <a:lnTo>
                      <a:pt x="96" y="106"/>
                    </a:lnTo>
                    <a:lnTo>
                      <a:pt x="93" y="108"/>
                    </a:lnTo>
                    <a:lnTo>
                      <a:pt x="91" y="108"/>
                    </a:lnTo>
                    <a:lnTo>
                      <a:pt x="88" y="106"/>
                    </a:lnTo>
                    <a:lnTo>
                      <a:pt x="49" y="67"/>
                    </a:lnTo>
                    <a:lnTo>
                      <a:pt x="9" y="106"/>
                    </a:lnTo>
                    <a:lnTo>
                      <a:pt x="8" y="108"/>
                    </a:lnTo>
                    <a:lnTo>
                      <a:pt x="5" y="108"/>
                    </a:lnTo>
                    <a:lnTo>
                      <a:pt x="4" y="108"/>
                    </a:lnTo>
                    <a:lnTo>
                      <a:pt x="2" y="106"/>
                    </a:lnTo>
                    <a:lnTo>
                      <a:pt x="0" y="104"/>
                    </a:lnTo>
                    <a:lnTo>
                      <a:pt x="0" y="101"/>
                    </a:lnTo>
                    <a:lnTo>
                      <a:pt x="2" y="99"/>
                    </a:lnTo>
                    <a:lnTo>
                      <a:pt x="45" y="55"/>
                    </a:lnTo>
                    <a:lnTo>
                      <a:pt x="47" y="54"/>
                    </a:lnTo>
                    <a:lnTo>
                      <a:pt x="50" y="54"/>
                    </a:lnTo>
                    <a:lnTo>
                      <a:pt x="53" y="55"/>
                    </a:lnTo>
                    <a:lnTo>
                      <a:pt x="92" y="96"/>
                    </a:lnTo>
                    <a:lnTo>
                      <a:pt x="186" y="11"/>
                    </a:lnTo>
                    <a:lnTo>
                      <a:pt x="168" y="11"/>
                    </a:lnTo>
                    <a:lnTo>
                      <a:pt x="165" y="11"/>
                    </a:lnTo>
                    <a:lnTo>
                      <a:pt x="163" y="8"/>
                    </a:lnTo>
                    <a:lnTo>
                      <a:pt x="163" y="6"/>
                    </a:lnTo>
                    <a:lnTo>
                      <a:pt x="163" y="3"/>
                    </a:lnTo>
                    <a:lnTo>
                      <a:pt x="165" y="0"/>
                    </a:lnTo>
                    <a:lnTo>
                      <a:pt x="1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83" name="Ovaal 282">
              <a:extLst>
                <a:ext uri="{FF2B5EF4-FFF2-40B4-BE49-F238E27FC236}">
                  <a16:creationId xmlns:a16="http://schemas.microsoft.com/office/drawing/2014/main" id="{A71F747E-DE75-44C8-BA7F-B737A5F3A7DC}"/>
                </a:ext>
              </a:extLst>
            </p:cNvPr>
            <p:cNvSpPr/>
            <p:nvPr/>
          </p:nvSpPr>
          <p:spPr>
            <a:xfrm>
              <a:off x="6517307" y="4333457"/>
              <a:ext cx="676639" cy="676639"/>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grpSp>
      <p:grpSp>
        <p:nvGrpSpPr>
          <p:cNvPr id="286" name="Groep 285">
            <a:extLst>
              <a:ext uri="{FF2B5EF4-FFF2-40B4-BE49-F238E27FC236}">
                <a16:creationId xmlns:a16="http://schemas.microsoft.com/office/drawing/2014/main" id="{5C6D2AAC-D213-48CA-B109-AA2D46DE2C9C}"/>
              </a:ext>
            </a:extLst>
          </p:cNvPr>
          <p:cNvGrpSpPr/>
          <p:nvPr/>
        </p:nvGrpSpPr>
        <p:grpSpPr>
          <a:xfrm>
            <a:off x="5292917" y="5412585"/>
            <a:ext cx="818733" cy="818733"/>
            <a:chOff x="6149350" y="4669604"/>
            <a:chExt cx="818733" cy="818733"/>
          </a:xfrm>
        </p:grpSpPr>
        <p:grpSp>
          <p:nvGrpSpPr>
            <p:cNvPr id="287" name="Groep 286">
              <a:extLst>
                <a:ext uri="{FF2B5EF4-FFF2-40B4-BE49-F238E27FC236}">
                  <a16:creationId xmlns:a16="http://schemas.microsoft.com/office/drawing/2014/main" id="{AC637709-DB5A-409F-8633-FA359FDCA3AD}"/>
                </a:ext>
              </a:extLst>
            </p:cNvPr>
            <p:cNvGrpSpPr/>
            <p:nvPr/>
          </p:nvGrpSpPr>
          <p:grpSpPr>
            <a:xfrm rot="783919">
              <a:off x="6281292" y="4824431"/>
              <a:ext cx="554848" cy="487813"/>
              <a:chOff x="1368426" y="1214438"/>
              <a:chExt cx="854075" cy="750888"/>
            </a:xfrm>
            <a:solidFill>
              <a:schemeClr val="accent1"/>
            </a:solidFill>
          </p:grpSpPr>
          <p:sp>
            <p:nvSpPr>
              <p:cNvPr id="289" name="Freeform 157">
                <a:extLst>
                  <a:ext uri="{FF2B5EF4-FFF2-40B4-BE49-F238E27FC236}">
                    <a16:creationId xmlns:a16="http://schemas.microsoft.com/office/drawing/2014/main" id="{3F446EC9-AB7D-4CDF-B4C5-61FFDF312489}"/>
                  </a:ext>
                </a:extLst>
              </p:cNvPr>
              <p:cNvSpPr>
                <a:spLocks noEditPoints="1"/>
              </p:cNvSpPr>
              <p:nvPr/>
            </p:nvSpPr>
            <p:spPr bwMode="auto">
              <a:xfrm>
                <a:off x="1368426" y="1214438"/>
                <a:ext cx="442913" cy="681038"/>
              </a:xfrm>
              <a:custGeom>
                <a:avLst/>
                <a:gdLst>
                  <a:gd name="T0" fmla="*/ 5 w 147"/>
                  <a:gd name="T1" fmla="*/ 225 h 225"/>
                  <a:gd name="T2" fmla="*/ 2 w 147"/>
                  <a:gd name="T3" fmla="*/ 224 h 225"/>
                  <a:gd name="T4" fmla="*/ 0 w 147"/>
                  <a:gd name="T5" fmla="*/ 220 h 225"/>
                  <a:gd name="T6" fmla="*/ 20 w 147"/>
                  <a:gd name="T7" fmla="*/ 16 h 225"/>
                  <a:gd name="T8" fmla="*/ 23 w 147"/>
                  <a:gd name="T9" fmla="*/ 12 h 225"/>
                  <a:gd name="T10" fmla="*/ 83 w 147"/>
                  <a:gd name="T11" fmla="*/ 0 h 225"/>
                  <a:gd name="T12" fmla="*/ 144 w 147"/>
                  <a:gd name="T13" fmla="*/ 12 h 225"/>
                  <a:gd name="T14" fmla="*/ 147 w 147"/>
                  <a:gd name="T15" fmla="*/ 17 h 225"/>
                  <a:gd name="T16" fmla="*/ 147 w 147"/>
                  <a:gd name="T17" fmla="*/ 220 h 225"/>
                  <a:gd name="T18" fmla="*/ 145 w 147"/>
                  <a:gd name="T19" fmla="*/ 224 h 225"/>
                  <a:gd name="T20" fmla="*/ 140 w 147"/>
                  <a:gd name="T21" fmla="*/ 225 h 225"/>
                  <a:gd name="T22" fmla="*/ 73 w 147"/>
                  <a:gd name="T23" fmla="*/ 213 h 225"/>
                  <a:gd name="T24" fmla="*/ 7 w 147"/>
                  <a:gd name="T25" fmla="*/ 225 h 225"/>
                  <a:gd name="T26" fmla="*/ 5 w 147"/>
                  <a:gd name="T27" fmla="*/ 225 h 225"/>
                  <a:gd name="T28" fmla="*/ 73 w 147"/>
                  <a:gd name="T29" fmla="*/ 203 h 225"/>
                  <a:gd name="T30" fmla="*/ 137 w 147"/>
                  <a:gd name="T31" fmla="*/ 213 h 225"/>
                  <a:gd name="T32" fmla="*/ 137 w 147"/>
                  <a:gd name="T33" fmla="*/ 20 h 225"/>
                  <a:gd name="T34" fmla="*/ 83 w 147"/>
                  <a:gd name="T35" fmla="*/ 10 h 225"/>
                  <a:gd name="T36" fmla="*/ 30 w 147"/>
                  <a:gd name="T37" fmla="*/ 20 h 225"/>
                  <a:gd name="T38" fmla="*/ 11 w 147"/>
                  <a:gd name="T39" fmla="*/ 212 h 225"/>
                  <a:gd name="T40" fmla="*/ 73 w 147"/>
                  <a:gd name="T41" fmla="*/ 2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 h="225">
                    <a:moveTo>
                      <a:pt x="5" y="225"/>
                    </a:moveTo>
                    <a:cubicBezTo>
                      <a:pt x="4" y="225"/>
                      <a:pt x="3" y="225"/>
                      <a:pt x="2" y="224"/>
                    </a:cubicBezTo>
                    <a:cubicBezTo>
                      <a:pt x="0" y="223"/>
                      <a:pt x="0" y="221"/>
                      <a:pt x="0" y="220"/>
                    </a:cubicBezTo>
                    <a:cubicBezTo>
                      <a:pt x="20" y="16"/>
                      <a:pt x="20" y="16"/>
                      <a:pt x="20" y="16"/>
                    </a:cubicBezTo>
                    <a:cubicBezTo>
                      <a:pt x="20" y="14"/>
                      <a:pt x="21" y="13"/>
                      <a:pt x="23" y="12"/>
                    </a:cubicBezTo>
                    <a:cubicBezTo>
                      <a:pt x="44" y="4"/>
                      <a:pt x="64" y="0"/>
                      <a:pt x="83" y="0"/>
                    </a:cubicBezTo>
                    <a:cubicBezTo>
                      <a:pt x="103" y="0"/>
                      <a:pt x="122" y="4"/>
                      <a:pt x="144" y="12"/>
                    </a:cubicBezTo>
                    <a:cubicBezTo>
                      <a:pt x="146" y="13"/>
                      <a:pt x="147" y="15"/>
                      <a:pt x="147" y="17"/>
                    </a:cubicBezTo>
                    <a:cubicBezTo>
                      <a:pt x="147" y="220"/>
                      <a:pt x="147" y="220"/>
                      <a:pt x="147" y="220"/>
                    </a:cubicBezTo>
                    <a:cubicBezTo>
                      <a:pt x="147" y="222"/>
                      <a:pt x="146" y="223"/>
                      <a:pt x="145" y="224"/>
                    </a:cubicBezTo>
                    <a:cubicBezTo>
                      <a:pt x="143" y="225"/>
                      <a:pt x="141" y="225"/>
                      <a:pt x="140" y="225"/>
                    </a:cubicBezTo>
                    <a:cubicBezTo>
                      <a:pt x="120" y="217"/>
                      <a:pt x="97" y="213"/>
                      <a:pt x="73" y="213"/>
                    </a:cubicBezTo>
                    <a:cubicBezTo>
                      <a:pt x="49" y="213"/>
                      <a:pt x="26" y="217"/>
                      <a:pt x="7" y="225"/>
                    </a:cubicBezTo>
                    <a:cubicBezTo>
                      <a:pt x="6" y="225"/>
                      <a:pt x="5" y="225"/>
                      <a:pt x="5" y="225"/>
                    </a:cubicBezTo>
                    <a:close/>
                    <a:moveTo>
                      <a:pt x="73" y="203"/>
                    </a:moveTo>
                    <a:cubicBezTo>
                      <a:pt x="96" y="203"/>
                      <a:pt x="118" y="206"/>
                      <a:pt x="137" y="213"/>
                    </a:cubicBezTo>
                    <a:cubicBezTo>
                      <a:pt x="137" y="20"/>
                      <a:pt x="137" y="20"/>
                      <a:pt x="137" y="20"/>
                    </a:cubicBezTo>
                    <a:cubicBezTo>
                      <a:pt x="118" y="13"/>
                      <a:pt x="100" y="10"/>
                      <a:pt x="83" y="10"/>
                    </a:cubicBezTo>
                    <a:cubicBezTo>
                      <a:pt x="66" y="10"/>
                      <a:pt x="49" y="13"/>
                      <a:pt x="30" y="20"/>
                    </a:cubicBezTo>
                    <a:cubicBezTo>
                      <a:pt x="11" y="212"/>
                      <a:pt x="11" y="212"/>
                      <a:pt x="11" y="212"/>
                    </a:cubicBezTo>
                    <a:cubicBezTo>
                      <a:pt x="30" y="206"/>
                      <a:pt x="51" y="203"/>
                      <a:pt x="73" y="2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0" name="Freeform 158">
                <a:extLst>
                  <a:ext uri="{FF2B5EF4-FFF2-40B4-BE49-F238E27FC236}">
                    <a16:creationId xmlns:a16="http://schemas.microsoft.com/office/drawing/2014/main" id="{2D9A11F6-15FB-4A75-B433-D94E24888904}"/>
                  </a:ext>
                </a:extLst>
              </p:cNvPr>
              <p:cNvSpPr>
                <a:spLocks noEditPoints="1"/>
              </p:cNvSpPr>
              <p:nvPr/>
            </p:nvSpPr>
            <p:spPr bwMode="auto">
              <a:xfrm>
                <a:off x="1774826" y="1214438"/>
                <a:ext cx="447675" cy="681038"/>
              </a:xfrm>
              <a:custGeom>
                <a:avLst/>
                <a:gdLst>
                  <a:gd name="T0" fmla="*/ 142 w 148"/>
                  <a:gd name="T1" fmla="*/ 225 h 225"/>
                  <a:gd name="T2" fmla="*/ 141 w 148"/>
                  <a:gd name="T3" fmla="*/ 225 h 225"/>
                  <a:gd name="T4" fmla="*/ 74 w 148"/>
                  <a:gd name="T5" fmla="*/ 213 h 225"/>
                  <a:gd name="T6" fmla="*/ 7 w 148"/>
                  <a:gd name="T7" fmla="*/ 225 h 225"/>
                  <a:gd name="T8" fmla="*/ 3 w 148"/>
                  <a:gd name="T9" fmla="*/ 224 h 225"/>
                  <a:gd name="T10" fmla="*/ 0 w 148"/>
                  <a:gd name="T11" fmla="*/ 220 h 225"/>
                  <a:gd name="T12" fmla="*/ 0 w 148"/>
                  <a:gd name="T13" fmla="*/ 17 h 225"/>
                  <a:gd name="T14" fmla="*/ 4 w 148"/>
                  <a:gd name="T15" fmla="*/ 12 h 225"/>
                  <a:gd name="T16" fmla="*/ 64 w 148"/>
                  <a:gd name="T17" fmla="*/ 0 h 225"/>
                  <a:gd name="T18" fmla="*/ 124 w 148"/>
                  <a:gd name="T19" fmla="*/ 12 h 225"/>
                  <a:gd name="T20" fmla="*/ 127 w 148"/>
                  <a:gd name="T21" fmla="*/ 16 h 225"/>
                  <a:gd name="T22" fmla="*/ 147 w 148"/>
                  <a:gd name="T23" fmla="*/ 219 h 225"/>
                  <a:gd name="T24" fmla="*/ 148 w 148"/>
                  <a:gd name="T25" fmla="*/ 220 h 225"/>
                  <a:gd name="T26" fmla="*/ 142 w 148"/>
                  <a:gd name="T27" fmla="*/ 225 h 225"/>
                  <a:gd name="T28" fmla="*/ 142 w 148"/>
                  <a:gd name="T29" fmla="*/ 225 h 225"/>
                  <a:gd name="T30" fmla="*/ 11 w 148"/>
                  <a:gd name="T31" fmla="*/ 20 h 225"/>
                  <a:gd name="T32" fmla="*/ 11 w 148"/>
                  <a:gd name="T33" fmla="*/ 213 h 225"/>
                  <a:gd name="T34" fmla="*/ 74 w 148"/>
                  <a:gd name="T35" fmla="*/ 203 h 225"/>
                  <a:gd name="T36" fmla="*/ 136 w 148"/>
                  <a:gd name="T37" fmla="*/ 212 h 225"/>
                  <a:gd name="T38" fmla="*/ 117 w 148"/>
                  <a:gd name="T39" fmla="*/ 20 h 225"/>
                  <a:gd name="T40" fmla="*/ 64 w 148"/>
                  <a:gd name="T41" fmla="*/ 10 h 225"/>
                  <a:gd name="T42" fmla="*/ 11 w 148"/>
                  <a:gd name="T43" fmla="*/ 2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8" h="225">
                    <a:moveTo>
                      <a:pt x="142" y="225"/>
                    </a:moveTo>
                    <a:cubicBezTo>
                      <a:pt x="142" y="225"/>
                      <a:pt x="141" y="225"/>
                      <a:pt x="141" y="225"/>
                    </a:cubicBezTo>
                    <a:cubicBezTo>
                      <a:pt x="121" y="217"/>
                      <a:pt x="98" y="213"/>
                      <a:pt x="74" y="213"/>
                    </a:cubicBezTo>
                    <a:cubicBezTo>
                      <a:pt x="50" y="213"/>
                      <a:pt x="27" y="217"/>
                      <a:pt x="7" y="225"/>
                    </a:cubicBezTo>
                    <a:cubicBezTo>
                      <a:pt x="6" y="225"/>
                      <a:pt x="4" y="225"/>
                      <a:pt x="3" y="224"/>
                    </a:cubicBezTo>
                    <a:cubicBezTo>
                      <a:pt x="1" y="223"/>
                      <a:pt x="0" y="222"/>
                      <a:pt x="0" y="220"/>
                    </a:cubicBezTo>
                    <a:cubicBezTo>
                      <a:pt x="0" y="17"/>
                      <a:pt x="0" y="17"/>
                      <a:pt x="0" y="17"/>
                    </a:cubicBezTo>
                    <a:cubicBezTo>
                      <a:pt x="0" y="15"/>
                      <a:pt x="2" y="13"/>
                      <a:pt x="4" y="12"/>
                    </a:cubicBezTo>
                    <a:cubicBezTo>
                      <a:pt x="25" y="4"/>
                      <a:pt x="44" y="0"/>
                      <a:pt x="64" y="0"/>
                    </a:cubicBezTo>
                    <a:cubicBezTo>
                      <a:pt x="83" y="0"/>
                      <a:pt x="103" y="4"/>
                      <a:pt x="124" y="12"/>
                    </a:cubicBezTo>
                    <a:cubicBezTo>
                      <a:pt x="126" y="13"/>
                      <a:pt x="127" y="14"/>
                      <a:pt x="127" y="16"/>
                    </a:cubicBezTo>
                    <a:cubicBezTo>
                      <a:pt x="147" y="219"/>
                      <a:pt x="147" y="219"/>
                      <a:pt x="147" y="219"/>
                    </a:cubicBezTo>
                    <a:cubicBezTo>
                      <a:pt x="148" y="219"/>
                      <a:pt x="148" y="220"/>
                      <a:pt x="148" y="220"/>
                    </a:cubicBezTo>
                    <a:cubicBezTo>
                      <a:pt x="148" y="223"/>
                      <a:pt x="145" y="225"/>
                      <a:pt x="142" y="225"/>
                    </a:cubicBezTo>
                    <a:cubicBezTo>
                      <a:pt x="142" y="225"/>
                      <a:pt x="142" y="225"/>
                      <a:pt x="142" y="225"/>
                    </a:cubicBezTo>
                    <a:close/>
                    <a:moveTo>
                      <a:pt x="11" y="20"/>
                    </a:moveTo>
                    <a:cubicBezTo>
                      <a:pt x="11" y="213"/>
                      <a:pt x="11" y="213"/>
                      <a:pt x="11" y="213"/>
                    </a:cubicBezTo>
                    <a:cubicBezTo>
                      <a:pt x="30" y="206"/>
                      <a:pt x="51" y="203"/>
                      <a:pt x="74" y="203"/>
                    </a:cubicBezTo>
                    <a:cubicBezTo>
                      <a:pt x="96" y="203"/>
                      <a:pt x="118" y="206"/>
                      <a:pt x="136" y="212"/>
                    </a:cubicBezTo>
                    <a:cubicBezTo>
                      <a:pt x="117" y="20"/>
                      <a:pt x="117" y="20"/>
                      <a:pt x="117" y="20"/>
                    </a:cubicBezTo>
                    <a:cubicBezTo>
                      <a:pt x="99" y="13"/>
                      <a:pt x="81" y="10"/>
                      <a:pt x="64" y="10"/>
                    </a:cubicBezTo>
                    <a:cubicBezTo>
                      <a:pt x="47" y="10"/>
                      <a:pt x="29" y="13"/>
                      <a:pt x="11"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1" name="Freeform 159">
                <a:extLst>
                  <a:ext uri="{FF2B5EF4-FFF2-40B4-BE49-F238E27FC236}">
                    <a16:creationId xmlns:a16="http://schemas.microsoft.com/office/drawing/2014/main" id="{DE4C8A85-CC2C-4FB9-A25C-92CAF8884B80}"/>
                  </a:ext>
                </a:extLst>
              </p:cNvPr>
              <p:cNvSpPr>
                <a:spLocks/>
              </p:cNvSpPr>
              <p:nvPr/>
            </p:nvSpPr>
            <p:spPr bwMode="auto">
              <a:xfrm>
                <a:off x="1844676" y="1287463"/>
                <a:ext cx="266700" cy="60325"/>
              </a:xfrm>
              <a:custGeom>
                <a:avLst/>
                <a:gdLst>
                  <a:gd name="T0" fmla="*/ 82 w 88"/>
                  <a:gd name="T1" fmla="*/ 20 h 20"/>
                  <a:gd name="T2" fmla="*/ 80 w 88"/>
                  <a:gd name="T3" fmla="*/ 19 h 20"/>
                  <a:gd name="T4" fmla="*/ 7 w 88"/>
                  <a:gd name="T5" fmla="*/ 19 h 20"/>
                  <a:gd name="T6" fmla="*/ 1 w 88"/>
                  <a:gd name="T7" fmla="*/ 16 h 20"/>
                  <a:gd name="T8" fmla="*/ 4 w 88"/>
                  <a:gd name="T9" fmla="*/ 10 h 20"/>
                  <a:gd name="T10" fmla="*/ 84 w 88"/>
                  <a:gd name="T11" fmla="*/ 10 h 20"/>
                  <a:gd name="T12" fmla="*/ 87 w 88"/>
                  <a:gd name="T13" fmla="*/ 16 h 20"/>
                  <a:gd name="T14" fmla="*/ 82 w 88"/>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
                    <a:moveTo>
                      <a:pt x="82" y="20"/>
                    </a:moveTo>
                    <a:cubicBezTo>
                      <a:pt x="81" y="20"/>
                      <a:pt x="81" y="20"/>
                      <a:pt x="80" y="19"/>
                    </a:cubicBezTo>
                    <a:cubicBezTo>
                      <a:pt x="56" y="10"/>
                      <a:pt x="31" y="10"/>
                      <a:pt x="7" y="19"/>
                    </a:cubicBezTo>
                    <a:cubicBezTo>
                      <a:pt x="5" y="20"/>
                      <a:pt x="2" y="19"/>
                      <a:pt x="1" y="16"/>
                    </a:cubicBezTo>
                    <a:cubicBezTo>
                      <a:pt x="0" y="14"/>
                      <a:pt x="1" y="11"/>
                      <a:pt x="4" y="10"/>
                    </a:cubicBezTo>
                    <a:cubicBezTo>
                      <a:pt x="30" y="0"/>
                      <a:pt x="57" y="0"/>
                      <a:pt x="84" y="10"/>
                    </a:cubicBezTo>
                    <a:cubicBezTo>
                      <a:pt x="86" y="11"/>
                      <a:pt x="88" y="14"/>
                      <a:pt x="87" y="16"/>
                    </a:cubicBezTo>
                    <a:cubicBezTo>
                      <a:pt x="86" y="19"/>
                      <a:pt x="84" y="20"/>
                      <a:pt x="82"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2" name="Freeform 160">
                <a:extLst>
                  <a:ext uri="{FF2B5EF4-FFF2-40B4-BE49-F238E27FC236}">
                    <a16:creationId xmlns:a16="http://schemas.microsoft.com/office/drawing/2014/main" id="{79407807-4577-446A-B89D-E91F3E628B3C}"/>
                  </a:ext>
                </a:extLst>
              </p:cNvPr>
              <p:cNvSpPr>
                <a:spLocks/>
              </p:cNvSpPr>
              <p:nvPr/>
            </p:nvSpPr>
            <p:spPr bwMode="auto">
              <a:xfrm>
                <a:off x="1844676" y="1347788"/>
                <a:ext cx="266700" cy="63500"/>
              </a:xfrm>
              <a:custGeom>
                <a:avLst/>
                <a:gdLst>
                  <a:gd name="T0" fmla="*/ 82 w 88"/>
                  <a:gd name="T1" fmla="*/ 20 h 21"/>
                  <a:gd name="T2" fmla="*/ 80 w 88"/>
                  <a:gd name="T3" fmla="*/ 20 h 21"/>
                  <a:gd name="T4" fmla="*/ 7 w 88"/>
                  <a:gd name="T5" fmla="*/ 20 h 21"/>
                  <a:gd name="T6" fmla="*/ 1 w 88"/>
                  <a:gd name="T7" fmla="*/ 17 h 21"/>
                  <a:gd name="T8" fmla="*/ 4 w 88"/>
                  <a:gd name="T9" fmla="*/ 10 h 21"/>
                  <a:gd name="T10" fmla="*/ 84 w 88"/>
                  <a:gd name="T11" fmla="*/ 10 h 21"/>
                  <a:gd name="T12" fmla="*/ 87 w 88"/>
                  <a:gd name="T13" fmla="*/ 17 h 21"/>
                  <a:gd name="T14" fmla="*/ 82 w 88"/>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1">
                    <a:moveTo>
                      <a:pt x="82" y="20"/>
                    </a:moveTo>
                    <a:cubicBezTo>
                      <a:pt x="81" y="20"/>
                      <a:pt x="81" y="20"/>
                      <a:pt x="80" y="20"/>
                    </a:cubicBezTo>
                    <a:cubicBezTo>
                      <a:pt x="56" y="10"/>
                      <a:pt x="31" y="10"/>
                      <a:pt x="7" y="20"/>
                    </a:cubicBezTo>
                    <a:cubicBezTo>
                      <a:pt x="5" y="21"/>
                      <a:pt x="2" y="19"/>
                      <a:pt x="1" y="17"/>
                    </a:cubicBezTo>
                    <a:cubicBezTo>
                      <a:pt x="0" y="14"/>
                      <a:pt x="1" y="11"/>
                      <a:pt x="4" y="10"/>
                    </a:cubicBezTo>
                    <a:cubicBezTo>
                      <a:pt x="30" y="0"/>
                      <a:pt x="57" y="0"/>
                      <a:pt x="84" y="10"/>
                    </a:cubicBezTo>
                    <a:cubicBezTo>
                      <a:pt x="86" y="11"/>
                      <a:pt x="88" y="14"/>
                      <a:pt x="87" y="17"/>
                    </a:cubicBezTo>
                    <a:cubicBezTo>
                      <a:pt x="86" y="19"/>
                      <a:pt x="84" y="20"/>
                      <a:pt x="82"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3" name="Freeform 161">
                <a:extLst>
                  <a:ext uri="{FF2B5EF4-FFF2-40B4-BE49-F238E27FC236}">
                    <a16:creationId xmlns:a16="http://schemas.microsoft.com/office/drawing/2014/main" id="{E57E0219-6331-45A2-B51C-195F5BE09FCE}"/>
                  </a:ext>
                </a:extLst>
              </p:cNvPr>
              <p:cNvSpPr>
                <a:spLocks/>
              </p:cNvSpPr>
              <p:nvPr/>
            </p:nvSpPr>
            <p:spPr bwMode="auto">
              <a:xfrm>
                <a:off x="1844676" y="1408113"/>
                <a:ext cx="266700" cy="63500"/>
              </a:xfrm>
              <a:custGeom>
                <a:avLst/>
                <a:gdLst>
                  <a:gd name="T0" fmla="*/ 82 w 88"/>
                  <a:gd name="T1" fmla="*/ 20 h 21"/>
                  <a:gd name="T2" fmla="*/ 80 w 88"/>
                  <a:gd name="T3" fmla="*/ 20 h 21"/>
                  <a:gd name="T4" fmla="*/ 7 w 88"/>
                  <a:gd name="T5" fmla="*/ 20 h 21"/>
                  <a:gd name="T6" fmla="*/ 1 w 88"/>
                  <a:gd name="T7" fmla="*/ 17 h 21"/>
                  <a:gd name="T8" fmla="*/ 4 w 88"/>
                  <a:gd name="T9" fmla="*/ 10 h 21"/>
                  <a:gd name="T10" fmla="*/ 84 w 88"/>
                  <a:gd name="T11" fmla="*/ 10 h 21"/>
                  <a:gd name="T12" fmla="*/ 87 w 88"/>
                  <a:gd name="T13" fmla="*/ 17 h 21"/>
                  <a:gd name="T14" fmla="*/ 82 w 88"/>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1">
                    <a:moveTo>
                      <a:pt x="82" y="20"/>
                    </a:moveTo>
                    <a:cubicBezTo>
                      <a:pt x="81" y="20"/>
                      <a:pt x="81" y="20"/>
                      <a:pt x="80" y="20"/>
                    </a:cubicBezTo>
                    <a:cubicBezTo>
                      <a:pt x="56" y="11"/>
                      <a:pt x="31" y="11"/>
                      <a:pt x="7" y="20"/>
                    </a:cubicBezTo>
                    <a:cubicBezTo>
                      <a:pt x="5" y="21"/>
                      <a:pt x="2" y="20"/>
                      <a:pt x="1" y="17"/>
                    </a:cubicBezTo>
                    <a:cubicBezTo>
                      <a:pt x="0" y="14"/>
                      <a:pt x="1" y="11"/>
                      <a:pt x="4" y="10"/>
                    </a:cubicBezTo>
                    <a:cubicBezTo>
                      <a:pt x="30" y="0"/>
                      <a:pt x="57" y="0"/>
                      <a:pt x="84" y="10"/>
                    </a:cubicBezTo>
                    <a:cubicBezTo>
                      <a:pt x="86" y="11"/>
                      <a:pt x="88" y="14"/>
                      <a:pt x="87" y="17"/>
                    </a:cubicBezTo>
                    <a:cubicBezTo>
                      <a:pt x="86" y="19"/>
                      <a:pt x="84" y="20"/>
                      <a:pt x="82"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4" name="Freeform 162">
                <a:extLst>
                  <a:ext uri="{FF2B5EF4-FFF2-40B4-BE49-F238E27FC236}">
                    <a16:creationId xmlns:a16="http://schemas.microsoft.com/office/drawing/2014/main" id="{EE86C475-D5C4-4213-9747-E1F31A015369}"/>
                  </a:ext>
                </a:extLst>
              </p:cNvPr>
              <p:cNvSpPr>
                <a:spLocks/>
              </p:cNvSpPr>
              <p:nvPr/>
            </p:nvSpPr>
            <p:spPr bwMode="auto">
              <a:xfrm>
                <a:off x="1470026" y="1520826"/>
                <a:ext cx="277813" cy="63500"/>
              </a:xfrm>
              <a:custGeom>
                <a:avLst/>
                <a:gdLst>
                  <a:gd name="T0" fmla="*/ 87 w 92"/>
                  <a:gd name="T1" fmla="*/ 20 h 21"/>
                  <a:gd name="T2" fmla="*/ 85 w 92"/>
                  <a:gd name="T3" fmla="*/ 20 h 21"/>
                  <a:gd name="T4" fmla="*/ 7 w 92"/>
                  <a:gd name="T5" fmla="*/ 20 h 21"/>
                  <a:gd name="T6" fmla="*/ 1 w 92"/>
                  <a:gd name="T7" fmla="*/ 17 h 21"/>
                  <a:gd name="T8" fmla="*/ 4 w 92"/>
                  <a:gd name="T9" fmla="*/ 10 h 21"/>
                  <a:gd name="T10" fmla="*/ 88 w 92"/>
                  <a:gd name="T11" fmla="*/ 10 h 21"/>
                  <a:gd name="T12" fmla="*/ 91 w 92"/>
                  <a:gd name="T13" fmla="*/ 17 h 21"/>
                  <a:gd name="T14" fmla="*/ 87 w 92"/>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21">
                    <a:moveTo>
                      <a:pt x="87" y="20"/>
                    </a:moveTo>
                    <a:cubicBezTo>
                      <a:pt x="86" y="20"/>
                      <a:pt x="85" y="20"/>
                      <a:pt x="85" y="20"/>
                    </a:cubicBezTo>
                    <a:cubicBezTo>
                      <a:pt x="59" y="11"/>
                      <a:pt x="33" y="11"/>
                      <a:pt x="7" y="20"/>
                    </a:cubicBezTo>
                    <a:cubicBezTo>
                      <a:pt x="5" y="21"/>
                      <a:pt x="2" y="20"/>
                      <a:pt x="1" y="17"/>
                    </a:cubicBezTo>
                    <a:cubicBezTo>
                      <a:pt x="0" y="14"/>
                      <a:pt x="1" y="11"/>
                      <a:pt x="4" y="10"/>
                    </a:cubicBezTo>
                    <a:cubicBezTo>
                      <a:pt x="32" y="0"/>
                      <a:pt x="60" y="0"/>
                      <a:pt x="88" y="10"/>
                    </a:cubicBezTo>
                    <a:cubicBezTo>
                      <a:pt x="91" y="11"/>
                      <a:pt x="92" y="14"/>
                      <a:pt x="91" y="17"/>
                    </a:cubicBezTo>
                    <a:cubicBezTo>
                      <a:pt x="91" y="19"/>
                      <a:pt x="89" y="20"/>
                      <a:pt x="87"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5" name="Freeform 163">
                <a:extLst>
                  <a:ext uri="{FF2B5EF4-FFF2-40B4-BE49-F238E27FC236}">
                    <a16:creationId xmlns:a16="http://schemas.microsoft.com/office/drawing/2014/main" id="{A1D0F081-35A0-4D9B-A9D4-70E9CE642893}"/>
                  </a:ext>
                </a:extLst>
              </p:cNvPr>
              <p:cNvSpPr>
                <a:spLocks/>
              </p:cNvSpPr>
              <p:nvPr/>
            </p:nvSpPr>
            <p:spPr bwMode="auto">
              <a:xfrm>
                <a:off x="1455738" y="1614488"/>
                <a:ext cx="288925" cy="60325"/>
              </a:xfrm>
              <a:custGeom>
                <a:avLst/>
                <a:gdLst>
                  <a:gd name="T0" fmla="*/ 6 w 96"/>
                  <a:gd name="T1" fmla="*/ 20 h 20"/>
                  <a:gd name="T2" fmla="*/ 1 w 96"/>
                  <a:gd name="T3" fmla="*/ 16 h 20"/>
                  <a:gd name="T4" fmla="*/ 4 w 96"/>
                  <a:gd name="T5" fmla="*/ 10 h 20"/>
                  <a:gd name="T6" fmla="*/ 92 w 96"/>
                  <a:gd name="T7" fmla="*/ 10 h 20"/>
                  <a:gd name="T8" fmla="*/ 95 w 96"/>
                  <a:gd name="T9" fmla="*/ 16 h 20"/>
                  <a:gd name="T10" fmla="*/ 88 w 96"/>
                  <a:gd name="T11" fmla="*/ 20 h 20"/>
                  <a:gd name="T12" fmla="*/ 7 w 96"/>
                  <a:gd name="T13" fmla="*/ 20 h 20"/>
                  <a:gd name="T14" fmla="*/ 6 w 96"/>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20">
                    <a:moveTo>
                      <a:pt x="6" y="20"/>
                    </a:moveTo>
                    <a:cubicBezTo>
                      <a:pt x="3" y="20"/>
                      <a:pt x="1" y="19"/>
                      <a:pt x="1" y="16"/>
                    </a:cubicBezTo>
                    <a:cubicBezTo>
                      <a:pt x="0" y="14"/>
                      <a:pt x="1" y="11"/>
                      <a:pt x="4" y="10"/>
                    </a:cubicBezTo>
                    <a:cubicBezTo>
                      <a:pt x="33" y="0"/>
                      <a:pt x="62" y="0"/>
                      <a:pt x="92" y="10"/>
                    </a:cubicBezTo>
                    <a:cubicBezTo>
                      <a:pt x="94" y="11"/>
                      <a:pt x="96" y="14"/>
                      <a:pt x="95" y="16"/>
                    </a:cubicBezTo>
                    <a:cubicBezTo>
                      <a:pt x="94" y="19"/>
                      <a:pt x="91" y="20"/>
                      <a:pt x="88" y="20"/>
                    </a:cubicBezTo>
                    <a:cubicBezTo>
                      <a:pt x="61" y="10"/>
                      <a:pt x="34" y="10"/>
                      <a:pt x="7" y="20"/>
                    </a:cubicBezTo>
                    <a:cubicBezTo>
                      <a:pt x="7" y="20"/>
                      <a:pt x="6" y="20"/>
                      <a:pt x="6"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6" name="Freeform 164">
                <a:extLst>
                  <a:ext uri="{FF2B5EF4-FFF2-40B4-BE49-F238E27FC236}">
                    <a16:creationId xmlns:a16="http://schemas.microsoft.com/office/drawing/2014/main" id="{9104A82E-D182-4231-BEF9-F6911F3FEC65}"/>
                  </a:ext>
                </a:extLst>
              </p:cNvPr>
              <p:cNvSpPr>
                <a:spLocks/>
              </p:cNvSpPr>
              <p:nvPr/>
            </p:nvSpPr>
            <p:spPr bwMode="auto">
              <a:xfrm>
                <a:off x="1446213" y="1704976"/>
                <a:ext cx="295275" cy="63500"/>
              </a:xfrm>
              <a:custGeom>
                <a:avLst/>
                <a:gdLst>
                  <a:gd name="T0" fmla="*/ 92 w 98"/>
                  <a:gd name="T1" fmla="*/ 20 h 21"/>
                  <a:gd name="T2" fmla="*/ 91 w 98"/>
                  <a:gd name="T3" fmla="*/ 20 h 21"/>
                  <a:gd name="T4" fmla="*/ 8 w 98"/>
                  <a:gd name="T5" fmla="*/ 20 h 21"/>
                  <a:gd name="T6" fmla="*/ 1 w 98"/>
                  <a:gd name="T7" fmla="*/ 17 h 21"/>
                  <a:gd name="T8" fmla="*/ 5 w 98"/>
                  <a:gd name="T9" fmla="*/ 10 h 21"/>
                  <a:gd name="T10" fmla="*/ 94 w 98"/>
                  <a:gd name="T11" fmla="*/ 10 h 21"/>
                  <a:gd name="T12" fmla="*/ 97 w 98"/>
                  <a:gd name="T13" fmla="*/ 17 h 21"/>
                  <a:gd name="T14" fmla="*/ 92 w 98"/>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21">
                    <a:moveTo>
                      <a:pt x="92" y="20"/>
                    </a:moveTo>
                    <a:cubicBezTo>
                      <a:pt x="92" y="20"/>
                      <a:pt x="91" y="20"/>
                      <a:pt x="91" y="20"/>
                    </a:cubicBezTo>
                    <a:cubicBezTo>
                      <a:pt x="63" y="11"/>
                      <a:pt x="35" y="11"/>
                      <a:pt x="8" y="20"/>
                    </a:cubicBezTo>
                    <a:cubicBezTo>
                      <a:pt x="5" y="21"/>
                      <a:pt x="2" y="19"/>
                      <a:pt x="1" y="17"/>
                    </a:cubicBezTo>
                    <a:cubicBezTo>
                      <a:pt x="0" y="14"/>
                      <a:pt x="2" y="11"/>
                      <a:pt x="5" y="10"/>
                    </a:cubicBezTo>
                    <a:cubicBezTo>
                      <a:pt x="34" y="0"/>
                      <a:pt x="64" y="0"/>
                      <a:pt x="94" y="10"/>
                    </a:cubicBezTo>
                    <a:cubicBezTo>
                      <a:pt x="97" y="11"/>
                      <a:pt x="98" y="14"/>
                      <a:pt x="97" y="17"/>
                    </a:cubicBezTo>
                    <a:cubicBezTo>
                      <a:pt x="97" y="19"/>
                      <a:pt x="95" y="20"/>
                      <a:pt x="92"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7" name="Freeform 165">
                <a:extLst>
                  <a:ext uri="{FF2B5EF4-FFF2-40B4-BE49-F238E27FC236}">
                    <a16:creationId xmlns:a16="http://schemas.microsoft.com/office/drawing/2014/main" id="{64552FC4-9306-4C4E-AD6B-EA1321BFAB9C}"/>
                  </a:ext>
                </a:extLst>
              </p:cNvPr>
              <p:cNvSpPr>
                <a:spLocks/>
              </p:cNvSpPr>
              <p:nvPr/>
            </p:nvSpPr>
            <p:spPr bwMode="auto">
              <a:xfrm>
                <a:off x="1841501" y="1614488"/>
                <a:ext cx="290513" cy="60325"/>
              </a:xfrm>
              <a:custGeom>
                <a:avLst/>
                <a:gdLst>
                  <a:gd name="T0" fmla="*/ 90 w 96"/>
                  <a:gd name="T1" fmla="*/ 20 h 20"/>
                  <a:gd name="T2" fmla="*/ 89 w 96"/>
                  <a:gd name="T3" fmla="*/ 20 h 20"/>
                  <a:gd name="T4" fmla="*/ 8 w 96"/>
                  <a:gd name="T5" fmla="*/ 20 h 20"/>
                  <a:gd name="T6" fmla="*/ 1 w 96"/>
                  <a:gd name="T7" fmla="*/ 16 h 20"/>
                  <a:gd name="T8" fmla="*/ 4 w 96"/>
                  <a:gd name="T9" fmla="*/ 10 h 20"/>
                  <a:gd name="T10" fmla="*/ 92 w 96"/>
                  <a:gd name="T11" fmla="*/ 10 h 20"/>
                  <a:gd name="T12" fmla="*/ 95 w 96"/>
                  <a:gd name="T13" fmla="*/ 16 h 20"/>
                  <a:gd name="T14" fmla="*/ 90 w 96"/>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20">
                    <a:moveTo>
                      <a:pt x="90" y="20"/>
                    </a:moveTo>
                    <a:cubicBezTo>
                      <a:pt x="90" y="20"/>
                      <a:pt x="89" y="20"/>
                      <a:pt x="89" y="20"/>
                    </a:cubicBezTo>
                    <a:cubicBezTo>
                      <a:pt x="62" y="10"/>
                      <a:pt x="34" y="10"/>
                      <a:pt x="8" y="20"/>
                    </a:cubicBezTo>
                    <a:cubicBezTo>
                      <a:pt x="5" y="20"/>
                      <a:pt x="2" y="19"/>
                      <a:pt x="1" y="16"/>
                    </a:cubicBezTo>
                    <a:cubicBezTo>
                      <a:pt x="0" y="14"/>
                      <a:pt x="1" y="11"/>
                      <a:pt x="4" y="10"/>
                    </a:cubicBezTo>
                    <a:cubicBezTo>
                      <a:pt x="33" y="0"/>
                      <a:pt x="63" y="0"/>
                      <a:pt x="92" y="10"/>
                    </a:cubicBezTo>
                    <a:cubicBezTo>
                      <a:pt x="95" y="11"/>
                      <a:pt x="96" y="14"/>
                      <a:pt x="95" y="16"/>
                    </a:cubicBezTo>
                    <a:cubicBezTo>
                      <a:pt x="94" y="19"/>
                      <a:pt x="92" y="20"/>
                      <a:pt x="90"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8" name="Freeform 166">
                <a:extLst>
                  <a:ext uri="{FF2B5EF4-FFF2-40B4-BE49-F238E27FC236}">
                    <a16:creationId xmlns:a16="http://schemas.microsoft.com/office/drawing/2014/main" id="{5822F7B5-2CEA-41BB-8487-8F872BA19279}"/>
                  </a:ext>
                </a:extLst>
              </p:cNvPr>
              <p:cNvSpPr>
                <a:spLocks/>
              </p:cNvSpPr>
              <p:nvPr/>
            </p:nvSpPr>
            <p:spPr bwMode="auto">
              <a:xfrm>
                <a:off x="1844676" y="1704976"/>
                <a:ext cx="296863" cy="63500"/>
              </a:xfrm>
              <a:custGeom>
                <a:avLst/>
                <a:gdLst>
                  <a:gd name="T0" fmla="*/ 92 w 98"/>
                  <a:gd name="T1" fmla="*/ 20 h 21"/>
                  <a:gd name="T2" fmla="*/ 90 w 98"/>
                  <a:gd name="T3" fmla="*/ 20 h 21"/>
                  <a:gd name="T4" fmla="*/ 8 w 98"/>
                  <a:gd name="T5" fmla="*/ 20 h 21"/>
                  <a:gd name="T6" fmla="*/ 1 w 98"/>
                  <a:gd name="T7" fmla="*/ 17 h 21"/>
                  <a:gd name="T8" fmla="*/ 4 w 98"/>
                  <a:gd name="T9" fmla="*/ 10 h 21"/>
                  <a:gd name="T10" fmla="*/ 94 w 98"/>
                  <a:gd name="T11" fmla="*/ 10 h 21"/>
                  <a:gd name="T12" fmla="*/ 97 w 98"/>
                  <a:gd name="T13" fmla="*/ 17 h 21"/>
                  <a:gd name="T14" fmla="*/ 92 w 98"/>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21">
                    <a:moveTo>
                      <a:pt x="92" y="20"/>
                    </a:moveTo>
                    <a:cubicBezTo>
                      <a:pt x="92" y="20"/>
                      <a:pt x="91" y="20"/>
                      <a:pt x="90" y="20"/>
                    </a:cubicBezTo>
                    <a:cubicBezTo>
                      <a:pt x="63" y="11"/>
                      <a:pt x="35" y="11"/>
                      <a:pt x="8" y="20"/>
                    </a:cubicBezTo>
                    <a:cubicBezTo>
                      <a:pt x="5" y="21"/>
                      <a:pt x="2" y="19"/>
                      <a:pt x="1" y="17"/>
                    </a:cubicBezTo>
                    <a:cubicBezTo>
                      <a:pt x="0" y="14"/>
                      <a:pt x="2" y="11"/>
                      <a:pt x="4" y="10"/>
                    </a:cubicBezTo>
                    <a:cubicBezTo>
                      <a:pt x="34" y="0"/>
                      <a:pt x="64" y="0"/>
                      <a:pt x="94" y="10"/>
                    </a:cubicBezTo>
                    <a:cubicBezTo>
                      <a:pt x="96" y="11"/>
                      <a:pt x="98" y="14"/>
                      <a:pt x="97" y="17"/>
                    </a:cubicBezTo>
                    <a:cubicBezTo>
                      <a:pt x="96" y="19"/>
                      <a:pt x="94" y="20"/>
                      <a:pt x="92"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9" name="Freeform 167">
                <a:extLst>
                  <a:ext uri="{FF2B5EF4-FFF2-40B4-BE49-F238E27FC236}">
                    <a16:creationId xmlns:a16="http://schemas.microsoft.com/office/drawing/2014/main" id="{8B4E293B-DFC1-4039-A879-8D7276823D6B}"/>
                  </a:ext>
                </a:extLst>
              </p:cNvPr>
              <p:cNvSpPr>
                <a:spLocks/>
              </p:cNvSpPr>
              <p:nvPr/>
            </p:nvSpPr>
            <p:spPr bwMode="auto">
              <a:xfrm>
                <a:off x="1778001" y="1895476"/>
                <a:ext cx="444500" cy="69850"/>
              </a:xfrm>
              <a:custGeom>
                <a:avLst/>
                <a:gdLst>
                  <a:gd name="T0" fmla="*/ 141 w 147"/>
                  <a:gd name="T1" fmla="*/ 22 h 23"/>
                  <a:gd name="T2" fmla="*/ 140 w 147"/>
                  <a:gd name="T3" fmla="*/ 22 h 23"/>
                  <a:gd name="T4" fmla="*/ 7 w 147"/>
                  <a:gd name="T5" fmla="*/ 22 h 23"/>
                  <a:gd name="T6" fmla="*/ 1 w 147"/>
                  <a:gd name="T7" fmla="*/ 18 h 23"/>
                  <a:gd name="T8" fmla="*/ 4 w 147"/>
                  <a:gd name="T9" fmla="*/ 12 h 23"/>
                  <a:gd name="T10" fmla="*/ 143 w 147"/>
                  <a:gd name="T11" fmla="*/ 12 h 23"/>
                  <a:gd name="T12" fmla="*/ 146 w 147"/>
                  <a:gd name="T13" fmla="*/ 18 h 23"/>
                  <a:gd name="T14" fmla="*/ 141 w 147"/>
                  <a:gd name="T15" fmla="*/ 2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23">
                    <a:moveTo>
                      <a:pt x="141" y="22"/>
                    </a:moveTo>
                    <a:cubicBezTo>
                      <a:pt x="141" y="22"/>
                      <a:pt x="141" y="22"/>
                      <a:pt x="140" y="22"/>
                    </a:cubicBezTo>
                    <a:cubicBezTo>
                      <a:pt x="96" y="10"/>
                      <a:pt x="51" y="10"/>
                      <a:pt x="7" y="22"/>
                    </a:cubicBezTo>
                    <a:cubicBezTo>
                      <a:pt x="4" y="23"/>
                      <a:pt x="2" y="21"/>
                      <a:pt x="1" y="18"/>
                    </a:cubicBezTo>
                    <a:cubicBezTo>
                      <a:pt x="0" y="15"/>
                      <a:pt x="2" y="13"/>
                      <a:pt x="4" y="12"/>
                    </a:cubicBezTo>
                    <a:cubicBezTo>
                      <a:pt x="50" y="0"/>
                      <a:pt x="97" y="0"/>
                      <a:pt x="143" y="12"/>
                    </a:cubicBezTo>
                    <a:cubicBezTo>
                      <a:pt x="145" y="13"/>
                      <a:pt x="147" y="15"/>
                      <a:pt x="146" y="18"/>
                    </a:cubicBezTo>
                    <a:cubicBezTo>
                      <a:pt x="146" y="20"/>
                      <a:pt x="144" y="22"/>
                      <a:pt x="141"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0" name="Freeform 168">
                <a:extLst>
                  <a:ext uri="{FF2B5EF4-FFF2-40B4-BE49-F238E27FC236}">
                    <a16:creationId xmlns:a16="http://schemas.microsoft.com/office/drawing/2014/main" id="{FF6AF663-070A-4CAF-903A-D98F51D52278}"/>
                  </a:ext>
                </a:extLst>
              </p:cNvPr>
              <p:cNvSpPr>
                <a:spLocks/>
              </p:cNvSpPr>
              <p:nvPr/>
            </p:nvSpPr>
            <p:spPr bwMode="auto">
              <a:xfrm>
                <a:off x="1370013" y="1895476"/>
                <a:ext cx="444500" cy="69850"/>
              </a:xfrm>
              <a:custGeom>
                <a:avLst/>
                <a:gdLst>
                  <a:gd name="T0" fmla="*/ 141 w 147"/>
                  <a:gd name="T1" fmla="*/ 22 h 23"/>
                  <a:gd name="T2" fmla="*/ 140 w 147"/>
                  <a:gd name="T3" fmla="*/ 22 h 23"/>
                  <a:gd name="T4" fmla="*/ 7 w 147"/>
                  <a:gd name="T5" fmla="*/ 22 h 23"/>
                  <a:gd name="T6" fmla="*/ 1 w 147"/>
                  <a:gd name="T7" fmla="*/ 18 h 23"/>
                  <a:gd name="T8" fmla="*/ 4 w 147"/>
                  <a:gd name="T9" fmla="*/ 12 h 23"/>
                  <a:gd name="T10" fmla="*/ 143 w 147"/>
                  <a:gd name="T11" fmla="*/ 12 h 23"/>
                  <a:gd name="T12" fmla="*/ 146 w 147"/>
                  <a:gd name="T13" fmla="*/ 18 h 23"/>
                  <a:gd name="T14" fmla="*/ 141 w 147"/>
                  <a:gd name="T15" fmla="*/ 2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23">
                    <a:moveTo>
                      <a:pt x="141" y="22"/>
                    </a:moveTo>
                    <a:cubicBezTo>
                      <a:pt x="141" y="22"/>
                      <a:pt x="140" y="22"/>
                      <a:pt x="140" y="22"/>
                    </a:cubicBezTo>
                    <a:cubicBezTo>
                      <a:pt x="96" y="10"/>
                      <a:pt x="51" y="10"/>
                      <a:pt x="7" y="22"/>
                    </a:cubicBezTo>
                    <a:cubicBezTo>
                      <a:pt x="4" y="23"/>
                      <a:pt x="1" y="21"/>
                      <a:pt x="1" y="18"/>
                    </a:cubicBezTo>
                    <a:cubicBezTo>
                      <a:pt x="0" y="15"/>
                      <a:pt x="2" y="13"/>
                      <a:pt x="4" y="12"/>
                    </a:cubicBezTo>
                    <a:cubicBezTo>
                      <a:pt x="50" y="0"/>
                      <a:pt x="97" y="0"/>
                      <a:pt x="143" y="12"/>
                    </a:cubicBezTo>
                    <a:cubicBezTo>
                      <a:pt x="145" y="13"/>
                      <a:pt x="147" y="15"/>
                      <a:pt x="146" y="18"/>
                    </a:cubicBezTo>
                    <a:cubicBezTo>
                      <a:pt x="146" y="20"/>
                      <a:pt x="144" y="22"/>
                      <a:pt x="141"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1" name="Freeform 169">
                <a:extLst>
                  <a:ext uri="{FF2B5EF4-FFF2-40B4-BE49-F238E27FC236}">
                    <a16:creationId xmlns:a16="http://schemas.microsoft.com/office/drawing/2014/main" id="{FCDAE659-FB8C-4CDA-8DF0-9C30B58C9C17}"/>
                  </a:ext>
                </a:extLst>
              </p:cNvPr>
              <p:cNvSpPr>
                <a:spLocks noEditPoints="1"/>
              </p:cNvSpPr>
              <p:nvPr/>
            </p:nvSpPr>
            <p:spPr bwMode="auto">
              <a:xfrm>
                <a:off x="1493838" y="1296988"/>
                <a:ext cx="85725" cy="84138"/>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10 h 28"/>
                  <a:gd name="T12" fmla="*/ 10 w 28"/>
                  <a:gd name="T13" fmla="*/ 14 h 28"/>
                  <a:gd name="T14" fmla="*/ 14 w 28"/>
                  <a:gd name="T15" fmla="*/ 18 h 28"/>
                  <a:gd name="T16" fmla="*/ 18 w 28"/>
                  <a:gd name="T17" fmla="*/ 14 h 28"/>
                  <a:gd name="T18" fmla="*/ 14 w 28"/>
                  <a:gd name="T19"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6"/>
                      <a:pt x="6" y="0"/>
                      <a:pt x="14" y="0"/>
                    </a:cubicBezTo>
                    <a:cubicBezTo>
                      <a:pt x="22" y="0"/>
                      <a:pt x="28" y="6"/>
                      <a:pt x="28" y="14"/>
                    </a:cubicBezTo>
                    <a:cubicBezTo>
                      <a:pt x="28" y="22"/>
                      <a:pt x="22" y="28"/>
                      <a:pt x="14" y="28"/>
                    </a:cubicBezTo>
                    <a:close/>
                    <a:moveTo>
                      <a:pt x="14" y="10"/>
                    </a:moveTo>
                    <a:cubicBezTo>
                      <a:pt x="12" y="10"/>
                      <a:pt x="10" y="12"/>
                      <a:pt x="10" y="14"/>
                    </a:cubicBezTo>
                    <a:cubicBezTo>
                      <a:pt x="10" y="16"/>
                      <a:pt x="12" y="18"/>
                      <a:pt x="14" y="18"/>
                    </a:cubicBezTo>
                    <a:cubicBezTo>
                      <a:pt x="16" y="18"/>
                      <a:pt x="18" y="16"/>
                      <a:pt x="18" y="14"/>
                    </a:cubicBezTo>
                    <a:cubicBezTo>
                      <a:pt x="18" y="12"/>
                      <a:pt x="16" y="10"/>
                      <a:pt x="14"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2" name="Freeform 170">
                <a:extLst>
                  <a:ext uri="{FF2B5EF4-FFF2-40B4-BE49-F238E27FC236}">
                    <a16:creationId xmlns:a16="http://schemas.microsoft.com/office/drawing/2014/main" id="{57FCA09B-62B7-4F1C-9C98-086788ECEB5B}"/>
                  </a:ext>
                </a:extLst>
              </p:cNvPr>
              <p:cNvSpPr>
                <a:spLocks noEditPoints="1"/>
              </p:cNvSpPr>
              <p:nvPr/>
            </p:nvSpPr>
            <p:spPr bwMode="auto">
              <a:xfrm>
                <a:off x="1492251" y="1411288"/>
                <a:ext cx="84138" cy="87313"/>
              </a:xfrm>
              <a:custGeom>
                <a:avLst/>
                <a:gdLst>
                  <a:gd name="T0" fmla="*/ 14 w 28"/>
                  <a:gd name="T1" fmla="*/ 29 h 29"/>
                  <a:gd name="T2" fmla="*/ 0 w 28"/>
                  <a:gd name="T3" fmla="*/ 15 h 29"/>
                  <a:gd name="T4" fmla="*/ 14 w 28"/>
                  <a:gd name="T5" fmla="*/ 0 h 29"/>
                  <a:gd name="T6" fmla="*/ 28 w 28"/>
                  <a:gd name="T7" fmla="*/ 15 h 29"/>
                  <a:gd name="T8" fmla="*/ 14 w 28"/>
                  <a:gd name="T9" fmla="*/ 29 h 29"/>
                  <a:gd name="T10" fmla="*/ 14 w 28"/>
                  <a:gd name="T11" fmla="*/ 11 h 29"/>
                  <a:gd name="T12" fmla="*/ 10 w 28"/>
                  <a:gd name="T13" fmla="*/ 15 h 29"/>
                  <a:gd name="T14" fmla="*/ 14 w 28"/>
                  <a:gd name="T15" fmla="*/ 19 h 29"/>
                  <a:gd name="T16" fmla="*/ 18 w 28"/>
                  <a:gd name="T17" fmla="*/ 15 h 29"/>
                  <a:gd name="T18" fmla="*/ 14 w 28"/>
                  <a:gd name="T19"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9">
                    <a:moveTo>
                      <a:pt x="14" y="29"/>
                    </a:moveTo>
                    <a:cubicBezTo>
                      <a:pt x="6" y="29"/>
                      <a:pt x="0" y="23"/>
                      <a:pt x="0" y="15"/>
                    </a:cubicBezTo>
                    <a:cubicBezTo>
                      <a:pt x="0" y="7"/>
                      <a:pt x="6" y="0"/>
                      <a:pt x="14" y="0"/>
                    </a:cubicBezTo>
                    <a:cubicBezTo>
                      <a:pt x="22" y="0"/>
                      <a:pt x="28" y="7"/>
                      <a:pt x="28" y="15"/>
                    </a:cubicBezTo>
                    <a:cubicBezTo>
                      <a:pt x="28" y="23"/>
                      <a:pt x="22" y="29"/>
                      <a:pt x="14" y="29"/>
                    </a:cubicBezTo>
                    <a:close/>
                    <a:moveTo>
                      <a:pt x="14" y="11"/>
                    </a:moveTo>
                    <a:cubicBezTo>
                      <a:pt x="12" y="11"/>
                      <a:pt x="10" y="13"/>
                      <a:pt x="10" y="15"/>
                    </a:cubicBezTo>
                    <a:cubicBezTo>
                      <a:pt x="10" y="17"/>
                      <a:pt x="12" y="19"/>
                      <a:pt x="14" y="19"/>
                    </a:cubicBezTo>
                    <a:cubicBezTo>
                      <a:pt x="16" y="19"/>
                      <a:pt x="18" y="17"/>
                      <a:pt x="18" y="15"/>
                    </a:cubicBezTo>
                    <a:cubicBezTo>
                      <a:pt x="18" y="13"/>
                      <a:pt x="16" y="11"/>
                      <a:pt x="14" y="1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3" name="Freeform 171">
                <a:extLst>
                  <a:ext uri="{FF2B5EF4-FFF2-40B4-BE49-F238E27FC236}">
                    <a16:creationId xmlns:a16="http://schemas.microsoft.com/office/drawing/2014/main" id="{FC4CC26F-E13D-47D2-9A2A-05C3616808B5}"/>
                  </a:ext>
                </a:extLst>
              </p:cNvPr>
              <p:cNvSpPr>
                <a:spLocks noEditPoints="1"/>
              </p:cNvSpPr>
              <p:nvPr/>
            </p:nvSpPr>
            <p:spPr bwMode="auto">
              <a:xfrm>
                <a:off x="1612901" y="1320801"/>
                <a:ext cx="131763" cy="136525"/>
              </a:xfrm>
              <a:custGeom>
                <a:avLst/>
                <a:gdLst>
                  <a:gd name="T0" fmla="*/ 22 w 44"/>
                  <a:gd name="T1" fmla="*/ 45 h 45"/>
                  <a:gd name="T2" fmla="*/ 0 w 44"/>
                  <a:gd name="T3" fmla="*/ 23 h 45"/>
                  <a:gd name="T4" fmla="*/ 22 w 44"/>
                  <a:gd name="T5" fmla="*/ 0 h 45"/>
                  <a:gd name="T6" fmla="*/ 44 w 44"/>
                  <a:gd name="T7" fmla="*/ 23 h 45"/>
                  <a:gd name="T8" fmla="*/ 22 w 44"/>
                  <a:gd name="T9" fmla="*/ 45 h 45"/>
                  <a:gd name="T10" fmla="*/ 22 w 44"/>
                  <a:gd name="T11" fmla="*/ 11 h 45"/>
                  <a:gd name="T12" fmla="*/ 10 w 44"/>
                  <a:gd name="T13" fmla="*/ 23 h 45"/>
                  <a:gd name="T14" fmla="*/ 22 w 44"/>
                  <a:gd name="T15" fmla="*/ 34 h 45"/>
                  <a:gd name="T16" fmla="*/ 34 w 44"/>
                  <a:gd name="T17" fmla="*/ 23 h 45"/>
                  <a:gd name="T18" fmla="*/ 22 w 44"/>
                  <a:gd name="T19" fmla="*/ 1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5">
                    <a:moveTo>
                      <a:pt x="22" y="45"/>
                    </a:moveTo>
                    <a:cubicBezTo>
                      <a:pt x="10" y="45"/>
                      <a:pt x="0" y="35"/>
                      <a:pt x="0" y="23"/>
                    </a:cubicBezTo>
                    <a:cubicBezTo>
                      <a:pt x="0" y="10"/>
                      <a:pt x="10" y="0"/>
                      <a:pt x="22" y="0"/>
                    </a:cubicBezTo>
                    <a:cubicBezTo>
                      <a:pt x="34" y="0"/>
                      <a:pt x="44" y="10"/>
                      <a:pt x="44" y="23"/>
                    </a:cubicBezTo>
                    <a:cubicBezTo>
                      <a:pt x="44" y="35"/>
                      <a:pt x="34" y="45"/>
                      <a:pt x="22" y="45"/>
                    </a:cubicBezTo>
                    <a:close/>
                    <a:moveTo>
                      <a:pt x="22" y="11"/>
                    </a:moveTo>
                    <a:cubicBezTo>
                      <a:pt x="16" y="11"/>
                      <a:pt x="10" y="16"/>
                      <a:pt x="10" y="23"/>
                    </a:cubicBezTo>
                    <a:cubicBezTo>
                      <a:pt x="10" y="29"/>
                      <a:pt x="16" y="34"/>
                      <a:pt x="22" y="34"/>
                    </a:cubicBezTo>
                    <a:cubicBezTo>
                      <a:pt x="29" y="34"/>
                      <a:pt x="34" y="29"/>
                      <a:pt x="34" y="23"/>
                    </a:cubicBezTo>
                    <a:cubicBezTo>
                      <a:pt x="34" y="16"/>
                      <a:pt x="29" y="11"/>
                      <a:pt x="22" y="1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88" name="Ovaal 287">
              <a:extLst>
                <a:ext uri="{FF2B5EF4-FFF2-40B4-BE49-F238E27FC236}">
                  <a16:creationId xmlns:a16="http://schemas.microsoft.com/office/drawing/2014/main" id="{D33CAE56-492B-4F7F-88BD-ABE92CF6F22D}"/>
                </a:ext>
              </a:extLst>
            </p:cNvPr>
            <p:cNvSpPr/>
            <p:nvPr/>
          </p:nvSpPr>
          <p:spPr>
            <a:xfrm>
              <a:off x="6149350" y="4669604"/>
              <a:ext cx="818733" cy="818733"/>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grpSp>
      <p:grpSp>
        <p:nvGrpSpPr>
          <p:cNvPr id="304" name="Groep 303">
            <a:extLst>
              <a:ext uri="{FF2B5EF4-FFF2-40B4-BE49-F238E27FC236}">
                <a16:creationId xmlns:a16="http://schemas.microsoft.com/office/drawing/2014/main" id="{4B7CFF1C-A1D4-453D-AAD0-B291C1AFB2A3}"/>
              </a:ext>
            </a:extLst>
          </p:cNvPr>
          <p:cNvGrpSpPr/>
          <p:nvPr/>
        </p:nvGrpSpPr>
        <p:grpSpPr>
          <a:xfrm>
            <a:off x="1182716" y="2048079"/>
            <a:ext cx="285750" cy="342900"/>
            <a:chOff x="2835273" y="2801516"/>
            <a:chExt cx="285750" cy="342900"/>
          </a:xfrm>
        </p:grpSpPr>
        <p:sp>
          <p:nvSpPr>
            <p:cNvPr id="305" name="Freeform 111">
              <a:extLst>
                <a:ext uri="{FF2B5EF4-FFF2-40B4-BE49-F238E27FC236}">
                  <a16:creationId xmlns:a16="http://schemas.microsoft.com/office/drawing/2014/main" id="{820C9BE8-1104-47DC-846C-F3A744556030}"/>
                </a:ext>
              </a:extLst>
            </p:cNvPr>
            <p:cNvSpPr>
              <a:spLocks noEditPoints="1"/>
            </p:cNvSpPr>
            <p:nvPr/>
          </p:nvSpPr>
          <p:spPr bwMode="auto">
            <a:xfrm>
              <a:off x="2835273" y="2801516"/>
              <a:ext cx="285750" cy="342900"/>
            </a:xfrm>
            <a:custGeom>
              <a:avLst/>
              <a:gdLst>
                <a:gd name="T0" fmla="*/ 70 w 180"/>
                <a:gd name="T1" fmla="*/ 13 h 216"/>
                <a:gd name="T2" fmla="*/ 34 w 180"/>
                <a:gd name="T3" fmla="*/ 34 h 216"/>
                <a:gd name="T4" fmla="*/ 13 w 180"/>
                <a:gd name="T5" fmla="*/ 69 h 216"/>
                <a:gd name="T6" fmla="*/ 13 w 180"/>
                <a:gd name="T7" fmla="*/ 110 h 216"/>
                <a:gd name="T8" fmla="*/ 34 w 180"/>
                <a:gd name="T9" fmla="*/ 145 h 216"/>
                <a:gd name="T10" fmla="*/ 42 w 180"/>
                <a:gd name="T11" fmla="*/ 153 h 216"/>
                <a:gd name="T12" fmla="*/ 61 w 180"/>
                <a:gd name="T13" fmla="*/ 171 h 216"/>
                <a:gd name="T14" fmla="*/ 81 w 180"/>
                <a:gd name="T15" fmla="*/ 192 h 216"/>
                <a:gd name="T16" fmla="*/ 99 w 180"/>
                <a:gd name="T17" fmla="*/ 192 h 216"/>
                <a:gd name="T18" fmla="*/ 119 w 180"/>
                <a:gd name="T19" fmla="*/ 171 h 216"/>
                <a:gd name="T20" fmla="*/ 138 w 180"/>
                <a:gd name="T21" fmla="*/ 153 h 216"/>
                <a:gd name="T22" fmla="*/ 146 w 180"/>
                <a:gd name="T23" fmla="*/ 145 h 216"/>
                <a:gd name="T24" fmla="*/ 167 w 180"/>
                <a:gd name="T25" fmla="*/ 110 h 216"/>
                <a:gd name="T26" fmla="*/ 167 w 180"/>
                <a:gd name="T27" fmla="*/ 69 h 216"/>
                <a:gd name="T28" fmla="*/ 146 w 180"/>
                <a:gd name="T29" fmla="*/ 34 h 216"/>
                <a:gd name="T30" fmla="*/ 110 w 180"/>
                <a:gd name="T31" fmla="*/ 13 h 216"/>
                <a:gd name="T32" fmla="*/ 91 w 180"/>
                <a:gd name="T33" fmla="*/ 0 h 216"/>
                <a:gd name="T34" fmla="*/ 134 w 180"/>
                <a:gd name="T35" fmla="*/ 12 h 216"/>
                <a:gd name="T36" fmla="*/ 168 w 180"/>
                <a:gd name="T37" fmla="*/ 46 h 216"/>
                <a:gd name="T38" fmla="*/ 180 w 180"/>
                <a:gd name="T39" fmla="*/ 89 h 216"/>
                <a:gd name="T40" fmla="*/ 168 w 180"/>
                <a:gd name="T41" fmla="*/ 134 h 216"/>
                <a:gd name="T42" fmla="*/ 151 w 180"/>
                <a:gd name="T43" fmla="*/ 154 h 216"/>
                <a:gd name="T44" fmla="*/ 136 w 180"/>
                <a:gd name="T45" fmla="*/ 169 h 216"/>
                <a:gd name="T46" fmla="*/ 117 w 180"/>
                <a:gd name="T47" fmla="*/ 190 h 216"/>
                <a:gd name="T48" fmla="*/ 99 w 180"/>
                <a:gd name="T49" fmla="*/ 208 h 216"/>
                <a:gd name="T50" fmla="*/ 91 w 180"/>
                <a:gd name="T51" fmla="*/ 216 h 216"/>
                <a:gd name="T52" fmla="*/ 81 w 180"/>
                <a:gd name="T53" fmla="*/ 208 h 216"/>
                <a:gd name="T54" fmla="*/ 63 w 180"/>
                <a:gd name="T55" fmla="*/ 190 h 216"/>
                <a:gd name="T56" fmla="*/ 44 w 180"/>
                <a:gd name="T57" fmla="*/ 169 h 216"/>
                <a:gd name="T58" fmla="*/ 29 w 180"/>
                <a:gd name="T59" fmla="*/ 154 h 216"/>
                <a:gd name="T60" fmla="*/ 12 w 180"/>
                <a:gd name="T61" fmla="*/ 134 h 216"/>
                <a:gd name="T62" fmla="*/ 0 w 180"/>
                <a:gd name="T63" fmla="*/ 89 h 216"/>
                <a:gd name="T64" fmla="*/ 12 w 180"/>
                <a:gd name="T65" fmla="*/ 46 h 216"/>
                <a:gd name="T66" fmla="*/ 46 w 180"/>
                <a:gd name="T67" fmla="*/ 12 h 216"/>
                <a:gd name="T68" fmla="*/ 91 w 180"/>
                <a:gd name="T6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 h="216">
                  <a:moveTo>
                    <a:pt x="91" y="10"/>
                  </a:moveTo>
                  <a:lnTo>
                    <a:pt x="70" y="13"/>
                  </a:lnTo>
                  <a:lnTo>
                    <a:pt x="50" y="21"/>
                  </a:lnTo>
                  <a:lnTo>
                    <a:pt x="34" y="34"/>
                  </a:lnTo>
                  <a:lnTo>
                    <a:pt x="21" y="51"/>
                  </a:lnTo>
                  <a:lnTo>
                    <a:pt x="13" y="69"/>
                  </a:lnTo>
                  <a:lnTo>
                    <a:pt x="11" y="89"/>
                  </a:lnTo>
                  <a:lnTo>
                    <a:pt x="13" y="110"/>
                  </a:lnTo>
                  <a:lnTo>
                    <a:pt x="21" y="128"/>
                  </a:lnTo>
                  <a:lnTo>
                    <a:pt x="34" y="145"/>
                  </a:lnTo>
                  <a:lnTo>
                    <a:pt x="37" y="148"/>
                  </a:lnTo>
                  <a:lnTo>
                    <a:pt x="42" y="153"/>
                  </a:lnTo>
                  <a:lnTo>
                    <a:pt x="51" y="162"/>
                  </a:lnTo>
                  <a:lnTo>
                    <a:pt x="61" y="171"/>
                  </a:lnTo>
                  <a:lnTo>
                    <a:pt x="72" y="182"/>
                  </a:lnTo>
                  <a:lnTo>
                    <a:pt x="81" y="192"/>
                  </a:lnTo>
                  <a:lnTo>
                    <a:pt x="91" y="200"/>
                  </a:lnTo>
                  <a:lnTo>
                    <a:pt x="99" y="192"/>
                  </a:lnTo>
                  <a:lnTo>
                    <a:pt x="108" y="182"/>
                  </a:lnTo>
                  <a:lnTo>
                    <a:pt x="119" y="171"/>
                  </a:lnTo>
                  <a:lnTo>
                    <a:pt x="129" y="162"/>
                  </a:lnTo>
                  <a:lnTo>
                    <a:pt x="138" y="153"/>
                  </a:lnTo>
                  <a:lnTo>
                    <a:pt x="143" y="148"/>
                  </a:lnTo>
                  <a:lnTo>
                    <a:pt x="146" y="145"/>
                  </a:lnTo>
                  <a:lnTo>
                    <a:pt x="159" y="128"/>
                  </a:lnTo>
                  <a:lnTo>
                    <a:pt x="167" y="110"/>
                  </a:lnTo>
                  <a:lnTo>
                    <a:pt x="169" y="89"/>
                  </a:lnTo>
                  <a:lnTo>
                    <a:pt x="167" y="69"/>
                  </a:lnTo>
                  <a:lnTo>
                    <a:pt x="159" y="51"/>
                  </a:lnTo>
                  <a:lnTo>
                    <a:pt x="146" y="34"/>
                  </a:lnTo>
                  <a:lnTo>
                    <a:pt x="130" y="21"/>
                  </a:lnTo>
                  <a:lnTo>
                    <a:pt x="110" y="13"/>
                  </a:lnTo>
                  <a:lnTo>
                    <a:pt x="91" y="10"/>
                  </a:lnTo>
                  <a:close/>
                  <a:moveTo>
                    <a:pt x="91" y="0"/>
                  </a:moveTo>
                  <a:lnTo>
                    <a:pt x="113" y="3"/>
                  </a:lnTo>
                  <a:lnTo>
                    <a:pt x="134" y="12"/>
                  </a:lnTo>
                  <a:lnTo>
                    <a:pt x="153" y="26"/>
                  </a:lnTo>
                  <a:lnTo>
                    <a:pt x="168" y="46"/>
                  </a:lnTo>
                  <a:lnTo>
                    <a:pt x="177" y="67"/>
                  </a:lnTo>
                  <a:lnTo>
                    <a:pt x="180" y="89"/>
                  </a:lnTo>
                  <a:lnTo>
                    <a:pt x="177" y="113"/>
                  </a:lnTo>
                  <a:lnTo>
                    <a:pt x="168" y="134"/>
                  </a:lnTo>
                  <a:lnTo>
                    <a:pt x="153" y="153"/>
                  </a:lnTo>
                  <a:lnTo>
                    <a:pt x="151" y="154"/>
                  </a:lnTo>
                  <a:lnTo>
                    <a:pt x="146" y="161"/>
                  </a:lnTo>
                  <a:lnTo>
                    <a:pt x="136" y="169"/>
                  </a:lnTo>
                  <a:lnTo>
                    <a:pt x="127" y="179"/>
                  </a:lnTo>
                  <a:lnTo>
                    <a:pt x="117" y="190"/>
                  </a:lnTo>
                  <a:lnTo>
                    <a:pt x="106" y="200"/>
                  </a:lnTo>
                  <a:lnTo>
                    <a:pt x="99" y="208"/>
                  </a:lnTo>
                  <a:lnTo>
                    <a:pt x="92" y="213"/>
                  </a:lnTo>
                  <a:lnTo>
                    <a:pt x="91" y="216"/>
                  </a:lnTo>
                  <a:lnTo>
                    <a:pt x="88" y="213"/>
                  </a:lnTo>
                  <a:lnTo>
                    <a:pt x="81" y="208"/>
                  </a:lnTo>
                  <a:lnTo>
                    <a:pt x="74" y="200"/>
                  </a:lnTo>
                  <a:lnTo>
                    <a:pt x="63" y="190"/>
                  </a:lnTo>
                  <a:lnTo>
                    <a:pt x="53" y="179"/>
                  </a:lnTo>
                  <a:lnTo>
                    <a:pt x="44" y="169"/>
                  </a:lnTo>
                  <a:lnTo>
                    <a:pt x="34" y="161"/>
                  </a:lnTo>
                  <a:lnTo>
                    <a:pt x="29" y="154"/>
                  </a:lnTo>
                  <a:lnTo>
                    <a:pt x="27" y="153"/>
                  </a:lnTo>
                  <a:lnTo>
                    <a:pt x="12" y="134"/>
                  </a:lnTo>
                  <a:lnTo>
                    <a:pt x="3" y="113"/>
                  </a:lnTo>
                  <a:lnTo>
                    <a:pt x="0" y="89"/>
                  </a:lnTo>
                  <a:lnTo>
                    <a:pt x="3" y="67"/>
                  </a:lnTo>
                  <a:lnTo>
                    <a:pt x="12" y="46"/>
                  </a:lnTo>
                  <a:lnTo>
                    <a:pt x="27" y="26"/>
                  </a:lnTo>
                  <a:lnTo>
                    <a:pt x="46" y="12"/>
                  </a:lnTo>
                  <a:lnTo>
                    <a:pt x="67" y="3"/>
                  </a:lnTo>
                  <a:lnTo>
                    <a:pt x="91"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6" name="Freeform 112">
              <a:extLst>
                <a:ext uri="{FF2B5EF4-FFF2-40B4-BE49-F238E27FC236}">
                  <a16:creationId xmlns:a16="http://schemas.microsoft.com/office/drawing/2014/main" id="{BE34F9D8-2BA3-4BE3-9E14-A0A83C77D8DC}"/>
                </a:ext>
              </a:extLst>
            </p:cNvPr>
            <p:cNvSpPr>
              <a:spLocks noEditPoints="1"/>
            </p:cNvSpPr>
            <p:nvPr/>
          </p:nvSpPr>
          <p:spPr bwMode="auto">
            <a:xfrm>
              <a:off x="2908298" y="2874541"/>
              <a:ext cx="139700" cy="136525"/>
            </a:xfrm>
            <a:custGeom>
              <a:avLst/>
              <a:gdLst>
                <a:gd name="T0" fmla="*/ 45 w 88"/>
                <a:gd name="T1" fmla="*/ 12 h 86"/>
                <a:gd name="T2" fmla="*/ 32 w 88"/>
                <a:gd name="T3" fmla="*/ 14 h 86"/>
                <a:gd name="T4" fmla="*/ 21 w 88"/>
                <a:gd name="T5" fmla="*/ 21 h 86"/>
                <a:gd name="T6" fmla="*/ 15 w 88"/>
                <a:gd name="T7" fmla="*/ 31 h 86"/>
                <a:gd name="T8" fmla="*/ 12 w 88"/>
                <a:gd name="T9" fmla="*/ 43 h 86"/>
                <a:gd name="T10" fmla="*/ 15 w 88"/>
                <a:gd name="T11" fmla="*/ 56 h 86"/>
                <a:gd name="T12" fmla="*/ 21 w 88"/>
                <a:gd name="T13" fmla="*/ 67 h 86"/>
                <a:gd name="T14" fmla="*/ 32 w 88"/>
                <a:gd name="T15" fmla="*/ 73 h 86"/>
                <a:gd name="T16" fmla="*/ 45 w 88"/>
                <a:gd name="T17" fmla="*/ 76 h 86"/>
                <a:gd name="T18" fmla="*/ 56 w 88"/>
                <a:gd name="T19" fmla="*/ 73 h 86"/>
                <a:gd name="T20" fmla="*/ 67 w 88"/>
                <a:gd name="T21" fmla="*/ 67 h 86"/>
                <a:gd name="T22" fmla="*/ 73 w 88"/>
                <a:gd name="T23" fmla="*/ 56 h 86"/>
                <a:gd name="T24" fmla="*/ 76 w 88"/>
                <a:gd name="T25" fmla="*/ 43 h 86"/>
                <a:gd name="T26" fmla="*/ 73 w 88"/>
                <a:gd name="T27" fmla="*/ 31 h 86"/>
                <a:gd name="T28" fmla="*/ 67 w 88"/>
                <a:gd name="T29" fmla="*/ 21 h 86"/>
                <a:gd name="T30" fmla="*/ 56 w 88"/>
                <a:gd name="T31" fmla="*/ 14 h 86"/>
                <a:gd name="T32" fmla="*/ 45 w 88"/>
                <a:gd name="T33" fmla="*/ 12 h 86"/>
                <a:gd name="T34" fmla="*/ 45 w 88"/>
                <a:gd name="T35" fmla="*/ 0 h 86"/>
                <a:gd name="T36" fmla="*/ 60 w 88"/>
                <a:gd name="T37" fmla="*/ 4 h 86"/>
                <a:gd name="T38" fmla="*/ 75 w 88"/>
                <a:gd name="T39" fmla="*/ 13 h 86"/>
                <a:gd name="T40" fmla="*/ 84 w 88"/>
                <a:gd name="T41" fmla="*/ 27 h 86"/>
                <a:gd name="T42" fmla="*/ 88 w 88"/>
                <a:gd name="T43" fmla="*/ 43 h 86"/>
                <a:gd name="T44" fmla="*/ 84 w 88"/>
                <a:gd name="T45" fmla="*/ 60 h 86"/>
                <a:gd name="T46" fmla="*/ 75 w 88"/>
                <a:gd name="T47" fmla="*/ 74 h 86"/>
                <a:gd name="T48" fmla="*/ 60 w 88"/>
                <a:gd name="T49" fmla="*/ 84 h 86"/>
                <a:gd name="T50" fmla="*/ 45 w 88"/>
                <a:gd name="T51" fmla="*/ 86 h 86"/>
                <a:gd name="T52" fmla="*/ 28 w 88"/>
                <a:gd name="T53" fmla="*/ 84 h 86"/>
                <a:gd name="T54" fmla="*/ 13 w 88"/>
                <a:gd name="T55" fmla="*/ 74 h 86"/>
                <a:gd name="T56" fmla="*/ 4 w 88"/>
                <a:gd name="T57" fmla="*/ 60 h 86"/>
                <a:gd name="T58" fmla="*/ 0 w 88"/>
                <a:gd name="T59" fmla="*/ 43 h 86"/>
                <a:gd name="T60" fmla="*/ 4 w 88"/>
                <a:gd name="T61" fmla="*/ 27 h 86"/>
                <a:gd name="T62" fmla="*/ 13 w 88"/>
                <a:gd name="T63" fmla="*/ 13 h 86"/>
                <a:gd name="T64" fmla="*/ 28 w 88"/>
                <a:gd name="T65" fmla="*/ 4 h 86"/>
                <a:gd name="T66" fmla="*/ 45 w 88"/>
                <a:gd name="T6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6">
                  <a:moveTo>
                    <a:pt x="45" y="12"/>
                  </a:moveTo>
                  <a:lnTo>
                    <a:pt x="32" y="14"/>
                  </a:lnTo>
                  <a:lnTo>
                    <a:pt x="21" y="21"/>
                  </a:lnTo>
                  <a:lnTo>
                    <a:pt x="15" y="31"/>
                  </a:lnTo>
                  <a:lnTo>
                    <a:pt x="12" y="43"/>
                  </a:lnTo>
                  <a:lnTo>
                    <a:pt x="15" y="56"/>
                  </a:lnTo>
                  <a:lnTo>
                    <a:pt x="21" y="67"/>
                  </a:lnTo>
                  <a:lnTo>
                    <a:pt x="32" y="73"/>
                  </a:lnTo>
                  <a:lnTo>
                    <a:pt x="45" y="76"/>
                  </a:lnTo>
                  <a:lnTo>
                    <a:pt x="56" y="73"/>
                  </a:lnTo>
                  <a:lnTo>
                    <a:pt x="67" y="67"/>
                  </a:lnTo>
                  <a:lnTo>
                    <a:pt x="73" y="56"/>
                  </a:lnTo>
                  <a:lnTo>
                    <a:pt x="76" y="43"/>
                  </a:lnTo>
                  <a:lnTo>
                    <a:pt x="73" y="31"/>
                  </a:lnTo>
                  <a:lnTo>
                    <a:pt x="67" y="21"/>
                  </a:lnTo>
                  <a:lnTo>
                    <a:pt x="56" y="14"/>
                  </a:lnTo>
                  <a:lnTo>
                    <a:pt x="45" y="12"/>
                  </a:lnTo>
                  <a:close/>
                  <a:moveTo>
                    <a:pt x="45" y="0"/>
                  </a:moveTo>
                  <a:lnTo>
                    <a:pt x="60" y="4"/>
                  </a:lnTo>
                  <a:lnTo>
                    <a:pt x="75" y="13"/>
                  </a:lnTo>
                  <a:lnTo>
                    <a:pt x="84" y="27"/>
                  </a:lnTo>
                  <a:lnTo>
                    <a:pt x="88" y="43"/>
                  </a:lnTo>
                  <a:lnTo>
                    <a:pt x="84" y="60"/>
                  </a:lnTo>
                  <a:lnTo>
                    <a:pt x="75" y="74"/>
                  </a:lnTo>
                  <a:lnTo>
                    <a:pt x="60" y="84"/>
                  </a:lnTo>
                  <a:lnTo>
                    <a:pt x="45" y="86"/>
                  </a:lnTo>
                  <a:lnTo>
                    <a:pt x="28" y="84"/>
                  </a:lnTo>
                  <a:lnTo>
                    <a:pt x="13" y="74"/>
                  </a:lnTo>
                  <a:lnTo>
                    <a:pt x="4" y="60"/>
                  </a:lnTo>
                  <a:lnTo>
                    <a:pt x="0" y="43"/>
                  </a:lnTo>
                  <a:lnTo>
                    <a:pt x="4" y="27"/>
                  </a:lnTo>
                  <a:lnTo>
                    <a:pt x="13" y="13"/>
                  </a:lnTo>
                  <a:lnTo>
                    <a:pt x="28" y="4"/>
                  </a:lnTo>
                  <a:lnTo>
                    <a:pt x="45"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07" name="Freeform 41">
            <a:extLst>
              <a:ext uri="{FF2B5EF4-FFF2-40B4-BE49-F238E27FC236}">
                <a16:creationId xmlns:a16="http://schemas.microsoft.com/office/drawing/2014/main" id="{31AA1AA0-E8F0-4662-B741-44DAAF2148F0}"/>
              </a:ext>
            </a:extLst>
          </p:cNvPr>
          <p:cNvSpPr>
            <a:spLocks noEditPoints="1"/>
          </p:cNvSpPr>
          <p:nvPr/>
        </p:nvSpPr>
        <p:spPr bwMode="auto">
          <a:xfrm>
            <a:off x="2840411" y="1983717"/>
            <a:ext cx="296863" cy="425450"/>
          </a:xfrm>
          <a:custGeom>
            <a:avLst/>
            <a:gdLst>
              <a:gd name="T0" fmla="*/ 77 w 187"/>
              <a:gd name="T1" fmla="*/ 239 h 268"/>
              <a:gd name="T2" fmla="*/ 82 w 187"/>
              <a:gd name="T3" fmla="*/ 258 h 268"/>
              <a:gd name="T4" fmla="*/ 108 w 187"/>
              <a:gd name="T5" fmla="*/ 256 h 268"/>
              <a:gd name="T6" fmla="*/ 108 w 187"/>
              <a:gd name="T7" fmla="*/ 237 h 268"/>
              <a:gd name="T8" fmla="*/ 81 w 187"/>
              <a:gd name="T9" fmla="*/ 211 h 268"/>
              <a:gd name="T10" fmla="*/ 81 w 187"/>
              <a:gd name="T11" fmla="*/ 227 h 268"/>
              <a:gd name="T12" fmla="*/ 106 w 187"/>
              <a:gd name="T13" fmla="*/ 227 h 268"/>
              <a:gd name="T14" fmla="*/ 106 w 187"/>
              <a:gd name="T15" fmla="*/ 211 h 268"/>
              <a:gd name="T16" fmla="*/ 127 w 187"/>
              <a:gd name="T17" fmla="*/ 14 h 268"/>
              <a:gd name="T18" fmla="*/ 134 w 187"/>
              <a:gd name="T19" fmla="*/ 28 h 268"/>
              <a:gd name="T20" fmla="*/ 147 w 187"/>
              <a:gd name="T21" fmla="*/ 89 h 268"/>
              <a:gd name="T22" fmla="*/ 130 w 187"/>
              <a:gd name="T23" fmla="*/ 161 h 268"/>
              <a:gd name="T24" fmla="*/ 114 w 187"/>
              <a:gd name="T25" fmla="*/ 197 h 268"/>
              <a:gd name="T26" fmla="*/ 134 w 187"/>
              <a:gd name="T27" fmla="*/ 175 h 268"/>
              <a:gd name="T28" fmla="*/ 169 w 187"/>
              <a:gd name="T29" fmla="*/ 125 h 268"/>
              <a:gd name="T30" fmla="*/ 176 w 187"/>
              <a:gd name="T31" fmla="*/ 68 h 268"/>
              <a:gd name="T32" fmla="*/ 144 w 187"/>
              <a:gd name="T33" fmla="*/ 22 h 268"/>
              <a:gd name="T34" fmla="*/ 43 w 187"/>
              <a:gd name="T35" fmla="*/ 22 h 268"/>
              <a:gd name="T36" fmla="*/ 11 w 187"/>
              <a:gd name="T37" fmla="*/ 68 h 268"/>
              <a:gd name="T38" fmla="*/ 19 w 187"/>
              <a:gd name="T39" fmla="*/ 125 h 268"/>
              <a:gd name="T40" fmla="*/ 53 w 187"/>
              <a:gd name="T41" fmla="*/ 175 h 268"/>
              <a:gd name="T42" fmla="*/ 74 w 187"/>
              <a:gd name="T43" fmla="*/ 197 h 268"/>
              <a:gd name="T44" fmla="*/ 56 w 187"/>
              <a:gd name="T45" fmla="*/ 161 h 268"/>
              <a:gd name="T46" fmla="*/ 40 w 187"/>
              <a:gd name="T47" fmla="*/ 89 h 268"/>
              <a:gd name="T48" fmla="*/ 52 w 187"/>
              <a:gd name="T49" fmla="*/ 28 h 268"/>
              <a:gd name="T50" fmla="*/ 61 w 187"/>
              <a:gd name="T51" fmla="*/ 14 h 268"/>
              <a:gd name="T52" fmla="*/ 99 w 187"/>
              <a:gd name="T53" fmla="*/ 12 h 268"/>
              <a:gd name="T54" fmla="*/ 100 w 187"/>
              <a:gd name="T55" fmla="*/ 201 h 268"/>
              <a:gd name="T56" fmla="*/ 106 w 187"/>
              <a:gd name="T57" fmla="*/ 191 h 268"/>
              <a:gd name="T58" fmla="*/ 127 w 187"/>
              <a:gd name="T59" fmla="*/ 147 h 268"/>
              <a:gd name="T60" fmla="*/ 139 w 187"/>
              <a:gd name="T61" fmla="*/ 89 h 268"/>
              <a:gd name="T62" fmla="*/ 123 w 187"/>
              <a:gd name="T63" fmla="*/ 27 h 268"/>
              <a:gd name="T64" fmla="*/ 87 w 187"/>
              <a:gd name="T65" fmla="*/ 9 h 268"/>
              <a:gd name="T66" fmla="*/ 55 w 187"/>
              <a:gd name="T67" fmla="*/ 43 h 268"/>
              <a:gd name="T68" fmla="*/ 51 w 187"/>
              <a:gd name="T69" fmla="*/ 108 h 268"/>
              <a:gd name="T70" fmla="*/ 68 w 187"/>
              <a:gd name="T71" fmla="*/ 164 h 268"/>
              <a:gd name="T72" fmla="*/ 86 w 187"/>
              <a:gd name="T73" fmla="*/ 200 h 268"/>
              <a:gd name="T74" fmla="*/ 89 w 187"/>
              <a:gd name="T75" fmla="*/ 200 h 268"/>
              <a:gd name="T76" fmla="*/ 89 w 187"/>
              <a:gd name="T77" fmla="*/ 9 h 268"/>
              <a:gd name="T78" fmla="*/ 98 w 187"/>
              <a:gd name="T79" fmla="*/ 0 h 268"/>
              <a:gd name="T80" fmla="*/ 99 w 187"/>
              <a:gd name="T81" fmla="*/ 0 h 268"/>
              <a:gd name="T82" fmla="*/ 156 w 187"/>
              <a:gd name="T83" fmla="*/ 19 h 268"/>
              <a:gd name="T84" fmla="*/ 185 w 187"/>
              <a:gd name="T85" fmla="*/ 68 h 268"/>
              <a:gd name="T86" fmla="*/ 179 w 187"/>
              <a:gd name="T87" fmla="*/ 125 h 268"/>
              <a:gd name="T88" fmla="*/ 146 w 187"/>
              <a:gd name="T89" fmla="*/ 175 h 268"/>
              <a:gd name="T90" fmla="*/ 118 w 187"/>
              <a:gd name="T91" fmla="*/ 205 h 268"/>
              <a:gd name="T92" fmla="*/ 116 w 187"/>
              <a:gd name="T93" fmla="*/ 226 h 268"/>
              <a:gd name="T94" fmla="*/ 119 w 187"/>
              <a:gd name="T95" fmla="*/ 228 h 268"/>
              <a:gd name="T96" fmla="*/ 116 w 187"/>
              <a:gd name="T97" fmla="*/ 264 h 268"/>
              <a:gd name="T98" fmla="*/ 110 w 187"/>
              <a:gd name="T99" fmla="*/ 268 h 268"/>
              <a:gd name="T100" fmla="*/ 73 w 187"/>
              <a:gd name="T101" fmla="*/ 266 h 268"/>
              <a:gd name="T102" fmla="*/ 67 w 187"/>
              <a:gd name="T103" fmla="*/ 229 h 268"/>
              <a:gd name="T104" fmla="*/ 70 w 187"/>
              <a:gd name="T105" fmla="*/ 227 h 268"/>
              <a:gd name="T106" fmla="*/ 70 w 187"/>
              <a:gd name="T107" fmla="*/ 207 h 268"/>
              <a:gd name="T108" fmla="*/ 52 w 187"/>
              <a:gd name="T109" fmla="*/ 188 h 268"/>
              <a:gd name="T110" fmla="*/ 19 w 187"/>
              <a:gd name="T111" fmla="*/ 144 h 268"/>
              <a:gd name="T112" fmla="*/ 0 w 187"/>
              <a:gd name="T113" fmla="*/ 89 h 268"/>
              <a:gd name="T114" fmla="*/ 20 w 187"/>
              <a:gd name="T115" fmla="*/ 31 h 268"/>
              <a:gd name="T116" fmla="*/ 70 w 187"/>
              <a:gd name="T117" fmla="*/ 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7" h="268">
                <a:moveTo>
                  <a:pt x="79" y="237"/>
                </a:moveTo>
                <a:lnTo>
                  <a:pt x="77" y="237"/>
                </a:lnTo>
                <a:lnTo>
                  <a:pt x="77" y="239"/>
                </a:lnTo>
                <a:lnTo>
                  <a:pt x="79" y="256"/>
                </a:lnTo>
                <a:lnTo>
                  <a:pt x="80" y="258"/>
                </a:lnTo>
                <a:lnTo>
                  <a:pt x="82" y="258"/>
                </a:lnTo>
                <a:lnTo>
                  <a:pt x="105" y="258"/>
                </a:lnTo>
                <a:lnTo>
                  <a:pt x="107" y="258"/>
                </a:lnTo>
                <a:lnTo>
                  <a:pt x="108" y="256"/>
                </a:lnTo>
                <a:lnTo>
                  <a:pt x="110" y="239"/>
                </a:lnTo>
                <a:lnTo>
                  <a:pt x="110" y="237"/>
                </a:lnTo>
                <a:lnTo>
                  <a:pt x="108" y="237"/>
                </a:lnTo>
                <a:lnTo>
                  <a:pt x="79" y="237"/>
                </a:lnTo>
                <a:close/>
                <a:moveTo>
                  <a:pt x="82" y="210"/>
                </a:moveTo>
                <a:lnTo>
                  <a:pt x="81" y="211"/>
                </a:lnTo>
                <a:lnTo>
                  <a:pt x="80" y="212"/>
                </a:lnTo>
                <a:lnTo>
                  <a:pt x="80" y="225"/>
                </a:lnTo>
                <a:lnTo>
                  <a:pt x="81" y="227"/>
                </a:lnTo>
                <a:lnTo>
                  <a:pt x="82" y="228"/>
                </a:lnTo>
                <a:lnTo>
                  <a:pt x="105" y="228"/>
                </a:lnTo>
                <a:lnTo>
                  <a:pt x="106" y="227"/>
                </a:lnTo>
                <a:lnTo>
                  <a:pt x="107" y="225"/>
                </a:lnTo>
                <a:lnTo>
                  <a:pt x="107" y="212"/>
                </a:lnTo>
                <a:lnTo>
                  <a:pt x="106" y="211"/>
                </a:lnTo>
                <a:lnTo>
                  <a:pt x="105" y="210"/>
                </a:lnTo>
                <a:lnTo>
                  <a:pt x="82" y="210"/>
                </a:lnTo>
                <a:close/>
                <a:moveTo>
                  <a:pt x="127" y="14"/>
                </a:moveTo>
                <a:lnTo>
                  <a:pt x="126" y="14"/>
                </a:lnTo>
                <a:lnTo>
                  <a:pt x="126" y="15"/>
                </a:lnTo>
                <a:lnTo>
                  <a:pt x="134" y="28"/>
                </a:lnTo>
                <a:lnTo>
                  <a:pt x="142" y="45"/>
                </a:lnTo>
                <a:lnTo>
                  <a:pt x="146" y="66"/>
                </a:lnTo>
                <a:lnTo>
                  <a:pt x="147" y="89"/>
                </a:lnTo>
                <a:lnTo>
                  <a:pt x="145" y="113"/>
                </a:lnTo>
                <a:lnTo>
                  <a:pt x="139" y="138"/>
                </a:lnTo>
                <a:lnTo>
                  <a:pt x="130" y="161"/>
                </a:lnTo>
                <a:lnTo>
                  <a:pt x="121" y="180"/>
                </a:lnTo>
                <a:lnTo>
                  <a:pt x="114" y="195"/>
                </a:lnTo>
                <a:lnTo>
                  <a:pt x="114" y="197"/>
                </a:lnTo>
                <a:lnTo>
                  <a:pt x="115" y="197"/>
                </a:lnTo>
                <a:lnTo>
                  <a:pt x="123" y="187"/>
                </a:lnTo>
                <a:lnTo>
                  <a:pt x="134" y="175"/>
                </a:lnTo>
                <a:lnTo>
                  <a:pt x="146" y="160"/>
                </a:lnTo>
                <a:lnTo>
                  <a:pt x="158" y="144"/>
                </a:lnTo>
                <a:lnTo>
                  <a:pt x="169" y="125"/>
                </a:lnTo>
                <a:lnTo>
                  <a:pt x="175" y="107"/>
                </a:lnTo>
                <a:lnTo>
                  <a:pt x="179" y="89"/>
                </a:lnTo>
                <a:lnTo>
                  <a:pt x="176" y="68"/>
                </a:lnTo>
                <a:lnTo>
                  <a:pt x="169" y="49"/>
                </a:lnTo>
                <a:lnTo>
                  <a:pt x="159" y="34"/>
                </a:lnTo>
                <a:lnTo>
                  <a:pt x="144" y="22"/>
                </a:lnTo>
                <a:lnTo>
                  <a:pt x="127" y="14"/>
                </a:lnTo>
                <a:close/>
                <a:moveTo>
                  <a:pt x="61" y="14"/>
                </a:moveTo>
                <a:lnTo>
                  <a:pt x="43" y="22"/>
                </a:lnTo>
                <a:lnTo>
                  <a:pt x="28" y="34"/>
                </a:lnTo>
                <a:lnTo>
                  <a:pt x="17" y="49"/>
                </a:lnTo>
                <a:lnTo>
                  <a:pt x="11" y="68"/>
                </a:lnTo>
                <a:lnTo>
                  <a:pt x="9" y="89"/>
                </a:lnTo>
                <a:lnTo>
                  <a:pt x="11" y="107"/>
                </a:lnTo>
                <a:lnTo>
                  <a:pt x="19" y="125"/>
                </a:lnTo>
                <a:lnTo>
                  <a:pt x="28" y="144"/>
                </a:lnTo>
                <a:lnTo>
                  <a:pt x="40" y="160"/>
                </a:lnTo>
                <a:lnTo>
                  <a:pt x="53" y="175"/>
                </a:lnTo>
                <a:lnTo>
                  <a:pt x="64" y="187"/>
                </a:lnTo>
                <a:lnTo>
                  <a:pt x="73" y="197"/>
                </a:lnTo>
                <a:lnTo>
                  <a:pt x="74" y="197"/>
                </a:lnTo>
                <a:lnTo>
                  <a:pt x="74" y="195"/>
                </a:lnTo>
                <a:lnTo>
                  <a:pt x="65" y="180"/>
                </a:lnTo>
                <a:lnTo>
                  <a:pt x="56" y="161"/>
                </a:lnTo>
                <a:lnTo>
                  <a:pt x="49" y="138"/>
                </a:lnTo>
                <a:lnTo>
                  <a:pt x="42" y="113"/>
                </a:lnTo>
                <a:lnTo>
                  <a:pt x="40" y="89"/>
                </a:lnTo>
                <a:lnTo>
                  <a:pt x="41" y="66"/>
                </a:lnTo>
                <a:lnTo>
                  <a:pt x="46" y="45"/>
                </a:lnTo>
                <a:lnTo>
                  <a:pt x="52" y="28"/>
                </a:lnTo>
                <a:lnTo>
                  <a:pt x="62" y="15"/>
                </a:lnTo>
                <a:lnTo>
                  <a:pt x="62" y="14"/>
                </a:lnTo>
                <a:lnTo>
                  <a:pt x="61" y="14"/>
                </a:lnTo>
                <a:close/>
                <a:moveTo>
                  <a:pt x="101" y="9"/>
                </a:moveTo>
                <a:lnTo>
                  <a:pt x="99" y="9"/>
                </a:lnTo>
                <a:lnTo>
                  <a:pt x="99" y="12"/>
                </a:lnTo>
                <a:lnTo>
                  <a:pt x="99" y="199"/>
                </a:lnTo>
                <a:lnTo>
                  <a:pt x="99" y="200"/>
                </a:lnTo>
                <a:lnTo>
                  <a:pt x="100" y="201"/>
                </a:lnTo>
                <a:lnTo>
                  <a:pt x="101" y="200"/>
                </a:lnTo>
                <a:lnTo>
                  <a:pt x="102" y="200"/>
                </a:lnTo>
                <a:lnTo>
                  <a:pt x="106" y="191"/>
                </a:lnTo>
                <a:lnTo>
                  <a:pt x="113" y="179"/>
                </a:lnTo>
                <a:lnTo>
                  <a:pt x="119" y="164"/>
                </a:lnTo>
                <a:lnTo>
                  <a:pt x="127" y="147"/>
                </a:lnTo>
                <a:lnTo>
                  <a:pt x="132" y="127"/>
                </a:lnTo>
                <a:lnTo>
                  <a:pt x="136" y="108"/>
                </a:lnTo>
                <a:lnTo>
                  <a:pt x="139" y="89"/>
                </a:lnTo>
                <a:lnTo>
                  <a:pt x="136" y="65"/>
                </a:lnTo>
                <a:lnTo>
                  <a:pt x="131" y="43"/>
                </a:lnTo>
                <a:lnTo>
                  <a:pt x="123" y="27"/>
                </a:lnTo>
                <a:lnTo>
                  <a:pt x="113" y="15"/>
                </a:lnTo>
                <a:lnTo>
                  <a:pt x="101" y="9"/>
                </a:lnTo>
                <a:close/>
                <a:moveTo>
                  <a:pt x="87" y="9"/>
                </a:moveTo>
                <a:lnTo>
                  <a:pt x="74" y="15"/>
                </a:lnTo>
                <a:lnTo>
                  <a:pt x="64" y="27"/>
                </a:lnTo>
                <a:lnTo>
                  <a:pt x="55" y="43"/>
                </a:lnTo>
                <a:lnTo>
                  <a:pt x="51" y="65"/>
                </a:lnTo>
                <a:lnTo>
                  <a:pt x="49" y="89"/>
                </a:lnTo>
                <a:lnTo>
                  <a:pt x="51" y="108"/>
                </a:lnTo>
                <a:lnTo>
                  <a:pt x="55" y="127"/>
                </a:lnTo>
                <a:lnTo>
                  <a:pt x="61" y="147"/>
                </a:lnTo>
                <a:lnTo>
                  <a:pt x="68" y="164"/>
                </a:lnTo>
                <a:lnTo>
                  <a:pt x="75" y="179"/>
                </a:lnTo>
                <a:lnTo>
                  <a:pt x="81" y="191"/>
                </a:lnTo>
                <a:lnTo>
                  <a:pt x="86" y="200"/>
                </a:lnTo>
                <a:lnTo>
                  <a:pt x="87" y="200"/>
                </a:lnTo>
                <a:lnTo>
                  <a:pt x="88" y="201"/>
                </a:lnTo>
                <a:lnTo>
                  <a:pt x="89" y="200"/>
                </a:lnTo>
                <a:lnTo>
                  <a:pt x="89" y="199"/>
                </a:lnTo>
                <a:lnTo>
                  <a:pt x="89" y="12"/>
                </a:lnTo>
                <a:lnTo>
                  <a:pt x="89" y="9"/>
                </a:lnTo>
                <a:lnTo>
                  <a:pt x="87" y="9"/>
                </a:lnTo>
                <a:close/>
                <a:moveTo>
                  <a:pt x="93" y="0"/>
                </a:moveTo>
                <a:lnTo>
                  <a:pt x="98" y="0"/>
                </a:lnTo>
                <a:lnTo>
                  <a:pt x="99" y="0"/>
                </a:lnTo>
                <a:lnTo>
                  <a:pt x="99" y="0"/>
                </a:lnTo>
                <a:lnTo>
                  <a:pt x="99" y="0"/>
                </a:lnTo>
                <a:lnTo>
                  <a:pt x="120" y="3"/>
                </a:lnTo>
                <a:lnTo>
                  <a:pt x="140" y="9"/>
                </a:lnTo>
                <a:lnTo>
                  <a:pt x="156" y="19"/>
                </a:lnTo>
                <a:lnTo>
                  <a:pt x="169" y="33"/>
                </a:lnTo>
                <a:lnTo>
                  <a:pt x="179" y="49"/>
                </a:lnTo>
                <a:lnTo>
                  <a:pt x="185" y="68"/>
                </a:lnTo>
                <a:lnTo>
                  <a:pt x="187" y="89"/>
                </a:lnTo>
                <a:lnTo>
                  <a:pt x="185" y="107"/>
                </a:lnTo>
                <a:lnTo>
                  <a:pt x="179" y="125"/>
                </a:lnTo>
                <a:lnTo>
                  <a:pt x="169" y="144"/>
                </a:lnTo>
                <a:lnTo>
                  <a:pt x="158" y="160"/>
                </a:lnTo>
                <a:lnTo>
                  <a:pt x="146" y="175"/>
                </a:lnTo>
                <a:lnTo>
                  <a:pt x="134" y="188"/>
                </a:lnTo>
                <a:lnTo>
                  <a:pt x="125" y="199"/>
                </a:lnTo>
                <a:lnTo>
                  <a:pt x="118" y="205"/>
                </a:lnTo>
                <a:lnTo>
                  <a:pt x="116" y="207"/>
                </a:lnTo>
                <a:lnTo>
                  <a:pt x="116" y="210"/>
                </a:lnTo>
                <a:lnTo>
                  <a:pt x="116" y="226"/>
                </a:lnTo>
                <a:lnTo>
                  <a:pt x="116" y="227"/>
                </a:lnTo>
                <a:lnTo>
                  <a:pt x="118" y="228"/>
                </a:lnTo>
                <a:lnTo>
                  <a:pt x="119" y="228"/>
                </a:lnTo>
                <a:lnTo>
                  <a:pt x="120" y="229"/>
                </a:lnTo>
                <a:lnTo>
                  <a:pt x="120" y="231"/>
                </a:lnTo>
                <a:lnTo>
                  <a:pt x="116" y="264"/>
                </a:lnTo>
                <a:lnTo>
                  <a:pt x="115" y="266"/>
                </a:lnTo>
                <a:lnTo>
                  <a:pt x="114" y="267"/>
                </a:lnTo>
                <a:lnTo>
                  <a:pt x="110" y="268"/>
                </a:lnTo>
                <a:lnTo>
                  <a:pt x="76" y="268"/>
                </a:lnTo>
                <a:lnTo>
                  <a:pt x="74" y="267"/>
                </a:lnTo>
                <a:lnTo>
                  <a:pt x="73" y="266"/>
                </a:lnTo>
                <a:lnTo>
                  <a:pt x="72" y="264"/>
                </a:lnTo>
                <a:lnTo>
                  <a:pt x="66" y="231"/>
                </a:lnTo>
                <a:lnTo>
                  <a:pt x="67" y="229"/>
                </a:lnTo>
                <a:lnTo>
                  <a:pt x="68" y="228"/>
                </a:lnTo>
                <a:lnTo>
                  <a:pt x="69" y="228"/>
                </a:lnTo>
                <a:lnTo>
                  <a:pt x="70" y="227"/>
                </a:lnTo>
                <a:lnTo>
                  <a:pt x="72" y="226"/>
                </a:lnTo>
                <a:lnTo>
                  <a:pt x="72" y="210"/>
                </a:lnTo>
                <a:lnTo>
                  <a:pt x="70" y="207"/>
                </a:lnTo>
                <a:lnTo>
                  <a:pt x="69" y="205"/>
                </a:lnTo>
                <a:lnTo>
                  <a:pt x="63" y="199"/>
                </a:lnTo>
                <a:lnTo>
                  <a:pt x="52" y="188"/>
                </a:lnTo>
                <a:lnTo>
                  <a:pt x="41" y="175"/>
                </a:lnTo>
                <a:lnTo>
                  <a:pt x="29" y="160"/>
                </a:lnTo>
                <a:lnTo>
                  <a:pt x="19" y="144"/>
                </a:lnTo>
                <a:lnTo>
                  <a:pt x="9" y="125"/>
                </a:lnTo>
                <a:lnTo>
                  <a:pt x="2" y="107"/>
                </a:lnTo>
                <a:lnTo>
                  <a:pt x="0" y="89"/>
                </a:lnTo>
                <a:lnTo>
                  <a:pt x="2" y="68"/>
                </a:lnTo>
                <a:lnTo>
                  <a:pt x="9" y="48"/>
                </a:lnTo>
                <a:lnTo>
                  <a:pt x="20" y="31"/>
                </a:lnTo>
                <a:lnTo>
                  <a:pt x="34" y="18"/>
                </a:lnTo>
                <a:lnTo>
                  <a:pt x="51" y="8"/>
                </a:lnTo>
                <a:lnTo>
                  <a:pt x="70" y="2"/>
                </a:lnTo>
                <a:lnTo>
                  <a:pt x="93"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8" name="Freeform 549">
            <a:extLst>
              <a:ext uri="{FF2B5EF4-FFF2-40B4-BE49-F238E27FC236}">
                <a16:creationId xmlns:a16="http://schemas.microsoft.com/office/drawing/2014/main" id="{4C2E67DA-8E96-4532-A298-AA29A07E6CE5}"/>
              </a:ext>
            </a:extLst>
          </p:cNvPr>
          <p:cNvSpPr>
            <a:spLocks noEditPoints="1"/>
          </p:cNvSpPr>
          <p:nvPr/>
        </p:nvSpPr>
        <p:spPr bwMode="auto">
          <a:xfrm>
            <a:off x="4478758" y="2048079"/>
            <a:ext cx="342900" cy="342900"/>
          </a:xfrm>
          <a:custGeom>
            <a:avLst/>
            <a:gdLst>
              <a:gd name="T0" fmla="*/ 89 w 216"/>
              <a:gd name="T1" fmla="*/ 85 h 216"/>
              <a:gd name="T2" fmla="*/ 86 w 216"/>
              <a:gd name="T3" fmla="*/ 89 h 216"/>
              <a:gd name="T4" fmla="*/ 21 w 216"/>
              <a:gd name="T5" fmla="*/ 89 h 216"/>
              <a:gd name="T6" fmla="*/ 73 w 216"/>
              <a:gd name="T7" fmla="*/ 130 h 216"/>
              <a:gd name="T8" fmla="*/ 73 w 216"/>
              <a:gd name="T9" fmla="*/ 134 h 216"/>
              <a:gd name="T10" fmla="*/ 105 w 216"/>
              <a:gd name="T11" fmla="*/ 158 h 216"/>
              <a:gd name="T12" fmla="*/ 109 w 216"/>
              <a:gd name="T13" fmla="*/ 157 h 216"/>
              <a:gd name="T14" fmla="*/ 111 w 216"/>
              <a:gd name="T15" fmla="*/ 158 h 216"/>
              <a:gd name="T16" fmla="*/ 143 w 216"/>
              <a:gd name="T17" fmla="*/ 134 h 216"/>
              <a:gd name="T18" fmla="*/ 143 w 216"/>
              <a:gd name="T19" fmla="*/ 130 h 216"/>
              <a:gd name="T20" fmla="*/ 195 w 216"/>
              <a:gd name="T21" fmla="*/ 89 h 216"/>
              <a:gd name="T22" fmla="*/ 130 w 216"/>
              <a:gd name="T23" fmla="*/ 89 h 216"/>
              <a:gd name="T24" fmla="*/ 127 w 216"/>
              <a:gd name="T25" fmla="*/ 85 h 216"/>
              <a:gd name="T26" fmla="*/ 106 w 216"/>
              <a:gd name="T27" fmla="*/ 0 h 216"/>
              <a:gd name="T28" fmla="*/ 111 w 216"/>
              <a:gd name="T29" fmla="*/ 1 h 216"/>
              <a:gd name="T30" fmla="*/ 136 w 216"/>
              <a:gd name="T31" fmla="*/ 79 h 216"/>
              <a:gd name="T32" fmla="*/ 213 w 216"/>
              <a:gd name="T33" fmla="*/ 79 h 216"/>
              <a:gd name="T34" fmla="*/ 216 w 216"/>
              <a:gd name="T35" fmla="*/ 81 h 216"/>
              <a:gd name="T36" fmla="*/ 216 w 216"/>
              <a:gd name="T37" fmla="*/ 86 h 216"/>
              <a:gd name="T38" fmla="*/ 153 w 216"/>
              <a:gd name="T39" fmla="*/ 134 h 216"/>
              <a:gd name="T40" fmla="*/ 177 w 216"/>
              <a:gd name="T41" fmla="*/ 211 h 216"/>
              <a:gd name="T42" fmla="*/ 174 w 216"/>
              <a:gd name="T43" fmla="*/ 215 h 216"/>
              <a:gd name="T44" fmla="*/ 171 w 216"/>
              <a:gd name="T45" fmla="*/ 216 h 216"/>
              <a:gd name="T46" fmla="*/ 169 w 216"/>
              <a:gd name="T47" fmla="*/ 215 h 216"/>
              <a:gd name="T48" fmla="*/ 47 w 216"/>
              <a:gd name="T49" fmla="*/ 215 h 216"/>
              <a:gd name="T50" fmla="*/ 43 w 216"/>
              <a:gd name="T51" fmla="*/ 216 h 216"/>
              <a:gd name="T52" fmla="*/ 39 w 216"/>
              <a:gd name="T53" fmla="*/ 213 h 216"/>
              <a:gd name="T54" fmla="*/ 39 w 216"/>
              <a:gd name="T55" fmla="*/ 209 h 216"/>
              <a:gd name="T56" fmla="*/ 1 w 216"/>
              <a:gd name="T57" fmla="*/ 88 h 216"/>
              <a:gd name="T58" fmla="*/ 0 w 216"/>
              <a:gd name="T59" fmla="*/ 84 h 216"/>
              <a:gd name="T60" fmla="*/ 1 w 216"/>
              <a:gd name="T61" fmla="*/ 80 h 216"/>
              <a:gd name="T62" fmla="*/ 5 w 216"/>
              <a:gd name="T63" fmla="*/ 79 h 216"/>
              <a:gd name="T64" fmla="*/ 103 w 216"/>
              <a:gd name="T65" fmla="*/ 4 h 216"/>
              <a:gd name="T66" fmla="*/ 106 w 216"/>
              <a:gd name="T6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6" h="216">
                <a:moveTo>
                  <a:pt x="109" y="24"/>
                </a:moveTo>
                <a:lnTo>
                  <a:pt x="89" y="85"/>
                </a:lnTo>
                <a:lnTo>
                  <a:pt x="88" y="88"/>
                </a:lnTo>
                <a:lnTo>
                  <a:pt x="86" y="89"/>
                </a:lnTo>
                <a:lnTo>
                  <a:pt x="84" y="89"/>
                </a:lnTo>
                <a:lnTo>
                  <a:pt x="21" y="89"/>
                </a:lnTo>
                <a:lnTo>
                  <a:pt x="72" y="128"/>
                </a:lnTo>
                <a:lnTo>
                  <a:pt x="73" y="130"/>
                </a:lnTo>
                <a:lnTo>
                  <a:pt x="75" y="131"/>
                </a:lnTo>
                <a:lnTo>
                  <a:pt x="73" y="134"/>
                </a:lnTo>
                <a:lnTo>
                  <a:pt x="55" y="196"/>
                </a:lnTo>
                <a:lnTo>
                  <a:pt x="105" y="158"/>
                </a:lnTo>
                <a:lnTo>
                  <a:pt x="106" y="157"/>
                </a:lnTo>
                <a:lnTo>
                  <a:pt x="109" y="157"/>
                </a:lnTo>
                <a:lnTo>
                  <a:pt x="110" y="157"/>
                </a:lnTo>
                <a:lnTo>
                  <a:pt x="111" y="158"/>
                </a:lnTo>
                <a:lnTo>
                  <a:pt x="161" y="196"/>
                </a:lnTo>
                <a:lnTo>
                  <a:pt x="143" y="134"/>
                </a:lnTo>
                <a:lnTo>
                  <a:pt x="141" y="131"/>
                </a:lnTo>
                <a:lnTo>
                  <a:pt x="143" y="130"/>
                </a:lnTo>
                <a:lnTo>
                  <a:pt x="144" y="128"/>
                </a:lnTo>
                <a:lnTo>
                  <a:pt x="195" y="89"/>
                </a:lnTo>
                <a:lnTo>
                  <a:pt x="132" y="89"/>
                </a:lnTo>
                <a:lnTo>
                  <a:pt x="130" y="89"/>
                </a:lnTo>
                <a:lnTo>
                  <a:pt x="128" y="88"/>
                </a:lnTo>
                <a:lnTo>
                  <a:pt x="127" y="85"/>
                </a:lnTo>
                <a:lnTo>
                  <a:pt x="109" y="24"/>
                </a:lnTo>
                <a:close/>
                <a:moveTo>
                  <a:pt x="106" y="0"/>
                </a:moveTo>
                <a:lnTo>
                  <a:pt x="110" y="0"/>
                </a:lnTo>
                <a:lnTo>
                  <a:pt x="111" y="1"/>
                </a:lnTo>
                <a:lnTo>
                  <a:pt x="113" y="4"/>
                </a:lnTo>
                <a:lnTo>
                  <a:pt x="136" y="79"/>
                </a:lnTo>
                <a:lnTo>
                  <a:pt x="211" y="79"/>
                </a:lnTo>
                <a:lnTo>
                  <a:pt x="213" y="79"/>
                </a:lnTo>
                <a:lnTo>
                  <a:pt x="215" y="80"/>
                </a:lnTo>
                <a:lnTo>
                  <a:pt x="216" y="81"/>
                </a:lnTo>
                <a:lnTo>
                  <a:pt x="216" y="84"/>
                </a:lnTo>
                <a:lnTo>
                  <a:pt x="216" y="86"/>
                </a:lnTo>
                <a:lnTo>
                  <a:pt x="215" y="88"/>
                </a:lnTo>
                <a:lnTo>
                  <a:pt x="153" y="134"/>
                </a:lnTo>
                <a:lnTo>
                  <a:pt x="177" y="209"/>
                </a:lnTo>
                <a:lnTo>
                  <a:pt x="177" y="211"/>
                </a:lnTo>
                <a:lnTo>
                  <a:pt x="177" y="213"/>
                </a:lnTo>
                <a:lnTo>
                  <a:pt x="174" y="215"/>
                </a:lnTo>
                <a:lnTo>
                  <a:pt x="173" y="216"/>
                </a:lnTo>
                <a:lnTo>
                  <a:pt x="171" y="216"/>
                </a:lnTo>
                <a:lnTo>
                  <a:pt x="170" y="216"/>
                </a:lnTo>
                <a:lnTo>
                  <a:pt x="169" y="215"/>
                </a:lnTo>
                <a:lnTo>
                  <a:pt x="109" y="169"/>
                </a:lnTo>
                <a:lnTo>
                  <a:pt x="47" y="215"/>
                </a:lnTo>
                <a:lnTo>
                  <a:pt x="46" y="216"/>
                </a:lnTo>
                <a:lnTo>
                  <a:pt x="43" y="216"/>
                </a:lnTo>
                <a:lnTo>
                  <a:pt x="42" y="215"/>
                </a:lnTo>
                <a:lnTo>
                  <a:pt x="39" y="213"/>
                </a:lnTo>
                <a:lnTo>
                  <a:pt x="39" y="211"/>
                </a:lnTo>
                <a:lnTo>
                  <a:pt x="39" y="209"/>
                </a:lnTo>
                <a:lnTo>
                  <a:pt x="63" y="134"/>
                </a:lnTo>
                <a:lnTo>
                  <a:pt x="1" y="88"/>
                </a:lnTo>
                <a:lnTo>
                  <a:pt x="0" y="86"/>
                </a:lnTo>
                <a:lnTo>
                  <a:pt x="0" y="84"/>
                </a:lnTo>
                <a:lnTo>
                  <a:pt x="0" y="81"/>
                </a:lnTo>
                <a:lnTo>
                  <a:pt x="1" y="80"/>
                </a:lnTo>
                <a:lnTo>
                  <a:pt x="3" y="79"/>
                </a:lnTo>
                <a:lnTo>
                  <a:pt x="5" y="79"/>
                </a:lnTo>
                <a:lnTo>
                  <a:pt x="80" y="79"/>
                </a:lnTo>
                <a:lnTo>
                  <a:pt x="103" y="4"/>
                </a:lnTo>
                <a:lnTo>
                  <a:pt x="105" y="1"/>
                </a:lnTo>
                <a:lnTo>
                  <a:pt x="106"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9" name="Freeform 548">
            <a:extLst>
              <a:ext uri="{FF2B5EF4-FFF2-40B4-BE49-F238E27FC236}">
                <a16:creationId xmlns:a16="http://schemas.microsoft.com/office/drawing/2014/main" id="{6ACAEA64-3E3E-45FA-BCEE-1C19DB651455}"/>
              </a:ext>
            </a:extLst>
          </p:cNvPr>
          <p:cNvSpPr>
            <a:spLocks noEditPoints="1"/>
          </p:cNvSpPr>
          <p:nvPr/>
        </p:nvSpPr>
        <p:spPr bwMode="auto">
          <a:xfrm>
            <a:off x="6121769" y="2058439"/>
            <a:ext cx="342900" cy="342900"/>
          </a:xfrm>
          <a:custGeom>
            <a:avLst/>
            <a:gdLst>
              <a:gd name="T0" fmla="*/ 92 w 216"/>
              <a:gd name="T1" fmla="*/ 10 h 216"/>
              <a:gd name="T2" fmla="*/ 71 w 216"/>
              <a:gd name="T3" fmla="*/ 13 h 216"/>
              <a:gd name="T4" fmla="*/ 51 w 216"/>
              <a:gd name="T5" fmla="*/ 22 h 216"/>
              <a:gd name="T6" fmla="*/ 34 w 216"/>
              <a:gd name="T7" fmla="*/ 34 h 216"/>
              <a:gd name="T8" fmla="*/ 22 w 216"/>
              <a:gd name="T9" fmla="*/ 51 h 216"/>
              <a:gd name="T10" fmla="*/ 13 w 216"/>
              <a:gd name="T11" fmla="*/ 71 h 216"/>
              <a:gd name="T12" fmla="*/ 10 w 216"/>
              <a:gd name="T13" fmla="*/ 92 h 216"/>
              <a:gd name="T14" fmla="*/ 13 w 216"/>
              <a:gd name="T15" fmla="*/ 114 h 216"/>
              <a:gd name="T16" fmla="*/ 22 w 216"/>
              <a:gd name="T17" fmla="*/ 132 h 216"/>
              <a:gd name="T18" fmla="*/ 34 w 216"/>
              <a:gd name="T19" fmla="*/ 149 h 216"/>
              <a:gd name="T20" fmla="*/ 51 w 216"/>
              <a:gd name="T21" fmla="*/ 162 h 216"/>
              <a:gd name="T22" fmla="*/ 71 w 216"/>
              <a:gd name="T23" fmla="*/ 170 h 216"/>
              <a:gd name="T24" fmla="*/ 92 w 216"/>
              <a:gd name="T25" fmla="*/ 173 h 216"/>
              <a:gd name="T26" fmla="*/ 114 w 216"/>
              <a:gd name="T27" fmla="*/ 170 h 216"/>
              <a:gd name="T28" fmla="*/ 132 w 216"/>
              <a:gd name="T29" fmla="*/ 162 h 216"/>
              <a:gd name="T30" fmla="*/ 149 w 216"/>
              <a:gd name="T31" fmla="*/ 149 h 216"/>
              <a:gd name="T32" fmla="*/ 162 w 216"/>
              <a:gd name="T33" fmla="*/ 132 h 216"/>
              <a:gd name="T34" fmla="*/ 170 w 216"/>
              <a:gd name="T35" fmla="*/ 114 h 216"/>
              <a:gd name="T36" fmla="*/ 173 w 216"/>
              <a:gd name="T37" fmla="*/ 92 h 216"/>
              <a:gd name="T38" fmla="*/ 170 w 216"/>
              <a:gd name="T39" fmla="*/ 71 h 216"/>
              <a:gd name="T40" fmla="*/ 162 w 216"/>
              <a:gd name="T41" fmla="*/ 51 h 216"/>
              <a:gd name="T42" fmla="*/ 149 w 216"/>
              <a:gd name="T43" fmla="*/ 34 h 216"/>
              <a:gd name="T44" fmla="*/ 132 w 216"/>
              <a:gd name="T45" fmla="*/ 22 h 216"/>
              <a:gd name="T46" fmla="*/ 114 w 216"/>
              <a:gd name="T47" fmla="*/ 13 h 216"/>
              <a:gd name="T48" fmla="*/ 92 w 216"/>
              <a:gd name="T49" fmla="*/ 10 h 216"/>
              <a:gd name="T50" fmla="*/ 92 w 216"/>
              <a:gd name="T51" fmla="*/ 0 h 216"/>
              <a:gd name="T52" fmla="*/ 117 w 216"/>
              <a:gd name="T53" fmla="*/ 4 h 216"/>
              <a:gd name="T54" fmla="*/ 139 w 216"/>
              <a:gd name="T55" fmla="*/ 13 h 216"/>
              <a:gd name="T56" fmla="*/ 157 w 216"/>
              <a:gd name="T57" fmla="*/ 27 h 216"/>
              <a:gd name="T58" fmla="*/ 171 w 216"/>
              <a:gd name="T59" fmla="*/ 46 h 216"/>
              <a:gd name="T60" fmla="*/ 181 w 216"/>
              <a:gd name="T61" fmla="*/ 67 h 216"/>
              <a:gd name="T62" fmla="*/ 183 w 216"/>
              <a:gd name="T63" fmla="*/ 92 h 216"/>
              <a:gd name="T64" fmla="*/ 181 w 216"/>
              <a:gd name="T65" fmla="*/ 114 h 216"/>
              <a:gd name="T66" fmla="*/ 173 w 216"/>
              <a:gd name="T67" fmla="*/ 135 h 216"/>
              <a:gd name="T68" fmla="*/ 160 w 216"/>
              <a:gd name="T69" fmla="*/ 153 h 216"/>
              <a:gd name="T70" fmla="*/ 161 w 216"/>
              <a:gd name="T71" fmla="*/ 153 h 216"/>
              <a:gd name="T72" fmla="*/ 215 w 216"/>
              <a:gd name="T73" fmla="*/ 207 h 216"/>
              <a:gd name="T74" fmla="*/ 216 w 216"/>
              <a:gd name="T75" fmla="*/ 209 h 216"/>
              <a:gd name="T76" fmla="*/ 216 w 216"/>
              <a:gd name="T77" fmla="*/ 212 h 216"/>
              <a:gd name="T78" fmla="*/ 215 w 216"/>
              <a:gd name="T79" fmla="*/ 215 h 216"/>
              <a:gd name="T80" fmla="*/ 212 w 216"/>
              <a:gd name="T81" fmla="*/ 216 h 216"/>
              <a:gd name="T82" fmla="*/ 211 w 216"/>
              <a:gd name="T83" fmla="*/ 216 h 216"/>
              <a:gd name="T84" fmla="*/ 208 w 216"/>
              <a:gd name="T85" fmla="*/ 216 h 216"/>
              <a:gd name="T86" fmla="*/ 207 w 216"/>
              <a:gd name="T87" fmla="*/ 215 h 216"/>
              <a:gd name="T88" fmla="*/ 153 w 216"/>
              <a:gd name="T89" fmla="*/ 161 h 216"/>
              <a:gd name="T90" fmla="*/ 153 w 216"/>
              <a:gd name="T91" fmla="*/ 160 h 216"/>
              <a:gd name="T92" fmla="*/ 135 w 216"/>
              <a:gd name="T93" fmla="*/ 173 h 216"/>
              <a:gd name="T94" fmla="*/ 114 w 216"/>
              <a:gd name="T95" fmla="*/ 181 h 216"/>
              <a:gd name="T96" fmla="*/ 92 w 216"/>
              <a:gd name="T97" fmla="*/ 183 h 216"/>
              <a:gd name="T98" fmla="*/ 67 w 216"/>
              <a:gd name="T99" fmla="*/ 181 h 216"/>
              <a:gd name="T100" fmla="*/ 46 w 216"/>
              <a:gd name="T101" fmla="*/ 171 h 216"/>
              <a:gd name="T102" fmla="*/ 27 w 216"/>
              <a:gd name="T103" fmla="*/ 157 h 216"/>
              <a:gd name="T104" fmla="*/ 13 w 216"/>
              <a:gd name="T105" fmla="*/ 139 h 216"/>
              <a:gd name="T106" fmla="*/ 4 w 216"/>
              <a:gd name="T107" fmla="*/ 117 h 216"/>
              <a:gd name="T108" fmla="*/ 0 w 216"/>
              <a:gd name="T109" fmla="*/ 92 h 216"/>
              <a:gd name="T110" fmla="*/ 4 w 216"/>
              <a:gd name="T111" fmla="*/ 67 h 216"/>
              <a:gd name="T112" fmla="*/ 13 w 216"/>
              <a:gd name="T113" fmla="*/ 46 h 216"/>
              <a:gd name="T114" fmla="*/ 27 w 216"/>
              <a:gd name="T115" fmla="*/ 27 h 216"/>
              <a:gd name="T116" fmla="*/ 46 w 216"/>
              <a:gd name="T117" fmla="*/ 13 h 216"/>
              <a:gd name="T118" fmla="*/ 67 w 216"/>
              <a:gd name="T119" fmla="*/ 4 h 216"/>
              <a:gd name="T120" fmla="*/ 92 w 216"/>
              <a:gd name="T1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6" h="216">
                <a:moveTo>
                  <a:pt x="92" y="10"/>
                </a:moveTo>
                <a:lnTo>
                  <a:pt x="71" y="13"/>
                </a:lnTo>
                <a:lnTo>
                  <a:pt x="51" y="22"/>
                </a:lnTo>
                <a:lnTo>
                  <a:pt x="34" y="34"/>
                </a:lnTo>
                <a:lnTo>
                  <a:pt x="22" y="51"/>
                </a:lnTo>
                <a:lnTo>
                  <a:pt x="13" y="71"/>
                </a:lnTo>
                <a:lnTo>
                  <a:pt x="10" y="92"/>
                </a:lnTo>
                <a:lnTo>
                  <a:pt x="13" y="114"/>
                </a:lnTo>
                <a:lnTo>
                  <a:pt x="22" y="132"/>
                </a:lnTo>
                <a:lnTo>
                  <a:pt x="34" y="149"/>
                </a:lnTo>
                <a:lnTo>
                  <a:pt x="51" y="162"/>
                </a:lnTo>
                <a:lnTo>
                  <a:pt x="71" y="170"/>
                </a:lnTo>
                <a:lnTo>
                  <a:pt x="92" y="173"/>
                </a:lnTo>
                <a:lnTo>
                  <a:pt x="114" y="170"/>
                </a:lnTo>
                <a:lnTo>
                  <a:pt x="132" y="162"/>
                </a:lnTo>
                <a:lnTo>
                  <a:pt x="149" y="149"/>
                </a:lnTo>
                <a:lnTo>
                  <a:pt x="162" y="132"/>
                </a:lnTo>
                <a:lnTo>
                  <a:pt x="170" y="114"/>
                </a:lnTo>
                <a:lnTo>
                  <a:pt x="173" y="92"/>
                </a:lnTo>
                <a:lnTo>
                  <a:pt x="170" y="71"/>
                </a:lnTo>
                <a:lnTo>
                  <a:pt x="162" y="51"/>
                </a:lnTo>
                <a:lnTo>
                  <a:pt x="149" y="34"/>
                </a:lnTo>
                <a:lnTo>
                  <a:pt x="132" y="22"/>
                </a:lnTo>
                <a:lnTo>
                  <a:pt x="114" y="13"/>
                </a:lnTo>
                <a:lnTo>
                  <a:pt x="92" y="10"/>
                </a:lnTo>
                <a:close/>
                <a:moveTo>
                  <a:pt x="92" y="0"/>
                </a:moveTo>
                <a:lnTo>
                  <a:pt x="117" y="4"/>
                </a:lnTo>
                <a:lnTo>
                  <a:pt x="139" y="13"/>
                </a:lnTo>
                <a:lnTo>
                  <a:pt x="157" y="27"/>
                </a:lnTo>
                <a:lnTo>
                  <a:pt x="171" y="46"/>
                </a:lnTo>
                <a:lnTo>
                  <a:pt x="181" y="67"/>
                </a:lnTo>
                <a:lnTo>
                  <a:pt x="183" y="92"/>
                </a:lnTo>
                <a:lnTo>
                  <a:pt x="181" y="114"/>
                </a:lnTo>
                <a:lnTo>
                  <a:pt x="173" y="135"/>
                </a:lnTo>
                <a:lnTo>
                  <a:pt x="160" y="153"/>
                </a:lnTo>
                <a:lnTo>
                  <a:pt x="161" y="153"/>
                </a:lnTo>
                <a:lnTo>
                  <a:pt x="215" y="207"/>
                </a:lnTo>
                <a:lnTo>
                  <a:pt x="216" y="209"/>
                </a:lnTo>
                <a:lnTo>
                  <a:pt x="216" y="212"/>
                </a:lnTo>
                <a:lnTo>
                  <a:pt x="215" y="215"/>
                </a:lnTo>
                <a:lnTo>
                  <a:pt x="212" y="216"/>
                </a:lnTo>
                <a:lnTo>
                  <a:pt x="211" y="216"/>
                </a:lnTo>
                <a:lnTo>
                  <a:pt x="208" y="216"/>
                </a:lnTo>
                <a:lnTo>
                  <a:pt x="207" y="215"/>
                </a:lnTo>
                <a:lnTo>
                  <a:pt x="153" y="161"/>
                </a:lnTo>
                <a:lnTo>
                  <a:pt x="153" y="160"/>
                </a:lnTo>
                <a:lnTo>
                  <a:pt x="135" y="173"/>
                </a:lnTo>
                <a:lnTo>
                  <a:pt x="114" y="181"/>
                </a:lnTo>
                <a:lnTo>
                  <a:pt x="92" y="183"/>
                </a:lnTo>
                <a:lnTo>
                  <a:pt x="67" y="181"/>
                </a:lnTo>
                <a:lnTo>
                  <a:pt x="46" y="171"/>
                </a:lnTo>
                <a:lnTo>
                  <a:pt x="27" y="157"/>
                </a:lnTo>
                <a:lnTo>
                  <a:pt x="13" y="139"/>
                </a:lnTo>
                <a:lnTo>
                  <a:pt x="4" y="117"/>
                </a:lnTo>
                <a:lnTo>
                  <a:pt x="0" y="92"/>
                </a:lnTo>
                <a:lnTo>
                  <a:pt x="4" y="67"/>
                </a:lnTo>
                <a:lnTo>
                  <a:pt x="13" y="46"/>
                </a:lnTo>
                <a:lnTo>
                  <a:pt x="27" y="27"/>
                </a:lnTo>
                <a:lnTo>
                  <a:pt x="46" y="13"/>
                </a:lnTo>
                <a:lnTo>
                  <a:pt x="67" y="4"/>
                </a:lnTo>
                <a:lnTo>
                  <a:pt x="92"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0" name="Freeform 580">
            <a:extLst>
              <a:ext uri="{FF2B5EF4-FFF2-40B4-BE49-F238E27FC236}">
                <a16:creationId xmlns:a16="http://schemas.microsoft.com/office/drawing/2014/main" id="{2BF4D565-18B7-477E-830B-47D9C183353B}"/>
              </a:ext>
            </a:extLst>
          </p:cNvPr>
          <p:cNvSpPr>
            <a:spLocks noEditPoints="1"/>
          </p:cNvSpPr>
          <p:nvPr/>
        </p:nvSpPr>
        <p:spPr bwMode="auto">
          <a:xfrm>
            <a:off x="7782207" y="2047806"/>
            <a:ext cx="342900" cy="342900"/>
          </a:xfrm>
          <a:custGeom>
            <a:avLst/>
            <a:gdLst>
              <a:gd name="T0" fmla="*/ 59 w 216"/>
              <a:gd name="T1" fmla="*/ 206 h 216"/>
              <a:gd name="T2" fmla="*/ 140 w 216"/>
              <a:gd name="T3" fmla="*/ 10 h 216"/>
              <a:gd name="T4" fmla="*/ 123 w 216"/>
              <a:gd name="T5" fmla="*/ 33 h 216"/>
              <a:gd name="T6" fmla="*/ 92 w 216"/>
              <a:gd name="T7" fmla="*/ 79 h 216"/>
              <a:gd name="T8" fmla="*/ 71 w 216"/>
              <a:gd name="T9" fmla="*/ 198 h 216"/>
              <a:gd name="T10" fmla="*/ 173 w 216"/>
              <a:gd name="T11" fmla="*/ 206 h 216"/>
              <a:gd name="T12" fmla="*/ 186 w 216"/>
              <a:gd name="T13" fmla="*/ 200 h 216"/>
              <a:gd name="T14" fmla="*/ 189 w 216"/>
              <a:gd name="T15" fmla="*/ 189 h 216"/>
              <a:gd name="T16" fmla="*/ 185 w 216"/>
              <a:gd name="T17" fmla="*/ 182 h 216"/>
              <a:gd name="T18" fmla="*/ 185 w 216"/>
              <a:gd name="T19" fmla="*/ 177 h 216"/>
              <a:gd name="T20" fmla="*/ 190 w 216"/>
              <a:gd name="T21" fmla="*/ 171 h 216"/>
              <a:gd name="T22" fmla="*/ 194 w 216"/>
              <a:gd name="T23" fmla="*/ 165 h 216"/>
              <a:gd name="T24" fmla="*/ 191 w 216"/>
              <a:gd name="T25" fmla="*/ 157 h 216"/>
              <a:gd name="T26" fmla="*/ 189 w 216"/>
              <a:gd name="T27" fmla="*/ 152 h 216"/>
              <a:gd name="T28" fmla="*/ 194 w 216"/>
              <a:gd name="T29" fmla="*/ 147 h 216"/>
              <a:gd name="T30" fmla="*/ 199 w 216"/>
              <a:gd name="T31" fmla="*/ 140 h 216"/>
              <a:gd name="T32" fmla="*/ 199 w 216"/>
              <a:gd name="T33" fmla="*/ 132 h 216"/>
              <a:gd name="T34" fmla="*/ 195 w 216"/>
              <a:gd name="T35" fmla="*/ 127 h 216"/>
              <a:gd name="T36" fmla="*/ 196 w 216"/>
              <a:gd name="T37" fmla="*/ 120 h 216"/>
              <a:gd name="T38" fmla="*/ 203 w 216"/>
              <a:gd name="T39" fmla="*/ 117 h 216"/>
              <a:gd name="T40" fmla="*/ 204 w 216"/>
              <a:gd name="T41" fmla="*/ 105 h 216"/>
              <a:gd name="T42" fmla="*/ 183 w 216"/>
              <a:gd name="T43" fmla="*/ 97 h 216"/>
              <a:gd name="T44" fmla="*/ 139 w 216"/>
              <a:gd name="T45" fmla="*/ 94 h 216"/>
              <a:gd name="T46" fmla="*/ 140 w 216"/>
              <a:gd name="T47" fmla="*/ 75 h 216"/>
              <a:gd name="T48" fmla="*/ 152 w 216"/>
              <a:gd name="T49" fmla="*/ 27 h 216"/>
              <a:gd name="T50" fmla="*/ 149 w 216"/>
              <a:gd name="T51" fmla="*/ 14 h 216"/>
              <a:gd name="T52" fmla="*/ 140 w 216"/>
              <a:gd name="T53" fmla="*/ 10 h 216"/>
              <a:gd name="T54" fmla="*/ 157 w 216"/>
              <a:gd name="T55" fmla="*/ 8 h 216"/>
              <a:gd name="T56" fmla="*/ 157 w 216"/>
              <a:gd name="T57" fmla="*/ 58 h 216"/>
              <a:gd name="T58" fmla="*/ 198 w 216"/>
              <a:gd name="T59" fmla="*/ 88 h 216"/>
              <a:gd name="T60" fmla="*/ 216 w 216"/>
              <a:gd name="T61" fmla="*/ 111 h 216"/>
              <a:gd name="T62" fmla="*/ 211 w 216"/>
              <a:gd name="T63" fmla="*/ 123 h 216"/>
              <a:gd name="T64" fmla="*/ 211 w 216"/>
              <a:gd name="T65" fmla="*/ 136 h 216"/>
              <a:gd name="T66" fmla="*/ 203 w 216"/>
              <a:gd name="T67" fmla="*/ 153 h 216"/>
              <a:gd name="T68" fmla="*/ 196 w 216"/>
              <a:gd name="T69" fmla="*/ 181 h 216"/>
              <a:gd name="T70" fmla="*/ 199 w 216"/>
              <a:gd name="T71" fmla="*/ 185 h 216"/>
              <a:gd name="T72" fmla="*/ 199 w 216"/>
              <a:gd name="T73" fmla="*/ 189 h 216"/>
              <a:gd name="T74" fmla="*/ 198 w 216"/>
              <a:gd name="T75" fmla="*/ 202 h 216"/>
              <a:gd name="T76" fmla="*/ 173 w 216"/>
              <a:gd name="T77" fmla="*/ 216 h 216"/>
              <a:gd name="T78" fmla="*/ 84 w 216"/>
              <a:gd name="T79" fmla="*/ 212 h 216"/>
              <a:gd name="T80" fmla="*/ 69 w 216"/>
              <a:gd name="T81" fmla="*/ 213 h 216"/>
              <a:gd name="T82" fmla="*/ 5 w 216"/>
              <a:gd name="T83" fmla="*/ 216 h 216"/>
              <a:gd name="T84" fmla="*/ 0 w 216"/>
              <a:gd name="T85" fmla="*/ 211 h 216"/>
              <a:gd name="T86" fmla="*/ 3 w 216"/>
              <a:gd name="T87" fmla="*/ 76 h 216"/>
              <a:gd name="T88" fmla="*/ 68 w 216"/>
              <a:gd name="T89" fmla="*/ 76 h 216"/>
              <a:gd name="T90" fmla="*/ 71 w 216"/>
              <a:gd name="T91" fmla="*/ 82 h 216"/>
              <a:gd name="T92" fmla="*/ 99 w 216"/>
              <a:gd name="T93" fmla="*/ 52 h 216"/>
              <a:gd name="T94" fmla="*/ 114 w 216"/>
              <a:gd name="T95" fmla="*/ 27 h 216"/>
              <a:gd name="T96" fmla="*/ 124 w 216"/>
              <a:gd name="T97" fmla="*/ 8 h 216"/>
              <a:gd name="T98" fmla="*/ 136 w 216"/>
              <a:gd name="T9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6" h="216">
                <a:moveTo>
                  <a:pt x="10" y="86"/>
                </a:moveTo>
                <a:lnTo>
                  <a:pt x="10" y="206"/>
                </a:lnTo>
                <a:lnTo>
                  <a:pt x="59" y="206"/>
                </a:lnTo>
                <a:lnTo>
                  <a:pt x="59" y="86"/>
                </a:lnTo>
                <a:lnTo>
                  <a:pt x="10" y="86"/>
                </a:lnTo>
                <a:close/>
                <a:moveTo>
                  <a:pt x="140" y="10"/>
                </a:moveTo>
                <a:lnTo>
                  <a:pt x="135" y="14"/>
                </a:lnTo>
                <a:lnTo>
                  <a:pt x="130" y="22"/>
                </a:lnTo>
                <a:lnTo>
                  <a:pt x="123" y="33"/>
                </a:lnTo>
                <a:lnTo>
                  <a:pt x="117" y="46"/>
                </a:lnTo>
                <a:lnTo>
                  <a:pt x="109" y="59"/>
                </a:lnTo>
                <a:lnTo>
                  <a:pt x="92" y="79"/>
                </a:lnTo>
                <a:lnTo>
                  <a:pt x="72" y="94"/>
                </a:lnTo>
                <a:lnTo>
                  <a:pt x="71" y="94"/>
                </a:lnTo>
                <a:lnTo>
                  <a:pt x="71" y="198"/>
                </a:lnTo>
                <a:lnTo>
                  <a:pt x="105" y="203"/>
                </a:lnTo>
                <a:lnTo>
                  <a:pt x="140" y="206"/>
                </a:lnTo>
                <a:lnTo>
                  <a:pt x="173" y="206"/>
                </a:lnTo>
                <a:lnTo>
                  <a:pt x="178" y="204"/>
                </a:lnTo>
                <a:lnTo>
                  <a:pt x="183" y="203"/>
                </a:lnTo>
                <a:lnTo>
                  <a:pt x="186" y="200"/>
                </a:lnTo>
                <a:lnTo>
                  <a:pt x="189" y="196"/>
                </a:lnTo>
                <a:lnTo>
                  <a:pt x="189" y="191"/>
                </a:lnTo>
                <a:lnTo>
                  <a:pt x="189" y="189"/>
                </a:lnTo>
                <a:lnTo>
                  <a:pt x="187" y="186"/>
                </a:lnTo>
                <a:lnTo>
                  <a:pt x="186" y="185"/>
                </a:lnTo>
                <a:lnTo>
                  <a:pt x="185" y="182"/>
                </a:lnTo>
                <a:lnTo>
                  <a:pt x="185" y="181"/>
                </a:lnTo>
                <a:lnTo>
                  <a:pt x="183" y="178"/>
                </a:lnTo>
                <a:lnTo>
                  <a:pt x="185" y="177"/>
                </a:lnTo>
                <a:lnTo>
                  <a:pt x="186" y="174"/>
                </a:lnTo>
                <a:lnTo>
                  <a:pt x="187" y="173"/>
                </a:lnTo>
                <a:lnTo>
                  <a:pt x="190" y="171"/>
                </a:lnTo>
                <a:lnTo>
                  <a:pt x="192" y="170"/>
                </a:lnTo>
                <a:lnTo>
                  <a:pt x="194" y="168"/>
                </a:lnTo>
                <a:lnTo>
                  <a:pt x="194" y="165"/>
                </a:lnTo>
                <a:lnTo>
                  <a:pt x="194" y="161"/>
                </a:lnTo>
                <a:lnTo>
                  <a:pt x="192" y="158"/>
                </a:lnTo>
                <a:lnTo>
                  <a:pt x="191" y="157"/>
                </a:lnTo>
                <a:lnTo>
                  <a:pt x="190" y="156"/>
                </a:lnTo>
                <a:lnTo>
                  <a:pt x="190" y="153"/>
                </a:lnTo>
                <a:lnTo>
                  <a:pt x="189" y="152"/>
                </a:lnTo>
                <a:lnTo>
                  <a:pt x="190" y="149"/>
                </a:lnTo>
                <a:lnTo>
                  <a:pt x="191" y="148"/>
                </a:lnTo>
                <a:lnTo>
                  <a:pt x="194" y="147"/>
                </a:lnTo>
                <a:lnTo>
                  <a:pt x="195" y="145"/>
                </a:lnTo>
                <a:lnTo>
                  <a:pt x="198" y="143"/>
                </a:lnTo>
                <a:lnTo>
                  <a:pt x="199" y="140"/>
                </a:lnTo>
                <a:lnTo>
                  <a:pt x="200" y="137"/>
                </a:lnTo>
                <a:lnTo>
                  <a:pt x="199" y="135"/>
                </a:lnTo>
                <a:lnTo>
                  <a:pt x="199" y="132"/>
                </a:lnTo>
                <a:lnTo>
                  <a:pt x="198" y="130"/>
                </a:lnTo>
                <a:lnTo>
                  <a:pt x="196" y="128"/>
                </a:lnTo>
                <a:lnTo>
                  <a:pt x="195" y="127"/>
                </a:lnTo>
                <a:lnTo>
                  <a:pt x="194" y="124"/>
                </a:lnTo>
                <a:lnTo>
                  <a:pt x="195" y="122"/>
                </a:lnTo>
                <a:lnTo>
                  <a:pt x="196" y="120"/>
                </a:lnTo>
                <a:lnTo>
                  <a:pt x="199" y="119"/>
                </a:lnTo>
                <a:lnTo>
                  <a:pt x="200" y="118"/>
                </a:lnTo>
                <a:lnTo>
                  <a:pt x="203" y="117"/>
                </a:lnTo>
                <a:lnTo>
                  <a:pt x="204" y="114"/>
                </a:lnTo>
                <a:lnTo>
                  <a:pt x="206" y="111"/>
                </a:lnTo>
                <a:lnTo>
                  <a:pt x="204" y="105"/>
                </a:lnTo>
                <a:lnTo>
                  <a:pt x="200" y="101"/>
                </a:lnTo>
                <a:lnTo>
                  <a:pt x="194" y="98"/>
                </a:lnTo>
                <a:lnTo>
                  <a:pt x="183" y="97"/>
                </a:lnTo>
                <a:lnTo>
                  <a:pt x="164" y="97"/>
                </a:lnTo>
                <a:lnTo>
                  <a:pt x="149" y="97"/>
                </a:lnTo>
                <a:lnTo>
                  <a:pt x="139" y="94"/>
                </a:lnTo>
                <a:lnTo>
                  <a:pt x="135" y="92"/>
                </a:lnTo>
                <a:lnTo>
                  <a:pt x="135" y="86"/>
                </a:lnTo>
                <a:lnTo>
                  <a:pt x="140" y="75"/>
                </a:lnTo>
                <a:lnTo>
                  <a:pt x="145" y="60"/>
                </a:lnTo>
                <a:lnTo>
                  <a:pt x="149" y="43"/>
                </a:lnTo>
                <a:lnTo>
                  <a:pt x="152" y="27"/>
                </a:lnTo>
                <a:lnTo>
                  <a:pt x="151" y="22"/>
                </a:lnTo>
                <a:lnTo>
                  <a:pt x="151" y="18"/>
                </a:lnTo>
                <a:lnTo>
                  <a:pt x="149" y="14"/>
                </a:lnTo>
                <a:lnTo>
                  <a:pt x="147" y="13"/>
                </a:lnTo>
                <a:lnTo>
                  <a:pt x="144" y="12"/>
                </a:lnTo>
                <a:lnTo>
                  <a:pt x="140" y="10"/>
                </a:lnTo>
                <a:close/>
                <a:moveTo>
                  <a:pt x="140" y="0"/>
                </a:moveTo>
                <a:lnTo>
                  <a:pt x="151" y="1"/>
                </a:lnTo>
                <a:lnTo>
                  <a:pt x="157" y="8"/>
                </a:lnTo>
                <a:lnTo>
                  <a:pt x="161" y="16"/>
                </a:lnTo>
                <a:lnTo>
                  <a:pt x="162" y="27"/>
                </a:lnTo>
                <a:lnTo>
                  <a:pt x="157" y="58"/>
                </a:lnTo>
                <a:lnTo>
                  <a:pt x="148" y="85"/>
                </a:lnTo>
                <a:lnTo>
                  <a:pt x="183" y="86"/>
                </a:lnTo>
                <a:lnTo>
                  <a:pt x="198" y="88"/>
                </a:lnTo>
                <a:lnTo>
                  <a:pt x="207" y="93"/>
                </a:lnTo>
                <a:lnTo>
                  <a:pt x="213" y="101"/>
                </a:lnTo>
                <a:lnTo>
                  <a:pt x="216" y="111"/>
                </a:lnTo>
                <a:lnTo>
                  <a:pt x="216" y="115"/>
                </a:lnTo>
                <a:lnTo>
                  <a:pt x="213" y="119"/>
                </a:lnTo>
                <a:lnTo>
                  <a:pt x="211" y="123"/>
                </a:lnTo>
                <a:lnTo>
                  <a:pt x="208" y="126"/>
                </a:lnTo>
                <a:lnTo>
                  <a:pt x="208" y="127"/>
                </a:lnTo>
                <a:lnTo>
                  <a:pt x="211" y="136"/>
                </a:lnTo>
                <a:lnTo>
                  <a:pt x="209" y="145"/>
                </a:lnTo>
                <a:lnTo>
                  <a:pt x="202" y="153"/>
                </a:lnTo>
                <a:lnTo>
                  <a:pt x="203" y="153"/>
                </a:lnTo>
                <a:lnTo>
                  <a:pt x="206" y="164"/>
                </a:lnTo>
                <a:lnTo>
                  <a:pt x="203" y="173"/>
                </a:lnTo>
                <a:lnTo>
                  <a:pt x="196" y="181"/>
                </a:lnTo>
                <a:lnTo>
                  <a:pt x="196" y="181"/>
                </a:lnTo>
                <a:lnTo>
                  <a:pt x="198" y="183"/>
                </a:lnTo>
                <a:lnTo>
                  <a:pt x="199" y="185"/>
                </a:lnTo>
                <a:lnTo>
                  <a:pt x="199" y="186"/>
                </a:lnTo>
                <a:lnTo>
                  <a:pt x="199" y="187"/>
                </a:lnTo>
                <a:lnTo>
                  <a:pt x="199" y="189"/>
                </a:lnTo>
                <a:lnTo>
                  <a:pt x="199" y="190"/>
                </a:lnTo>
                <a:lnTo>
                  <a:pt x="200" y="191"/>
                </a:lnTo>
                <a:lnTo>
                  <a:pt x="198" y="202"/>
                </a:lnTo>
                <a:lnTo>
                  <a:pt x="192" y="209"/>
                </a:lnTo>
                <a:lnTo>
                  <a:pt x="183" y="215"/>
                </a:lnTo>
                <a:lnTo>
                  <a:pt x="173" y="216"/>
                </a:lnTo>
                <a:lnTo>
                  <a:pt x="140" y="216"/>
                </a:lnTo>
                <a:lnTo>
                  <a:pt x="113" y="215"/>
                </a:lnTo>
                <a:lnTo>
                  <a:pt x="84" y="212"/>
                </a:lnTo>
                <a:lnTo>
                  <a:pt x="71" y="209"/>
                </a:lnTo>
                <a:lnTo>
                  <a:pt x="71" y="211"/>
                </a:lnTo>
                <a:lnTo>
                  <a:pt x="69" y="213"/>
                </a:lnTo>
                <a:lnTo>
                  <a:pt x="68" y="215"/>
                </a:lnTo>
                <a:lnTo>
                  <a:pt x="65" y="216"/>
                </a:lnTo>
                <a:lnTo>
                  <a:pt x="5" y="216"/>
                </a:lnTo>
                <a:lnTo>
                  <a:pt x="3" y="215"/>
                </a:lnTo>
                <a:lnTo>
                  <a:pt x="1" y="213"/>
                </a:lnTo>
                <a:lnTo>
                  <a:pt x="0" y="211"/>
                </a:lnTo>
                <a:lnTo>
                  <a:pt x="0" y="81"/>
                </a:lnTo>
                <a:lnTo>
                  <a:pt x="1" y="79"/>
                </a:lnTo>
                <a:lnTo>
                  <a:pt x="3" y="76"/>
                </a:lnTo>
                <a:lnTo>
                  <a:pt x="5" y="76"/>
                </a:lnTo>
                <a:lnTo>
                  <a:pt x="65" y="76"/>
                </a:lnTo>
                <a:lnTo>
                  <a:pt x="68" y="76"/>
                </a:lnTo>
                <a:lnTo>
                  <a:pt x="69" y="79"/>
                </a:lnTo>
                <a:lnTo>
                  <a:pt x="71" y="81"/>
                </a:lnTo>
                <a:lnTo>
                  <a:pt x="71" y="82"/>
                </a:lnTo>
                <a:lnTo>
                  <a:pt x="81" y="73"/>
                </a:lnTo>
                <a:lnTo>
                  <a:pt x="90" y="64"/>
                </a:lnTo>
                <a:lnTo>
                  <a:pt x="99" y="52"/>
                </a:lnTo>
                <a:lnTo>
                  <a:pt x="106" y="43"/>
                </a:lnTo>
                <a:lnTo>
                  <a:pt x="109" y="37"/>
                </a:lnTo>
                <a:lnTo>
                  <a:pt x="114" y="27"/>
                </a:lnTo>
                <a:lnTo>
                  <a:pt x="119" y="18"/>
                </a:lnTo>
                <a:lnTo>
                  <a:pt x="122" y="13"/>
                </a:lnTo>
                <a:lnTo>
                  <a:pt x="124" y="8"/>
                </a:lnTo>
                <a:lnTo>
                  <a:pt x="128" y="5"/>
                </a:lnTo>
                <a:lnTo>
                  <a:pt x="132" y="3"/>
                </a:lnTo>
                <a:lnTo>
                  <a:pt x="136" y="0"/>
                </a:lnTo>
                <a:lnTo>
                  <a:pt x="14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311" name="Groep 310">
            <a:extLst>
              <a:ext uri="{FF2B5EF4-FFF2-40B4-BE49-F238E27FC236}">
                <a16:creationId xmlns:a16="http://schemas.microsoft.com/office/drawing/2014/main" id="{70FC8BAC-7807-42E5-B786-2FA30A350B47}"/>
              </a:ext>
            </a:extLst>
          </p:cNvPr>
          <p:cNvGrpSpPr/>
          <p:nvPr/>
        </p:nvGrpSpPr>
        <p:grpSpPr>
          <a:xfrm>
            <a:off x="1147234" y="3409523"/>
            <a:ext cx="342900" cy="342901"/>
            <a:chOff x="4386883" y="2743200"/>
            <a:chExt cx="342900" cy="342901"/>
          </a:xfrm>
          <a:solidFill>
            <a:schemeClr val="tx2"/>
          </a:solidFill>
        </p:grpSpPr>
        <p:sp>
          <p:nvSpPr>
            <p:cNvPr id="312" name="Freeform 114">
              <a:extLst>
                <a:ext uri="{FF2B5EF4-FFF2-40B4-BE49-F238E27FC236}">
                  <a16:creationId xmlns:a16="http://schemas.microsoft.com/office/drawing/2014/main" id="{72E8D5BF-1863-4E2B-95B4-6E82F54EFBF7}"/>
                </a:ext>
              </a:extLst>
            </p:cNvPr>
            <p:cNvSpPr>
              <a:spLocks/>
            </p:cNvSpPr>
            <p:nvPr/>
          </p:nvSpPr>
          <p:spPr bwMode="auto">
            <a:xfrm>
              <a:off x="4386883" y="2743200"/>
              <a:ext cx="342900" cy="342900"/>
            </a:xfrm>
            <a:custGeom>
              <a:avLst/>
              <a:gdLst>
                <a:gd name="T0" fmla="*/ 178 w 216"/>
                <a:gd name="T1" fmla="*/ 0 h 216"/>
                <a:gd name="T2" fmla="*/ 211 w 216"/>
                <a:gd name="T3" fmla="*/ 0 h 216"/>
                <a:gd name="T4" fmla="*/ 213 w 216"/>
                <a:gd name="T5" fmla="*/ 1 h 216"/>
                <a:gd name="T6" fmla="*/ 215 w 216"/>
                <a:gd name="T7" fmla="*/ 3 h 216"/>
                <a:gd name="T8" fmla="*/ 216 w 216"/>
                <a:gd name="T9" fmla="*/ 5 h 216"/>
                <a:gd name="T10" fmla="*/ 216 w 216"/>
                <a:gd name="T11" fmla="*/ 38 h 216"/>
                <a:gd name="T12" fmla="*/ 215 w 216"/>
                <a:gd name="T13" fmla="*/ 41 h 216"/>
                <a:gd name="T14" fmla="*/ 213 w 216"/>
                <a:gd name="T15" fmla="*/ 42 h 216"/>
                <a:gd name="T16" fmla="*/ 211 w 216"/>
                <a:gd name="T17" fmla="*/ 43 h 216"/>
                <a:gd name="T18" fmla="*/ 208 w 216"/>
                <a:gd name="T19" fmla="*/ 42 h 216"/>
                <a:gd name="T20" fmla="*/ 206 w 216"/>
                <a:gd name="T21" fmla="*/ 41 h 216"/>
                <a:gd name="T22" fmla="*/ 206 w 216"/>
                <a:gd name="T23" fmla="*/ 38 h 216"/>
                <a:gd name="T24" fmla="*/ 206 w 216"/>
                <a:gd name="T25" fmla="*/ 18 h 216"/>
                <a:gd name="T26" fmla="*/ 9 w 216"/>
                <a:gd name="T27" fmla="*/ 215 h 216"/>
                <a:gd name="T28" fmla="*/ 8 w 216"/>
                <a:gd name="T29" fmla="*/ 216 h 216"/>
                <a:gd name="T30" fmla="*/ 5 w 216"/>
                <a:gd name="T31" fmla="*/ 216 h 216"/>
                <a:gd name="T32" fmla="*/ 4 w 216"/>
                <a:gd name="T33" fmla="*/ 216 h 216"/>
                <a:gd name="T34" fmla="*/ 1 w 216"/>
                <a:gd name="T35" fmla="*/ 215 h 216"/>
                <a:gd name="T36" fmla="*/ 0 w 216"/>
                <a:gd name="T37" fmla="*/ 212 h 216"/>
                <a:gd name="T38" fmla="*/ 0 w 216"/>
                <a:gd name="T39" fmla="*/ 209 h 216"/>
                <a:gd name="T40" fmla="*/ 1 w 216"/>
                <a:gd name="T41" fmla="*/ 207 h 216"/>
                <a:gd name="T42" fmla="*/ 198 w 216"/>
                <a:gd name="T43" fmla="*/ 10 h 216"/>
                <a:gd name="T44" fmla="*/ 178 w 216"/>
                <a:gd name="T45" fmla="*/ 10 h 216"/>
                <a:gd name="T46" fmla="*/ 175 w 216"/>
                <a:gd name="T47" fmla="*/ 10 h 216"/>
                <a:gd name="T48" fmla="*/ 174 w 216"/>
                <a:gd name="T49" fmla="*/ 8 h 216"/>
                <a:gd name="T50" fmla="*/ 173 w 216"/>
                <a:gd name="T51" fmla="*/ 5 h 216"/>
                <a:gd name="T52" fmla="*/ 174 w 216"/>
                <a:gd name="T53" fmla="*/ 3 h 216"/>
                <a:gd name="T54" fmla="*/ 175 w 216"/>
                <a:gd name="T55" fmla="*/ 1 h 216"/>
                <a:gd name="T56" fmla="*/ 178 w 216"/>
                <a:gd name="T5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6" h="216">
                  <a:moveTo>
                    <a:pt x="178" y="0"/>
                  </a:moveTo>
                  <a:lnTo>
                    <a:pt x="211" y="0"/>
                  </a:lnTo>
                  <a:lnTo>
                    <a:pt x="213" y="1"/>
                  </a:lnTo>
                  <a:lnTo>
                    <a:pt x="215" y="3"/>
                  </a:lnTo>
                  <a:lnTo>
                    <a:pt x="216" y="5"/>
                  </a:lnTo>
                  <a:lnTo>
                    <a:pt x="216" y="38"/>
                  </a:lnTo>
                  <a:lnTo>
                    <a:pt x="215" y="41"/>
                  </a:lnTo>
                  <a:lnTo>
                    <a:pt x="213" y="42"/>
                  </a:lnTo>
                  <a:lnTo>
                    <a:pt x="211" y="43"/>
                  </a:lnTo>
                  <a:lnTo>
                    <a:pt x="208" y="42"/>
                  </a:lnTo>
                  <a:lnTo>
                    <a:pt x="206" y="41"/>
                  </a:lnTo>
                  <a:lnTo>
                    <a:pt x="206" y="38"/>
                  </a:lnTo>
                  <a:lnTo>
                    <a:pt x="206" y="18"/>
                  </a:lnTo>
                  <a:lnTo>
                    <a:pt x="9" y="215"/>
                  </a:lnTo>
                  <a:lnTo>
                    <a:pt x="8" y="216"/>
                  </a:lnTo>
                  <a:lnTo>
                    <a:pt x="5" y="216"/>
                  </a:lnTo>
                  <a:lnTo>
                    <a:pt x="4" y="216"/>
                  </a:lnTo>
                  <a:lnTo>
                    <a:pt x="1" y="215"/>
                  </a:lnTo>
                  <a:lnTo>
                    <a:pt x="0" y="212"/>
                  </a:lnTo>
                  <a:lnTo>
                    <a:pt x="0" y="209"/>
                  </a:lnTo>
                  <a:lnTo>
                    <a:pt x="1" y="207"/>
                  </a:lnTo>
                  <a:lnTo>
                    <a:pt x="198" y="10"/>
                  </a:lnTo>
                  <a:lnTo>
                    <a:pt x="178" y="10"/>
                  </a:lnTo>
                  <a:lnTo>
                    <a:pt x="175" y="10"/>
                  </a:lnTo>
                  <a:lnTo>
                    <a:pt x="174" y="8"/>
                  </a:lnTo>
                  <a:lnTo>
                    <a:pt x="173" y="5"/>
                  </a:lnTo>
                  <a:lnTo>
                    <a:pt x="174" y="3"/>
                  </a:lnTo>
                  <a:lnTo>
                    <a:pt x="175" y="1"/>
                  </a:lnTo>
                  <a:lnTo>
                    <a:pt x="1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3" name="Freeform 115">
              <a:extLst>
                <a:ext uri="{FF2B5EF4-FFF2-40B4-BE49-F238E27FC236}">
                  <a16:creationId xmlns:a16="http://schemas.microsoft.com/office/drawing/2014/main" id="{0D714C4A-084E-4ED8-9A71-0400FF489D56}"/>
                </a:ext>
              </a:extLst>
            </p:cNvPr>
            <p:cNvSpPr>
              <a:spLocks/>
            </p:cNvSpPr>
            <p:nvPr/>
          </p:nvSpPr>
          <p:spPr bwMode="auto">
            <a:xfrm>
              <a:off x="4677396" y="2828925"/>
              <a:ext cx="19050" cy="257175"/>
            </a:xfrm>
            <a:custGeom>
              <a:avLst/>
              <a:gdLst>
                <a:gd name="T0" fmla="*/ 6 w 12"/>
                <a:gd name="T1" fmla="*/ 0 h 162"/>
                <a:gd name="T2" fmla="*/ 8 w 12"/>
                <a:gd name="T3" fmla="*/ 1 h 162"/>
                <a:gd name="T4" fmla="*/ 11 w 12"/>
                <a:gd name="T5" fmla="*/ 2 h 162"/>
                <a:gd name="T6" fmla="*/ 12 w 12"/>
                <a:gd name="T7" fmla="*/ 5 h 162"/>
                <a:gd name="T8" fmla="*/ 12 w 12"/>
                <a:gd name="T9" fmla="*/ 157 h 162"/>
                <a:gd name="T10" fmla="*/ 11 w 12"/>
                <a:gd name="T11" fmla="*/ 159 h 162"/>
                <a:gd name="T12" fmla="*/ 8 w 12"/>
                <a:gd name="T13" fmla="*/ 161 h 162"/>
                <a:gd name="T14" fmla="*/ 6 w 12"/>
                <a:gd name="T15" fmla="*/ 162 h 162"/>
                <a:gd name="T16" fmla="*/ 3 w 12"/>
                <a:gd name="T17" fmla="*/ 161 h 162"/>
                <a:gd name="T18" fmla="*/ 2 w 12"/>
                <a:gd name="T19" fmla="*/ 159 h 162"/>
                <a:gd name="T20" fmla="*/ 0 w 12"/>
                <a:gd name="T21" fmla="*/ 157 h 162"/>
                <a:gd name="T22" fmla="*/ 0 w 12"/>
                <a:gd name="T23" fmla="*/ 5 h 162"/>
                <a:gd name="T24" fmla="*/ 2 w 12"/>
                <a:gd name="T25" fmla="*/ 2 h 162"/>
                <a:gd name="T26" fmla="*/ 3 w 12"/>
                <a:gd name="T27" fmla="*/ 1 h 162"/>
                <a:gd name="T28" fmla="*/ 6 w 12"/>
                <a:gd name="T2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62">
                  <a:moveTo>
                    <a:pt x="6" y="0"/>
                  </a:moveTo>
                  <a:lnTo>
                    <a:pt x="8" y="1"/>
                  </a:lnTo>
                  <a:lnTo>
                    <a:pt x="11" y="2"/>
                  </a:lnTo>
                  <a:lnTo>
                    <a:pt x="12" y="5"/>
                  </a:lnTo>
                  <a:lnTo>
                    <a:pt x="12" y="157"/>
                  </a:lnTo>
                  <a:lnTo>
                    <a:pt x="11" y="159"/>
                  </a:lnTo>
                  <a:lnTo>
                    <a:pt x="8" y="161"/>
                  </a:lnTo>
                  <a:lnTo>
                    <a:pt x="6" y="162"/>
                  </a:lnTo>
                  <a:lnTo>
                    <a:pt x="3" y="161"/>
                  </a:lnTo>
                  <a:lnTo>
                    <a:pt x="2" y="159"/>
                  </a:lnTo>
                  <a:lnTo>
                    <a:pt x="0" y="157"/>
                  </a:lnTo>
                  <a:lnTo>
                    <a:pt x="0" y="5"/>
                  </a:lnTo>
                  <a:lnTo>
                    <a:pt x="2" y="2"/>
                  </a:lnTo>
                  <a:lnTo>
                    <a:pt x="3"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4" name="Freeform 116">
              <a:extLst>
                <a:ext uri="{FF2B5EF4-FFF2-40B4-BE49-F238E27FC236}">
                  <a16:creationId xmlns:a16="http://schemas.microsoft.com/office/drawing/2014/main" id="{E9708355-8C6B-408E-BB9A-29492219398A}"/>
                </a:ext>
              </a:extLst>
            </p:cNvPr>
            <p:cNvSpPr>
              <a:spLocks/>
            </p:cNvSpPr>
            <p:nvPr/>
          </p:nvSpPr>
          <p:spPr bwMode="auto">
            <a:xfrm>
              <a:off x="4609133" y="2897188"/>
              <a:ext cx="17463" cy="188913"/>
            </a:xfrm>
            <a:custGeom>
              <a:avLst/>
              <a:gdLst>
                <a:gd name="T0" fmla="*/ 5 w 11"/>
                <a:gd name="T1" fmla="*/ 0 h 119"/>
                <a:gd name="T2" fmla="*/ 8 w 11"/>
                <a:gd name="T3" fmla="*/ 1 h 119"/>
                <a:gd name="T4" fmla="*/ 11 w 11"/>
                <a:gd name="T5" fmla="*/ 2 h 119"/>
                <a:gd name="T6" fmla="*/ 11 w 11"/>
                <a:gd name="T7" fmla="*/ 5 h 119"/>
                <a:gd name="T8" fmla="*/ 11 w 11"/>
                <a:gd name="T9" fmla="*/ 114 h 119"/>
                <a:gd name="T10" fmla="*/ 11 w 11"/>
                <a:gd name="T11" fmla="*/ 116 h 119"/>
                <a:gd name="T12" fmla="*/ 8 w 11"/>
                <a:gd name="T13" fmla="*/ 118 h 119"/>
                <a:gd name="T14" fmla="*/ 5 w 11"/>
                <a:gd name="T15" fmla="*/ 119 h 119"/>
                <a:gd name="T16" fmla="*/ 3 w 11"/>
                <a:gd name="T17" fmla="*/ 118 h 119"/>
                <a:gd name="T18" fmla="*/ 1 w 11"/>
                <a:gd name="T19" fmla="*/ 116 h 119"/>
                <a:gd name="T20" fmla="*/ 0 w 11"/>
                <a:gd name="T21" fmla="*/ 114 h 119"/>
                <a:gd name="T22" fmla="*/ 0 w 11"/>
                <a:gd name="T23" fmla="*/ 5 h 119"/>
                <a:gd name="T24" fmla="*/ 1 w 11"/>
                <a:gd name="T25" fmla="*/ 2 h 119"/>
                <a:gd name="T26" fmla="*/ 3 w 11"/>
                <a:gd name="T27" fmla="*/ 1 h 119"/>
                <a:gd name="T28" fmla="*/ 5 w 11"/>
                <a:gd name="T2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19">
                  <a:moveTo>
                    <a:pt x="5" y="0"/>
                  </a:moveTo>
                  <a:lnTo>
                    <a:pt x="8" y="1"/>
                  </a:lnTo>
                  <a:lnTo>
                    <a:pt x="11" y="2"/>
                  </a:lnTo>
                  <a:lnTo>
                    <a:pt x="11" y="5"/>
                  </a:lnTo>
                  <a:lnTo>
                    <a:pt x="11" y="114"/>
                  </a:lnTo>
                  <a:lnTo>
                    <a:pt x="11" y="116"/>
                  </a:lnTo>
                  <a:lnTo>
                    <a:pt x="8" y="118"/>
                  </a:lnTo>
                  <a:lnTo>
                    <a:pt x="5" y="119"/>
                  </a:lnTo>
                  <a:lnTo>
                    <a:pt x="3" y="118"/>
                  </a:lnTo>
                  <a:lnTo>
                    <a:pt x="1" y="116"/>
                  </a:lnTo>
                  <a:lnTo>
                    <a:pt x="0" y="114"/>
                  </a:lnTo>
                  <a:lnTo>
                    <a:pt x="0" y="5"/>
                  </a:lnTo>
                  <a:lnTo>
                    <a:pt x="1" y="2"/>
                  </a:lnTo>
                  <a:lnTo>
                    <a:pt x="3"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5" name="Freeform 117">
              <a:extLst>
                <a:ext uri="{FF2B5EF4-FFF2-40B4-BE49-F238E27FC236}">
                  <a16:creationId xmlns:a16="http://schemas.microsoft.com/office/drawing/2014/main" id="{6674BA6A-2905-4AF5-AE95-2C89A8C40830}"/>
                </a:ext>
              </a:extLst>
            </p:cNvPr>
            <p:cNvSpPr>
              <a:spLocks/>
            </p:cNvSpPr>
            <p:nvPr/>
          </p:nvSpPr>
          <p:spPr bwMode="auto">
            <a:xfrm>
              <a:off x="4540871" y="2965450"/>
              <a:ext cx="19050" cy="120650"/>
            </a:xfrm>
            <a:custGeom>
              <a:avLst/>
              <a:gdLst>
                <a:gd name="T0" fmla="*/ 5 w 12"/>
                <a:gd name="T1" fmla="*/ 0 h 76"/>
                <a:gd name="T2" fmla="*/ 8 w 12"/>
                <a:gd name="T3" fmla="*/ 1 h 76"/>
                <a:gd name="T4" fmla="*/ 10 w 12"/>
                <a:gd name="T5" fmla="*/ 3 h 76"/>
                <a:gd name="T6" fmla="*/ 12 w 12"/>
                <a:gd name="T7" fmla="*/ 5 h 76"/>
                <a:gd name="T8" fmla="*/ 12 w 12"/>
                <a:gd name="T9" fmla="*/ 71 h 76"/>
                <a:gd name="T10" fmla="*/ 10 w 12"/>
                <a:gd name="T11" fmla="*/ 73 h 76"/>
                <a:gd name="T12" fmla="*/ 8 w 12"/>
                <a:gd name="T13" fmla="*/ 75 h 76"/>
                <a:gd name="T14" fmla="*/ 5 w 12"/>
                <a:gd name="T15" fmla="*/ 76 h 76"/>
                <a:gd name="T16" fmla="*/ 2 w 12"/>
                <a:gd name="T17" fmla="*/ 75 h 76"/>
                <a:gd name="T18" fmla="*/ 1 w 12"/>
                <a:gd name="T19" fmla="*/ 73 h 76"/>
                <a:gd name="T20" fmla="*/ 0 w 12"/>
                <a:gd name="T21" fmla="*/ 71 h 76"/>
                <a:gd name="T22" fmla="*/ 0 w 12"/>
                <a:gd name="T23" fmla="*/ 5 h 76"/>
                <a:gd name="T24" fmla="*/ 1 w 12"/>
                <a:gd name="T25" fmla="*/ 3 h 76"/>
                <a:gd name="T26" fmla="*/ 2 w 12"/>
                <a:gd name="T27" fmla="*/ 1 h 76"/>
                <a:gd name="T28" fmla="*/ 5 w 12"/>
                <a:gd name="T2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76">
                  <a:moveTo>
                    <a:pt x="5" y="0"/>
                  </a:moveTo>
                  <a:lnTo>
                    <a:pt x="8" y="1"/>
                  </a:lnTo>
                  <a:lnTo>
                    <a:pt x="10" y="3"/>
                  </a:lnTo>
                  <a:lnTo>
                    <a:pt x="12" y="5"/>
                  </a:lnTo>
                  <a:lnTo>
                    <a:pt x="12" y="71"/>
                  </a:lnTo>
                  <a:lnTo>
                    <a:pt x="10" y="73"/>
                  </a:lnTo>
                  <a:lnTo>
                    <a:pt x="8" y="75"/>
                  </a:lnTo>
                  <a:lnTo>
                    <a:pt x="5" y="76"/>
                  </a:lnTo>
                  <a:lnTo>
                    <a:pt x="2" y="75"/>
                  </a:lnTo>
                  <a:lnTo>
                    <a:pt x="1" y="73"/>
                  </a:lnTo>
                  <a:lnTo>
                    <a:pt x="0" y="71"/>
                  </a:lnTo>
                  <a:lnTo>
                    <a:pt x="0" y="5"/>
                  </a:lnTo>
                  <a:lnTo>
                    <a:pt x="1" y="3"/>
                  </a:lnTo>
                  <a:lnTo>
                    <a:pt x="2"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6" name="Freeform 118">
              <a:extLst>
                <a:ext uri="{FF2B5EF4-FFF2-40B4-BE49-F238E27FC236}">
                  <a16:creationId xmlns:a16="http://schemas.microsoft.com/office/drawing/2014/main" id="{A4371BCE-B43D-4AC7-94FB-B1F5D95409BB}"/>
                </a:ext>
              </a:extLst>
            </p:cNvPr>
            <p:cNvSpPr>
              <a:spLocks/>
            </p:cNvSpPr>
            <p:nvPr/>
          </p:nvSpPr>
          <p:spPr bwMode="auto">
            <a:xfrm>
              <a:off x="4472608" y="3033713"/>
              <a:ext cx="15875" cy="52388"/>
            </a:xfrm>
            <a:custGeom>
              <a:avLst/>
              <a:gdLst>
                <a:gd name="T0" fmla="*/ 5 w 10"/>
                <a:gd name="T1" fmla="*/ 0 h 33"/>
                <a:gd name="T2" fmla="*/ 8 w 10"/>
                <a:gd name="T3" fmla="*/ 2 h 33"/>
                <a:gd name="T4" fmla="*/ 10 w 10"/>
                <a:gd name="T5" fmla="*/ 3 h 33"/>
                <a:gd name="T6" fmla="*/ 10 w 10"/>
                <a:gd name="T7" fmla="*/ 6 h 33"/>
                <a:gd name="T8" fmla="*/ 10 w 10"/>
                <a:gd name="T9" fmla="*/ 28 h 33"/>
                <a:gd name="T10" fmla="*/ 10 w 10"/>
                <a:gd name="T11" fmla="*/ 30 h 33"/>
                <a:gd name="T12" fmla="*/ 8 w 10"/>
                <a:gd name="T13" fmla="*/ 32 h 33"/>
                <a:gd name="T14" fmla="*/ 5 w 10"/>
                <a:gd name="T15" fmla="*/ 33 h 33"/>
                <a:gd name="T16" fmla="*/ 2 w 10"/>
                <a:gd name="T17" fmla="*/ 32 h 33"/>
                <a:gd name="T18" fmla="*/ 1 w 10"/>
                <a:gd name="T19" fmla="*/ 30 h 33"/>
                <a:gd name="T20" fmla="*/ 0 w 10"/>
                <a:gd name="T21" fmla="*/ 28 h 33"/>
                <a:gd name="T22" fmla="*/ 0 w 10"/>
                <a:gd name="T23" fmla="*/ 6 h 33"/>
                <a:gd name="T24" fmla="*/ 1 w 10"/>
                <a:gd name="T25" fmla="*/ 3 h 33"/>
                <a:gd name="T26" fmla="*/ 2 w 10"/>
                <a:gd name="T27" fmla="*/ 2 h 33"/>
                <a:gd name="T28" fmla="*/ 5 w 10"/>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33">
                  <a:moveTo>
                    <a:pt x="5" y="0"/>
                  </a:moveTo>
                  <a:lnTo>
                    <a:pt x="8" y="2"/>
                  </a:lnTo>
                  <a:lnTo>
                    <a:pt x="10" y="3"/>
                  </a:lnTo>
                  <a:lnTo>
                    <a:pt x="10" y="6"/>
                  </a:lnTo>
                  <a:lnTo>
                    <a:pt x="10" y="28"/>
                  </a:lnTo>
                  <a:lnTo>
                    <a:pt x="10" y="30"/>
                  </a:lnTo>
                  <a:lnTo>
                    <a:pt x="8" y="32"/>
                  </a:lnTo>
                  <a:lnTo>
                    <a:pt x="5" y="33"/>
                  </a:lnTo>
                  <a:lnTo>
                    <a:pt x="2" y="32"/>
                  </a:lnTo>
                  <a:lnTo>
                    <a:pt x="1" y="30"/>
                  </a:lnTo>
                  <a:lnTo>
                    <a:pt x="0" y="28"/>
                  </a:lnTo>
                  <a:lnTo>
                    <a:pt x="0" y="6"/>
                  </a:lnTo>
                  <a:lnTo>
                    <a:pt x="1" y="3"/>
                  </a:lnTo>
                  <a:lnTo>
                    <a:pt x="2" y="2"/>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17" name="Freeform 102">
            <a:extLst>
              <a:ext uri="{FF2B5EF4-FFF2-40B4-BE49-F238E27FC236}">
                <a16:creationId xmlns:a16="http://schemas.microsoft.com/office/drawing/2014/main" id="{ABB9EB6F-2CE6-42B2-B7DE-FFA32482D8E8}"/>
              </a:ext>
            </a:extLst>
          </p:cNvPr>
          <p:cNvSpPr>
            <a:spLocks noEditPoints="1"/>
          </p:cNvSpPr>
          <p:nvPr/>
        </p:nvSpPr>
        <p:spPr bwMode="auto">
          <a:xfrm>
            <a:off x="2803485" y="3499404"/>
            <a:ext cx="377190" cy="244475"/>
          </a:xfrm>
          <a:custGeom>
            <a:avLst/>
            <a:gdLst>
              <a:gd name="T0" fmla="*/ 162 w 216"/>
              <a:gd name="T1" fmla="*/ 98 h 140"/>
              <a:gd name="T2" fmla="*/ 154 w 216"/>
              <a:gd name="T3" fmla="*/ 103 h 140"/>
              <a:gd name="T4" fmla="*/ 151 w 216"/>
              <a:gd name="T5" fmla="*/ 114 h 140"/>
              <a:gd name="T6" fmla="*/ 154 w 216"/>
              <a:gd name="T7" fmla="*/ 123 h 140"/>
              <a:gd name="T8" fmla="*/ 162 w 216"/>
              <a:gd name="T9" fmla="*/ 128 h 140"/>
              <a:gd name="T10" fmla="*/ 173 w 216"/>
              <a:gd name="T11" fmla="*/ 128 h 140"/>
              <a:gd name="T12" fmla="*/ 181 w 216"/>
              <a:gd name="T13" fmla="*/ 123 h 140"/>
              <a:gd name="T14" fmla="*/ 183 w 216"/>
              <a:gd name="T15" fmla="*/ 114 h 140"/>
              <a:gd name="T16" fmla="*/ 181 w 216"/>
              <a:gd name="T17" fmla="*/ 103 h 140"/>
              <a:gd name="T18" fmla="*/ 173 w 216"/>
              <a:gd name="T19" fmla="*/ 98 h 140"/>
              <a:gd name="T20" fmla="*/ 64 w 216"/>
              <a:gd name="T21" fmla="*/ 97 h 140"/>
              <a:gd name="T22" fmla="*/ 55 w 216"/>
              <a:gd name="T23" fmla="*/ 101 h 140"/>
              <a:gd name="T24" fmla="*/ 50 w 216"/>
              <a:gd name="T25" fmla="*/ 109 h 140"/>
              <a:gd name="T26" fmla="*/ 50 w 216"/>
              <a:gd name="T27" fmla="*/ 118 h 140"/>
              <a:gd name="T28" fmla="*/ 55 w 216"/>
              <a:gd name="T29" fmla="*/ 126 h 140"/>
              <a:gd name="T30" fmla="*/ 64 w 216"/>
              <a:gd name="T31" fmla="*/ 130 h 140"/>
              <a:gd name="T32" fmla="*/ 75 w 216"/>
              <a:gd name="T33" fmla="*/ 126 h 140"/>
              <a:gd name="T34" fmla="*/ 80 w 216"/>
              <a:gd name="T35" fmla="*/ 118 h 140"/>
              <a:gd name="T36" fmla="*/ 80 w 216"/>
              <a:gd name="T37" fmla="*/ 109 h 140"/>
              <a:gd name="T38" fmla="*/ 75 w 216"/>
              <a:gd name="T39" fmla="*/ 101 h 140"/>
              <a:gd name="T40" fmla="*/ 64 w 216"/>
              <a:gd name="T41" fmla="*/ 97 h 140"/>
              <a:gd name="T42" fmla="*/ 140 w 216"/>
              <a:gd name="T43" fmla="*/ 107 h 140"/>
              <a:gd name="T44" fmla="*/ 147 w 216"/>
              <a:gd name="T45" fmla="*/ 97 h 140"/>
              <a:gd name="T46" fmla="*/ 168 w 216"/>
              <a:gd name="T47" fmla="*/ 86 h 140"/>
              <a:gd name="T48" fmla="*/ 189 w 216"/>
              <a:gd name="T49" fmla="*/ 97 h 140"/>
              <a:gd name="T50" fmla="*/ 206 w 216"/>
              <a:gd name="T51" fmla="*/ 107 h 140"/>
              <a:gd name="T52" fmla="*/ 195 w 216"/>
              <a:gd name="T53" fmla="*/ 92 h 140"/>
              <a:gd name="T54" fmla="*/ 206 w 216"/>
              <a:gd name="T55" fmla="*/ 81 h 140"/>
              <a:gd name="T56" fmla="*/ 171 w 216"/>
              <a:gd name="T57" fmla="*/ 64 h 140"/>
              <a:gd name="T58" fmla="*/ 140 w 216"/>
              <a:gd name="T59" fmla="*/ 33 h 140"/>
              <a:gd name="T60" fmla="*/ 173 w 216"/>
              <a:gd name="T61" fmla="*/ 54 h 140"/>
              <a:gd name="T62" fmla="*/ 203 w 216"/>
              <a:gd name="T63" fmla="*/ 61 h 140"/>
              <a:gd name="T64" fmla="*/ 140 w 216"/>
              <a:gd name="T65" fmla="*/ 33 h 140"/>
              <a:gd name="T66" fmla="*/ 10 w 216"/>
              <a:gd name="T67" fmla="*/ 86 h 140"/>
              <a:gd name="T68" fmla="*/ 22 w 216"/>
              <a:gd name="T69" fmla="*/ 97 h 140"/>
              <a:gd name="T70" fmla="*/ 10 w 216"/>
              <a:gd name="T71" fmla="*/ 107 h 140"/>
              <a:gd name="T72" fmla="*/ 43 w 216"/>
              <a:gd name="T73" fmla="*/ 97 h 140"/>
              <a:gd name="T74" fmla="*/ 64 w 216"/>
              <a:gd name="T75" fmla="*/ 86 h 140"/>
              <a:gd name="T76" fmla="*/ 86 w 216"/>
              <a:gd name="T77" fmla="*/ 97 h 140"/>
              <a:gd name="T78" fmla="*/ 130 w 216"/>
              <a:gd name="T79" fmla="*/ 107 h 140"/>
              <a:gd name="T80" fmla="*/ 10 w 216"/>
              <a:gd name="T81" fmla="*/ 10 h 140"/>
              <a:gd name="T82" fmla="*/ 130 w 216"/>
              <a:gd name="T83" fmla="*/ 0 h 140"/>
              <a:gd name="T84" fmla="*/ 137 w 216"/>
              <a:gd name="T85" fmla="*/ 3 h 140"/>
              <a:gd name="T86" fmla="*/ 140 w 216"/>
              <a:gd name="T87" fmla="*/ 10 h 140"/>
              <a:gd name="T88" fmla="*/ 183 w 216"/>
              <a:gd name="T89" fmla="*/ 21 h 140"/>
              <a:gd name="T90" fmla="*/ 190 w 216"/>
              <a:gd name="T91" fmla="*/ 24 h 140"/>
              <a:gd name="T92" fmla="*/ 215 w 216"/>
              <a:gd name="T93" fmla="*/ 59 h 140"/>
              <a:gd name="T94" fmla="*/ 216 w 216"/>
              <a:gd name="T95" fmla="*/ 64 h 140"/>
              <a:gd name="T96" fmla="*/ 215 w 216"/>
              <a:gd name="T97" fmla="*/ 113 h 140"/>
              <a:gd name="T98" fmla="*/ 209 w 216"/>
              <a:gd name="T99" fmla="*/ 118 h 140"/>
              <a:gd name="T100" fmla="*/ 194 w 216"/>
              <a:gd name="T101" fmla="*/ 119 h 140"/>
              <a:gd name="T102" fmla="*/ 179 w 216"/>
              <a:gd name="T103" fmla="*/ 137 h 140"/>
              <a:gd name="T104" fmla="*/ 156 w 216"/>
              <a:gd name="T105" fmla="*/ 137 h 140"/>
              <a:gd name="T106" fmla="*/ 141 w 216"/>
              <a:gd name="T107" fmla="*/ 119 h 140"/>
              <a:gd name="T108" fmla="*/ 86 w 216"/>
              <a:gd name="T109" fmla="*/ 130 h 140"/>
              <a:gd name="T110" fmla="*/ 64 w 216"/>
              <a:gd name="T111" fmla="*/ 140 h 140"/>
              <a:gd name="T112" fmla="*/ 43 w 216"/>
              <a:gd name="T113" fmla="*/ 130 h 140"/>
              <a:gd name="T114" fmla="*/ 10 w 216"/>
              <a:gd name="T115" fmla="*/ 119 h 140"/>
              <a:gd name="T116" fmla="*/ 3 w 216"/>
              <a:gd name="T117" fmla="*/ 115 h 140"/>
              <a:gd name="T118" fmla="*/ 0 w 216"/>
              <a:gd name="T119" fmla="*/ 107 h 140"/>
              <a:gd name="T120" fmla="*/ 1 w 216"/>
              <a:gd name="T121" fmla="*/ 7 h 140"/>
              <a:gd name="T122" fmla="*/ 7 w 216"/>
              <a:gd name="T123" fmla="*/ 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 h="140">
                <a:moveTo>
                  <a:pt x="168" y="97"/>
                </a:moveTo>
                <a:lnTo>
                  <a:pt x="162" y="98"/>
                </a:lnTo>
                <a:lnTo>
                  <a:pt x="158" y="101"/>
                </a:lnTo>
                <a:lnTo>
                  <a:pt x="154" y="103"/>
                </a:lnTo>
                <a:lnTo>
                  <a:pt x="152" y="109"/>
                </a:lnTo>
                <a:lnTo>
                  <a:pt x="151" y="114"/>
                </a:lnTo>
                <a:lnTo>
                  <a:pt x="152" y="118"/>
                </a:lnTo>
                <a:lnTo>
                  <a:pt x="154" y="123"/>
                </a:lnTo>
                <a:lnTo>
                  <a:pt x="158" y="126"/>
                </a:lnTo>
                <a:lnTo>
                  <a:pt x="162" y="128"/>
                </a:lnTo>
                <a:lnTo>
                  <a:pt x="168" y="130"/>
                </a:lnTo>
                <a:lnTo>
                  <a:pt x="173" y="128"/>
                </a:lnTo>
                <a:lnTo>
                  <a:pt x="177" y="126"/>
                </a:lnTo>
                <a:lnTo>
                  <a:pt x="181" y="123"/>
                </a:lnTo>
                <a:lnTo>
                  <a:pt x="183" y="118"/>
                </a:lnTo>
                <a:lnTo>
                  <a:pt x="183" y="114"/>
                </a:lnTo>
                <a:lnTo>
                  <a:pt x="183" y="109"/>
                </a:lnTo>
                <a:lnTo>
                  <a:pt x="181" y="103"/>
                </a:lnTo>
                <a:lnTo>
                  <a:pt x="177" y="101"/>
                </a:lnTo>
                <a:lnTo>
                  <a:pt x="173" y="98"/>
                </a:lnTo>
                <a:lnTo>
                  <a:pt x="168" y="97"/>
                </a:lnTo>
                <a:close/>
                <a:moveTo>
                  <a:pt x="64" y="97"/>
                </a:moveTo>
                <a:lnTo>
                  <a:pt x="60" y="98"/>
                </a:lnTo>
                <a:lnTo>
                  <a:pt x="55" y="101"/>
                </a:lnTo>
                <a:lnTo>
                  <a:pt x="52" y="103"/>
                </a:lnTo>
                <a:lnTo>
                  <a:pt x="50" y="109"/>
                </a:lnTo>
                <a:lnTo>
                  <a:pt x="48" y="114"/>
                </a:lnTo>
                <a:lnTo>
                  <a:pt x="50" y="118"/>
                </a:lnTo>
                <a:lnTo>
                  <a:pt x="52" y="123"/>
                </a:lnTo>
                <a:lnTo>
                  <a:pt x="55" y="126"/>
                </a:lnTo>
                <a:lnTo>
                  <a:pt x="60" y="128"/>
                </a:lnTo>
                <a:lnTo>
                  <a:pt x="64" y="130"/>
                </a:lnTo>
                <a:lnTo>
                  <a:pt x="69" y="128"/>
                </a:lnTo>
                <a:lnTo>
                  <a:pt x="75" y="126"/>
                </a:lnTo>
                <a:lnTo>
                  <a:pt x="77" y="123"/>
                </a:lnTo>
                <a:lnTo>
                  <a:pt x="80" y="118"/>
                </a:lnTo>
                <a:lnTo>
                  <a:pt x="81" y="114"/>
                </a:lnTo>
                <a:lnTo>
                  <a:pt x="80" y="109"/>
                </a:lnTo>
                <a:lnTo>
                  <a:pt x="77" y="103"/>
                </a:lnTo>
                <a:lnTo>
                  <a:pt x="75" y="101"/>
                </a:lnTo>
                <a:lnTo>
                  <a:pt x="69" y="98"/>
                </a:lnTo>
                <a:lnTo>
                  <a:pt x="64" y="97"/>
                </a:lnTo>
                <a:close/>
                <a:moveTo>
                  <a:pt x="140" y="64"/>
                </a:moveTo>
                <a:lnTo>
                  <a:pt x="140" y="107"/>
                </a:lnTo>
                <a:lnTo>
                  <a:pt x="141" y="107"/>
                </a:lnTo>
                <a:lnTo>
                  <a:pt x="147" y="97"/>
                </a:lnTo>
                <a:lnTo>
                  <a:pt x="156" y="89"/>
                </a:lnTo>
                <a:lnTo>
                  <a:pt x="168" y="86"/>
                </a:lnTo>
                <a:lnTo>
                  <a:pt x="179" y="89"/>
                </a:lnTo>
                <a:lnTo>
                  <a:pt x="189" y="97"/>
                </a:lnTo>
                <a:lnTo>
                  <a:pt x="194" y="107"/>
                </a:lnTo>
                <a:lnTo>
                  <a:pt x="206" y="107"/>
                </a:lnTo>
                <a:lnTo>
                  <a:pt x="206" y="92"/>
                </a:lnTo>
                <a:lnTo>
                  <a:pt x="195" y="92"/>
                </a:lnTo>
                <a:lnTo>
                  <a:pt x="195" y="81"/>
                </a:lnTo>
                <a:lnTo>
                  <a:pt x="206" y="81"/>
                </a:lnTo>
                <a:lnTo>
                  <a:pt x="206" y="73"/>
                </a:lnTo>
                <a:lnTo>
                  <a:pt x="171" y="64"/>
                </a:lnTo>
                <a:lnTo>
                  <a:pt x="140" y="64"/>
                </a:lnTo>
                <a:close/>
                <a:moveTo>
                  <a:pt x="140" y="33"/>
                </a:moveTo>
                <a:lnTo>
                  <a:pt x="140" y="54"/>
                </a:lnTo>
                <a:lnTo>
                  <a:pt x="173" y="54"/>
                </a:lnTo>
                <a:lnTo>
                  <a:pt x="174" y="54"/>
                </a:lnTo>
                <a:lnTo>
                  <a:pt x="203" y="61"/>
                </a:lnTo>
                <a:lnTo>
                  <a:pt x="183" y="33"/>
                </a:lnTo>
                <a:lnTo>
                  <a:pt x="140" y="33"/>
                </a:lnTo>
                <a:close/>
                <a:moveTo>
                  <a:pt x="10" y="10"/>
                </a:moveTo>
                <a:lnTo>
                  <a:pt x="10" y="86"/>
                </a:lnTo>
                <a:lnTo>
                  <a:pt x="22" y="86"/>
                </a:lnTo>
                <a:lnTo>
                  <a:pt x="22" y="97"/>
                </a:lnTo>
                <a:lnTo>
                  <a:pt x="10" y="97"/>
                </a:lnTo>
                <a:lnTo>
                  <a:pt x="10" y="107"/>
                </a:lnTo>
                <a:lnTo>
                  <a:pt x="38" y="107"/>
                </a:lnTo>
                <a:lnTo>
                  <a:pt x="43" y="97"/>
                </a:lnTo>
                <a:lnTo>
                  <a:pt x="52" y="89"/>
                </a:lnTo>
                <a:lnTo>
                  <a:pt x="64" y="86"/>
                </a:lnTo>
                <a:lnTo>
                  <a:pt x="77" y="89"/>
                </a:lnTo>
                <a:lnTo>
                  <a:pt x="86" y="97"/>
                </a:lnTo>
                <a:lnTo>
                  <a:pt x="92" y="107"/>
                </a:lnTo>
                <a:lnTo>
                  <a:pt x="130" y="107"/>
                </a:lnTo>
                <a:lnTo>
                  <a:pt x="130" y="10"/>
                </a:lnTo>
                <a:lnTo>
                  <a:pt x="10" y="10"/>
                </a:lnTo>
                <a:close/>
                <a:moveTo>
                  <a:pt x="10" y="0"/>
                </a:moveTo>
                <a:lnTo>
                  <a:pt x="130" y="0"/>
                </a:lnTo>
                <a:lnTo>
                  <a:pt x="134" y="1"/>
                </a:lnTo>
                <a:lnTo>
                  <a:pt x="137" y="3"/>
                </a:lnTo>
                <a:lnTo>
                  <a:pt x="140" y="7"/>
                </a:lnTo>
                <a:lnTo>
                  <a:pt x="140" y="10"/>
                </a:lnTo>
                <a:lnTo>
                  <a:pt x="140" y="21"/>
                </a:lnTo>
                <a:lnTo>
                  <a:pt x="183" y="21"/>
                </a:lnTo>
                <a:lnTo>
                  <a:pt x="187" y="22"/>
                </a:lnTo>
                <a:lnTo>
                  <a:pt x="190" y="24"/>
                </a:lnTo>
                <a:lnTo>
                  <a:pt x="192" y="26"/>
                </a:lnTo>
                <a:lnTo>
                  <a:pt x="215" y="59"/>
                </a:lnTo>
                <a:lnTo>
                  <a:pt x="216" y="61"/>
                </a:lnTo>
                <a:lnTo>
                  <a:pt x="216" y="64"/>
                </a:lnTo>
                <a:lnTo>
                  <a:pt x="216" y="107"/>
                </a:lnTo>
                <a:lnTo>
                  <a:pt x="215" y="113"/>
                </a:lnTo>
                <a:lnTo>
                  <a:pt x="213" y="115"/>
                </a:lnTo>
                <a:lnTo>
                  <a:pt x="209" y="118"/>
                </a:lnTo>
                <a:lnTo>
                  <a:pt x="206" y="119"/>
                </a:lnTo>
                <a:lnTo>
                  <a:pt x="194" y="119"/>
                </a:lnTo>
                <a:lnTo>
                  <a:pt x="189" y="130"/>
                </a:lnTo>
                <a:lnTo>
                  <a:pt x="179" y="137"/>
                </a:lnTo>
                <a:lnTo>
                  <a:pt x="168" y="140"/>
                </a:lnTo>
                <a:lnTo>
                  <a:pt x="156" y="137"/>
                </a:lnTo>
                <a:lnTo>
                  <a:pt x="147" y="130"/>
                </a:lnTo>
                <a:lnTo>
                  <a:pt x="141" y="119"/>
                </a:lnTo>
                <a:lnTo>
                  <a:pt x="92" y="119"/>
                </a:lnTo>
                <a:lnTo>
                  <a:pt x="86" y="130"/>
                </a:lnTo>
                <a:lnTo>
                  <a:pt x="77" y="137"/>
                </a:lnTo>
                <a:lnTo>
                  <a:pt x="64" y="140"/>
                </a:lnTo>
                <a:lnTo>
                  <a:pt x="52" y="137"/>
                </a:lnTo>
                <a:lnTo>
                  <a:pt x="43" y="130"/>
                </a:lnTo>
                <a:lnTo>
                  <a:pt x="38" y="119"/>
                </a:lnTo>
                <a:lnTo>
                  <a:pt x="10" y="119"/>
                </a:lnTo>
                <a:lnTo>
                  <a:pt x="7" y="118"/>
                </a:lnTo>
                <a:lnTo>
                  <a:pt x="3" y="115"/>
                </a:lnTo>
                <a:lnTo>
                  <a:pt x="1" y="113"/>
                </a:lnTo>
                <a:lnTo>
                  <a:pt x="0" y="107"/>
                </a:lnTo>
                <a:lnTo>
                  <a:pt x="0" y="10"/>
                </a:lnTo>
                <a:lnTo>
                  <a:pt x="1" y="7"/>
                </a:lnTo>
                <a:lnTo>
                  <a:pt x="3" y="3"/>
                </a:lnTo>
                <a:lnTo>
                  <a:pt x="7" y="1"/>
                </a:lnTo>
                <a:lnTo>
                  <a:pt x="10"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318" name="Groep 317">
            <a:extLst>
              <a:ext uri="{FF2B5EF4-FFF2-40B4-BE49-F238E27FC236}">
                <a16:creationId xmlns:a16="http://schemas.microsoft.com/office/drawing/2014/main" id="{4A9921B4-9C86-403E-A250-7C43B3C4D0F7}"/>
              </a:ext>
            </a:extLst>
          </p:cNvPr>
          <p:cNvGrpSpPr/>
          <p:nvPr/>
        </p:nvGrpSpPr>
        <p:grpSpPr>
          <a:xfrm>
            <a:off x="4420212" y="3474749"/>
            <a:ext cx="440368" cy="273887"/>
            <a:chOff x="4224338" y="3235325"/>
            <a:chExt cx="1041400" cy="647701"/>
          </a:xfrm>
          <a:solidFill>
            <a:schemeClr val="accent3"/>
          </a:solidFill>
        </p:grpSpPr>
        <p:sp>
          <p:nvSpPr>
            <p:cNvPr id="319" name="Freeform 57">
              <a:extLst>
                <a:ext uri="{FF2B5EF4-FFF2-40B4-BE49-F238E27FC236}">
                  <a16:creationId xmlns:a16="http://schemas.microsoft.com/office/drawing/2014/main" id="{7BA4FFC4-845A-4552-9DC5-0816D7D92D20}"/>
                </a:ext>
              </a:extLst>
            </p:cNvPr>
            <p:cNvSpPr>
              <a:spLocks/>
            </p:cNvSpPr>
            <p:nvPr/>
          </p:nvSpPr>
          <p:spPr bwMode="auto">
            <a:xfrm>
              <a:off x="4252913" y="3235325"/>
              <a:ext cx="976313" cy="307975"/>
            </a:xfrm>
            <a:custGeom>
              <a:avLst/>
              <a:gdLst>
                <a:gd name="T0" fmla="*/ 14 w 601"/>
                <a:gd name="T1" fmla="*/ 189 h 189"/>
                <a:gd name="T2" fmla="*/ 8 w 601"/>
                <a:gd name="T3" fmla="*/ 188 h 189"/>
                <a:gd name="T4" fmla="*/ 4 w 601"/>
                <a:gd name="T5" fmla="*/ 171 h 189"/>
                <a:gd name="T6" fmla="*/ 98 w 601"/>
                <a:gd name="T7" fmla="*/ 60 h 189"/>
                <a:gd name="T8" fmla="*/ 116 w 601"/>
                <a:gd name="T9" fmla="*/ 41 h 189"/>
                <a:gd name="T10" fmla="*/ 195 w 601"/>
                <a:gd name="T11" fmla="*/ 1 h 189"/>
                <a:gd name="T12" fmla="*/ 267 w 601"/>
                <a:gd name="T13" fmla="*/ 29 h 189"/>
                <a:gd name="T14" fmla="*/ 298 w 601"/>
                <a:gd name="T15" fmla="*/ 101 h 189"/>
                <a:gd name="T16" fmla="*/ 297 w 601"/>
                <a:gd name="T17" fmla="*/ 115 h 189"/>
                <a:gd name="T18" fmla="*/ 302 w 601"/>
                <a:gd name="T19" fmla="*/ 115 h 189"/>
                <a:gd name="T20" fmla="*/ 302 w 601"/>
                <a:gd name="T21" fmla="*/ 105 h 189"/>
                <a:gd name="T22" fmla="*/ 402 w 601"/>
                <a:gd name="T23" fmla="*/ 2 h 189"/>
                <a:gd name="T24" fmla="*/ 483 w 601"/>
                <a:gd name="T25" fmla="*/ 41 h 189"/>
                <a:gd name="T26" fmla="*/ 511 w 601"/>
                <a:gd name="T27" fmla="*/ 70 h 189"/>
                <a:gd name="T28" fmla="*/ 598 w 601"/>
                <a:gd name="T29" fmla="*/ 168 h 189"/>
                <a:gd name="T30" fmla="*/ 594 w 601"/>
                <a:gd name="T31" fmla="*/ 184 h 189"/>
                <a:gd name="T32" fmla="*/ 577 w 601"/>
                <a:gd name="T33" fmla="*/ 180 h 189"/>
                <a:gd name="T34" fmla="*/ 494 w 601"/>
                <a:gd name="T35" fmla="*/ 87 h 189"/>
                <a:gd name="T36" fmla="*/ 464 w 601"/>
                <a:gd name="T37" fmla="*/ 56 h 189"/>
                <a:gd name="T38" fmla="*/ 402 w 601"/>
                <a:gd name="T39" fmla="*/ 26 h 189"/>
                <a:gd name="T40" fmla="*/ 326 w 601"/>
                <a:gd name="T41" fmla="*/ 105 h 189"/>
                <a:gd name="T42" fmla="*/ 328 w 601"/>
                <a:gd name="T43" fmla="*/ 125 h 189"/>
                <a:gd name="T44" fmla="*/ 325 w 601"/>
                <a:gd name="T45" fmla="*/ 135 h 189"/>
                <a:gd name="T46" fmla="*/ 316 w 601"/>
                <a:gd name="T47" fmla="*/ 139 h 189"/>
                <a:gd name="T48" fmla="*/ 284 w 601"/>
                <a:gd name="T49" fmla="*/ 139 h 189"/>
                <a:gd name="T50" fmla="*/ 284 w 601"/>
                <a:gd name="T51" fmla="*/ 139 h 189"/>
                <a:gd name="T52" fmla="*/ 275 w 601"/>
                <a:gd name="T53" fmla="*/ 135 h 189"/>
                <a:gd name="T54" fmla="*/ 272 w 601"/>
                <a:gd name="T55" fmla="*/ 126 h 189"/>
                <a:gd name="T56" fmla="*/ 274 w 601"/>
                <a:gd name="T57" fmla="*/ 101 h 189"/>
                <a:gd name="T58" fmla="*/ 251 w 601"/>
                <a:gd name="T59" fmla="*/ 47 h 189"/>
                <a:gd name="T60" fmla="*/ 196 w 601"/>
                <a:gd name="T61" fmla="*/ 25 h 189"/>
                <a:gd name="T62" fmla="*/ 134 w 601"/>
                <a:gd name="T63" fmla="*/ 57 h 189"/>
                <a:gd name="T64" fmla="*/ 116 w 601"/>
                <a:gd name="T65" fmla="*/ 77 h 189"/>
                <a:gd name="T66" fmla="*/ 24 w 601"/>
                <a:gd name="T67" fmla="*/ 184 h 189"/>
                <a:gd name="T68" fmla="*/ 14 w 601"/>
                <a:gd name="T69"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1" h="189">
                  <a:moveTo>
                    <a:pt x="14" y="189"/>
                  </a:moveTo>
                  <a:cubicBezTo>
                    <a:pt x="12" y="189"/>
                    <a:pt x="10" y="189"/>
                    <a:pt x="8" y="188"/>
                  </a:cubicBezTo>
                  <a:cubicBezTo>
                    <a:pt x="2" y="184"/>
                    <a:pt x="0" y="177"/>
                    <a:pt x="4" y="171"/>
                  </a:cubicBezTo>
                  <a:cubicBezTo>
                    <a:pt x="20" y="144"/>
                    <a:pt x="69" y="92"/>
                    <a:pt x="98" y="60"/>
                  </a:cubicBezTo>
                  <a:cubicBezTo>
                    <a:pt x="107" y="51"/>
                    <a:pt x="113" y="44"/>
                    <a:pt x="116" y="41"/>
                  </a:cubicBezTo>
                  <a:cubicBezTo>
                    <a:pt x="138" y="15"/>
                    <a:pt x="166" y="1"/>
                    <a:pt x="195" y="1"/>
                  </a:cubicBezTo>
                  <a:cubicBezTo>
                    <a:pt x="222" y="0"/>
                    <a:pt x="248" y="10"/>
                    <a:pt x="267" y="29"/>
                  </a:cubicBezTo>
                  <a:cubicBezTo>
                    <a:pt x="287" y="48"/>
                    <a:pt x="298" y="74"/>
                    <a:pt x="298" y="101"/>
                  </a:cubicBezTo>
                  <a:cubicBezTo>
                    <a:pt x="298" y="104"/>
                    <a:pt x="298" y="109"/>
                    <a:pt x="297" y="115"/>
                  </a:cubicBezTo>
                  <a:cubicBezTo>
                    <a:pt x="302" y="115"/>
                    <a:pt x="302" y="115"/>
                    <a:pt x="302" y="115"/>
                  </a:cubicBezTo>
                  <a:cubicBezTo>
                    <a:pt x="302" y="111"/>
                    <a:pt x="302" y="107"/>
                    <a:pt x="302" y="105"/>
                  </a:cubicBezTo>
                  <a:cubicBezTo>
                    <a:pt x="301" y="49"/>
                    <a:pt x="346" y="3"/>
                    <a:pt x="402" y="2"/>
                  </a:cubicBezTo>
                  <a:cubicBezTo>
                    <a:pt x="433" y="2"/>
                    <a:pt x="462" y="16"/>
                    <a:pt x="483" y="41"/>
                  </a:cubicBezTo>
                  <a:cubicBezTo>
                    <a:pt x="486" y="45"/>
                    <a:pt x="497" y="57"/>
                    <a:pt x="511" y="70"/>
                  </a:cubicBezTo>
                  <a:cubicBezTo>
                    <a:pt x="541" y="102"/>
                    <a:pt x="583" y="144"/>
                    <a:pt x="598" y="168"/>
                  </a:cubicBezTo>
                  <a:cubicBezTo>
                    <a:pt x="601" y="173"/>
                    <a:pt x="600" y="181"/>
                    <a:pt x="594" y="184"/>
                  </a:cubicBezTo>
                  <a:cubicBezTo>
                    <a:pt x="588" y="188"/>
                    <a:pt x="581" y="186"/>
                    <a:pt x="577" y="180"/>
                  </a:cubicBezTo>
                  <a:cubicBezTo>
                    <a:pt x="564" y="159"/>
                    <a:pt x="522" y="116"/>
                    <a:pt x="494" y="87"/>
                  </a:cubicBezTo>
                  <a:cubicBezTo>
                    <a:pt x="479" y="72"/>
                    <a:pt x="468" y="61"/>
                    <a:pt x="464" y="56"/>
                  </a:cubicBezTo>
                  <a:cubicBezTo>
                    <a:pt x="448" y="36"/>
                    <a:pt x="426" y="26"/>
                    <a:pt x="402" y="26"/>
                  </a:cubicBezTo>
                  <a:cubicBezTo>
                    <a:pt x="359" y="27"/>
                    <a:pt x="325" y="62"/>
                    <a:pt x="326" y="105"/>
                  </a:cubicBezTo>
                  <a:cubicBezTo>
                    <a:pt x="326" y="107"/>
                    <a:pt x="326" y="113"/>
                    <a:pt x="328" y="125"/>
                  </a:cubicBezTo>
                  <a:cubicBezTo>
                    <a:pt x="328" y="129"/>
                    <a:pt x="327" y="132"/>
                    <a:pt x="325" y="135"/>
                  </a:cubicBezTo>
                  <a:cubicBezTo>
                    <a:pt x="323" y="137"/>
                    <a:pt x="319" y="139"/>
                    <a:pt x="316" y="139"/>
                  </a:cubicBezTo>
                  <a:cubicBezTo>
                    <a:pt x="284" y="139"/>
                    <a:pt x="284" y="139"/>
                    <a:pt x="284" y="139"/>
                  </a:cubicBezTo>
                  <a:cubicBezTo>
                    <a:pt x="284" y="139"/>
                    <a:pt x="284" y="139"/>
                    <a:pt x="284" y="139"/>
                  </a:cubicBezTo>
                  <a:cubicBezTo>
                    <a:pt x="281" y="139"/>
                    <a:pt x="277" y="137"/>
                    <a:pt x="275" y="135"/>
                  </a:cubicBezTo>
                  <a:cubicBezTo>
                    <a:pt x="273" y="132"/>
                    <a:pt x="272" y="129"/>
                    <a:pt x="272" y="126"/>
                  </a:cubicBezTo>
                  <a:cubicBezTo>
                    <a:pt x="274" y="111"/>
                    <a:pt x="274" y="104"/>
                    <a:pt x="274" y="101"/>
                  </a:cubicBezTo>
                  <a:cubicBezTo>
                    <a:pt x="274" y="80"/>
                    <a:pt x="265" y="61"/>
                    <a:pt x="251" y="47"/>
                  </a:cubicBezTo>
                  <a:cubicBezTo>
                    <a:pt x="236" y="32"/>
                    <a:pt x="216" y="24"/>
                    <a:pt x="196" y="25"/>
                  </a:cubicBezTo>
                  <a:cubicBezTo>
                    <a:pt x="166" y="25"/>
                    <a:pt x="144" y="45"/>
                    <a:pt x="134" y="57"/>
                  </a:cubicBezTo>
                  <a:cubicBezTo>
                    <a:pt x="131" y="60"/>
                    <a:pt x="125" y="67"/>
                    <a:pt x="116" y="77"/>
                  </a:cubicBezTo>
                  <a:cubicBezTo>
                    <a:pt x="89" y="105"/>
                    <a:pt x="39" y="159"/>
                    <a:pt x="24" y="184"/>
                  </a:cubicBezTo>
                  <a:cubicBezTo>
                    <a:pt x="22" y="187"/>
                    <a:pt x="18" y="189"/>
                    <a:pt x="14" y="18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0" name="Freeform 58">
              <a:extLst>
                <a:ext uri="{FF2B5EF4-FFF2-40B4-BE49-F238E27FC236}">
                  <a16:creationId xmlns:a16="http://schemas.microsoft.com/office/drawing/2014/main" id="{980205FC-1334-47FB-AB99-E12DF220A3C1}"/>
                </a:ext>
              </a:extLst>
            </p:cNvPr>
            <p:cNvSpPr>
              <a:spLocks noEditPoints="1"/>
            </p:cNvSpPr>
            <p:nvPr/>
          </p:nvSpPr>
          <p:spPr bwMode="auto">
            <a:xfrm>
              <a:off x="4292600" y="3465513"/>
              <a:ext cx="338138" cy="336550"/>
            </a:xfrm>
            <a:custGeom>
              <a:avLst/>
              <a:gdLst>
                <a:gd name="T0" fmla="*/ 105 w 209"/>
                <a:gd name="T1" fmla="*/ 208 h 208"/>
                <a:gd name="T2" fmla="*/ 32 w 209"/>
                <a:gd name="T3" fmla="*/ 178 h 208"/>
                <a:gd name="T4" fmla="*/ 1 w 209"/>
                <a:gd name="T5" fmla="*/ 105 h 208"/>
                <a:gd name="T6" fmla="*/ 30 w 209"/>
                <a:gd name="T7" fmla="*/ 31 h 208"/>
                <a:gd name="T8" fmla="*/ 105 w 209"/>
                <a:gd name="T9" fmla="*/ 0 h 208"/>
                <a:gd name="T10" fmla="*/ 178 w 209"/>
                <a:gd name="T11" fmla="*/ 29 h 208"/>
                <a:gd name="T12" fmla="*/ 209 w 209"/>
                <a:gd name="T13" fmla="*/ 102 h 208"/>
                <a:gd name="T14" fmla="*/ 180 w 209"/>
                <a:gd name="T15" fmla="*/ 176 h 208"/>
                <a:gd name="T16" fmla="*/ 105 w 209"/>
                <a:gd name="T17" fmla="*/ 208 h 208"/>
                <a:gd name="T18" fmla="*/ 105 w 209"/>
                <a:gd name="T19" fmla="*/ 24 h 208"/>
                <a:gd name="T20" fmla="*/ 48 w 209"/>
                <a:gd name="T21" fmla="*/ 48 h 208"/>
                <a:gd name="T22" fmla="*/ 25 w 209"/>
                <a:gd name="T23" fmla="*/ 105 h 208"/>
                <a:gd name="T24" fmla="*/ 49 w 209"/>
                <a:gd name="T25" fmla="*/ 161 h 208"/>
                <a:gd name="T26" fmla="*/ 105 w 209"/>
                <a:gd name="T27" fmla="*/ 184 h 208"/>
                <a:gd name="T28" fmla="*/ 162 w 209"/>
                <a:gd name="T29" fmla="*/ 160 h 208"/>
                <a:gd name="T30" fmla="*/ 185 w 209"/>
                <a:gd name="T31" fmla="*/ 103 h 208"/>
                <a:gd name="T32" fmla="*/ 161 w 209"/>
                <a:gd name="T33" fmla="*/ 46 h 208"/>
                <a:gd name="T34" fmla="*/ 105 w 209"/>
                <a:gd name="T35" fmla="*/ 2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9" h="208">
                  <a:moveTo>
                    <a:pt x="105" y="208"/>
                  </a:moveTo>
                  <a:cubicBezTo>
                    <a:pt x="78" y="208"/>
                    <a:pt x="52" y="197"/>
                    <a:pt x="32" y="178"/>
                  </a:cubicBezTo>
                  <a:cubicBezTo>
                    <a:pt x="12" y="159"/>
                    <a:pt x="1" y="133"/>
                    <a:pt x="1" y="105"/>
                  </a:cubicBezTo>
                  <a:cubicBezTo>
                    <a:pt x="0" y="77"/>
                    <a:pt x="11" y="51"/>
                    <a:pt x="30" y="31"/>
                  </a:cubicBezTo>
                  <a:cubicBezTo>
                    <a:pt x="50" y="11"/>
                    <a:pt x="77" y="0"/>
                    <a:pt x="105" y="0"/>
                  </a:cubicBezTo>
                  <a:cubicBezTo>
                    <a:pt x="132" y="0"/>
                    <a:pt x="158" y="10"/>
                    <a:pt x="178" y="29"/>
                  </a:cubicBezTo>
                  <a:cubicBezTo>
                    <a:pt x="198" y="48"/>
                    <a:pt x="209" y="74"/>
                    <a:pt x="209" y="102"/>
                  </a:cubicBezTo>
                  <a:cubicBezTo>
                    <a:pt x="209" y="130"/>
                    <a:pt x="199" y="156"/>
                    <a:pt x="180" y="176"/>
                  </a:cubicBezTo>
                  <a:cubicBezTo>
                    <a:pt x="160" y="197"/>
                    <a:pt x="133" y="208"/>
                    <a:pt x="105" y="208"/>
                  </a:cubicBezTo>
                  <a:close/>
                  <a:moveTo>
                    <a:pt x="105" y="24"/>
                  </a:moveTo>
                  <a:cubicBezTo>
                    <a:pt x="83" y="24"/>
                    <a:pt x="63" y="32"/>
                    <a:pt x="48" y="48"/>
                  </a:cubicBezTo>
                  <a:cubicBezTo>
                    <a:pt x="33" y="63"/>
                    <a:pt x="25" y="83"/>
                    <a:pt x="25" y="105"/>
                  </a:cubicBezTo>
                  <a:cubicBezTo>
                    <a:pt x="25" y="126"/>
                    <a:pt x="34" y="146"/>
                    <a:pt x="49" y="161"/>
                  </a:cubicBezTo>
                  <a:cubicBezTo>
                    <a:pt x="64" y="176"/>
                    <a:pt x="84" y="184"/>
                    <a:pt x="105" y="184"/>
                  </a:cubicBezTo>
                  <a:cubicBezTo>
                    <a:pt x="127" y="184"/>
                    <a:pt x="147" y="175"/>
                    <a:pt x="162" y="160"/>
                  </a:cubicBezTo>
                  <a:cubicBezTo>
                    <a:pt x="177" y="144"/>
                    <a:pt x="185" y="124"/>
                    <a:pt x="185" y="103"/>
                  </a:cubicBezTo>
                  <a:cubicBezTo>
                    <a:pt x="185" y="81"/>
                    <a:pt x="176" y="61"/>
                    <a:pt x="161" y="46"/>
                  </a:cubicBezTo>
                  <a:cubicBezTo>
                    <a:pt x="146" y="32"/>
                    <a:pt x="126" y="24"/>
                    <a:pt x="105" y="2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1" name="Freeform 59">
              <a:extLst>
                <a:ext uri="{FF2B5EF4-FFF2-40B4-BE49-F238E27FC236}">
                  <a16:creationId xmlns:a16="http://schemas.microsoft.com/office/drawing/2014/main" id="{024321A0-CFCF-4B05-980E-89B6FC04B0E3}"/>
                </a:ext>
              </a:extLst>
            </p:cNvPr>
            <p:cNvSpPr>
              <a:spLocks noEditPoints="1"/>
            </p:cNvSpPr>
            <p:nvPr/>
          </p:nvSpPr>
          <p:spPr bwMode="auto">
            <a:xfrm>
              <a:off x="4224338" y="3395663"/>
              <a:ext cx="1041400" cy="487363"/>
            </a:xfrm>
            <a:custGeom>
              <a:avLst/>
              <a:gdLst>
                <a:gd name="T0" fmla="*/ 496 w 642"/>
                <a:gd name="T1" fmla="*/ 300 h 300"/>
                <a:gd name="T2" fmla="*/ 352 w 642"/>
                <a:gd name="T3" fmla="*/ 183 h 300"/>
                <a:gd name="T4" fmla="*/ 289 w 642"/>
                <a:gd name="T5" fmla="*/ 182 h 300"/>
                <a:gd name="T6" fmla="*/ 149 w 642"/>
                <a:gd name="T7" fmla="*/ 293 h 300"/>
                <a:gd name="T8" fmla="*/ 147 w 642"/>
                <a:gd name="T9" fmla="*/ 293 h 300"/>
                <a:gd name="T10" fmla="*/ 1 w 642"/>
                <a:gd name="T11" fmla="*/ 149 h 300"/>
                <a:gd name="T12" fmla="*/ 42 w 642"/>
                <a:gd name="T13" fmla="*/ 45 h 300"/>
                <a:gd name="T14" fmla="*/ 145 w 642"/>
                <a:gd name="T15" fmla="*/ 0 h 300"/>
                <a:gd name="T16" fmla="*/ 147 w 642"/>
                <a:gd name="T17" fmla="*/ 0 h 300"/>
                <a:gd name="T18" fmla="*/ 274 w 642"/>
                <a:gd name="T19" fmla="*/ 75 h 300"/>
                <a:gd name="T20" fmla="*/ 373 w 642"/>
                <a:gd name="T21" fmla="*/ 75 h 300"/>
                <a:gd name="T22" fmla="*/ 494 w 642"/>
                <a:gd name="T23" fmla="*/ 7 h 300"/>
                <a:gd name="T24" fmla="*/ 496 w 642"/>
                <a:gd name="T25" fmla="*/ 7 h 300"/>
                <a:gd name="T26" fmla="*/ 642 w 642"/>
                <a:gd name="T27" fmla="*/ 152 h 300"/>
                <a:gd name="T28" fmla="*/ 600 w 642"/>
                <a:gd name="T29" fmla="*/ 255 h 300"/>
                <a:gd name="T30" fmla="*/ 498 w 642"/>
                <a:gd name="T31" fmla="*/ 300 h 300"/>
                <a:gd name="T32" fmla="*/ 496 w 642"/>
                <a:gd name="T33" fmla="*/ 300 h 300"/>
                <a:gd name="T34" fmla="*/ 321 w 642"/>
                <a:gd name="T35" fmla="*/ 153 h 300"/>
                <a:gd name="T36" fmla="*/ 369 w 642"/>
                <a:gd name="T37" fmla="*/ 164 h 300"/>
                <a:gd name="T38" fmla="*/ 375 w 642"/>
                <a:gd name="T39" fmla="*/ 173 h 300"/>
                <a:gd name="T40" fmla="*/ 496 w 642"/>
                <a:gd name="T41" fmla="*/ 276 h 300"/>
                <a:gd name="T42" fmla="*/ 497 w 642"/>
                <a:gd name="T43" fmla="*/ 276 h 300"/>
                <a:gd name="T44" fmla="*/ 583 w 642"/>
                <a:gd name="T45" fmla="*/ 239 h 300"/>
                <a:gd name="T46" fmla="*/ 618 w 642"/>
                <a:gd name="T47" fmla="*/ 152 h 300"/>
                <a:gd name="T48" fmla="*/ 496 w 642"/>
                <a:gd name="T49" fmla="*/ 31 h 300"/>
                <a:gd name="T50" fmla="*/ 494 w 642"/>
                <a:gd name="T51" fmla="*/ 31 h 300"/>
                <a:gd name="T52" fmla="*/ 390 w 642"/>
                <a:gd name="T53" fmla="*/ 93 h 300"/>
                <a:gd name="T54" fmla="*/ 379 w 642"/>
                <a:gd name="T55" fmla="*/ 99 h 300"/>
                <a:gd name="T56" fmla="*/ 267 w 642"/>
                <a:gd name="T57" fmla="*/ 99 h 300"/>
                <a:gd name="T58" fmla="*/ 267 w 642"/>
                <a:gd name="T59" fmla="*/ 99 h 300"/>
                <a:gd name="T60" fmla="*/ 256 w 642"/>
                <a:gd name="T61" fmla="*/ 92 h 300"/>
                <a:gd name="T62" fmla="*/ 147 w 642"/>
                <a:gd name="T63" fmla="*/ 24 h 300"/>
                <a:gd name="T64" fmla="*/ 145 w 642"/>
                <a:gd name="T65" fmla="*/ 24 h 300"/>
                <a:gd name="T66" fmla="*/ 59 w 642"/>
                <a:gd name="T67" fmla="*/ 61 h 300"/>
                <a:gd name="T68" fmla="*/ 25 w 642"/>
                <a:gd name="T69" fmla="*/ 148 h 300"/>
                <a:gd name="T70" fmla="*/ 147 w 642"/>
                <a:gd name="T71" fmla="*/ 269 h 300"/>
                <a:gd name="T72" fmla="*/ 149 w 642"/>
                <a:gd name="T73" fmla="*/ 269 h 300"/>
                <a:gd name="T74" fmla="*/ 267 w 642"/>
                <a:gd name="T75" fmla="*/ 170 h 300"/>
                <a:gd name="T76" fmla="*/ 275 w 642"/>
                <a:gd name="T77" fmla="*/ 161 h 300"/>
                <a:gd name="T78" fmla="*/ 321 w 642"/>
                <a:gd name="T79" fmla="*/ 153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2" h="300">
                  <a:moveTo>
                    <a:pt x="496" y="300"/>
                  </a:moveTo>
                  <a:cubicBezTo>
                    <a:pt x="426" y="300"/>
                    <a:pt x="366" y="251"/>
                    <a:pt x="352" y="183"/>
                  </a:cubicBezTo>
                  <a:cubicBezTo>
                    <a:pt x="334" y="175"/>
                    <a:pt x="312" y="175"/>
                    <a:pt x="289" y="182"/>
                  </a:cubicBezTo>
                  <a:cubicBezTo>
                    <a:pt x="273" y="246"/>
                    <a:pt x="215" y="292"/>
                    <a:pt x="149" y="293"/>
                  </a:cubicBezTo>
                  <a:cubicBezTo>
                    <a:pt x="147" y="293"/>
                    <a:pt x="147" y="293"/>
                    <a:pt x="147" y="293"/>
                  </a:cubicBezTo>
                  <a:cubicBezTo>
                    <a:pt x="67" y="293"/>
                    <a:pt x="2" y="228"/>
                    <a:pt x="1" y="149"/>
                  </a:cubicBezTo>
                  <a:cubicBezTo>
                    <a:pt x="0" y="109"/>
                    <a:pt x="15" y="73"/>
                    <a:pt x="42" y="45"/>
                  </a:cubicBezTo>
                  <a:cubicBezTo>
                    <a:pt x="69" y="17"/>
                    <a:pt x="106" y="1"/>
                    <a:pt x="145" y="0"/>
                  </a:cubicBezTo>
                  <a:cubicBezTo>
                    <a:pt x="147" y="0"/>
                    <a:pt x="147" y="0"/>
                    <a:pt x="147" y="0"/>
                  </a:cubicBezTo>
                  <a:cubicBezTo>
                    <a:pt x="200" y="0"/>
                    <a:pt x="248" y="29"/>
                    <a:pt x="274" y="75"/>
                  </a:cubicBezTo>
                  <a:cubicBezTo>
                    <a:pt x="373" y="75"/>
                    <a:pt x="373" y="75"/>
                    <a:pt x="373" y="75"/>
                  </a:cubicBezTo>
                  <a:cubicBezTo>
                    <a:pt x="399" y="34"/>
                    <a:pt x="445" y="8"/>
                    <a:pt x="494" y="7"/>
                  </a:cubicBezTo>
                  <a:cubicBezTo>
                    <a:pt x="496" y="7"/>
                    <a:pt x="496" y="7"/>
                    <a:pt x="496" y="7"/>
                  </a:cubicBezTo>
                  <a:cubicBezTo>
                    <a:pt x="575" y="7"/>
                    <a:pt x="641" y="72"/>
                    <a:pt x="642" y="152"/>
                  </a:cubicBezTo>
                  <a:cubicBezTo>
                    <a:pt x="642" y="191"/>
                    <a:pt x="628" y="228"/>
                    <a:pt x="600" y="255"/>
                  </a:cubicBezTo>
                  <a:cubicBezTo>
                    <a:pt x="573" y="283"/>
                    <a:pt x="537" y="299"/>
                    <a:pt x="498" y="300"/>
                  </a:cubicBezTo>
                  <a:lnTo>
                    <a:pt x="496" y="300"/>
                  </a:lnTo>
                  <a:close/>
                  <a:moveTo>
                    <a:pt x="321" y="153"/>
                  </a:moveTo>
                  <a:cubicBezTo>
                    <a:pt x="338" y="153"/>
                    <a:pt x="354" y="157"/>
                    <a:pt x="369" y="164"/>
                  </a:cubicBezTo>
                  <a:cubicBezTo>
                    <a:pt x="372" y="166"/>
                    <a:pt x="374" y="169"/>
                    <a:pt x="375" y="173"/>
                  </a:cubicBezTo>
                  <a:cubicBezTo>
                    <a:pt x="384" y="232"/>
                    <a:pt x="435" y="276"/>
                    <a:pt x="496" y="276"/>
                  </a:cubicBezTo>
                  <a:cubicBezTo>
                    <a:pt x="497" y="276"/>
                    <a:pt x="497" y="276"/>
                    <a:pt x="497" y="276"/>
                  </a:cubicBezTo>
                  <a:cubicBezTo>
                    <a:pt x="530" y="275"/>
                    <a:pt x="560" y="262"/>
                    <a:pt x="583" y="239"/>
                  </a:cubicBezTo>
                  <a:cubicBezTo>
                    <a:pt x="606" y="215"/>
                    <a:pt x="618" y="185"/>
                    <a:pt x="618" y="152"/>
                  </a:cubicBezTo>
                  <a:cubicBezTo>
                    <a:pt x="617" y="85"/>
                    <a:pt x="562" y="31"/>
                    <a:pt x="496" y="31"/>
                  </a:cubicBezTo>
                  <a:cubicBezTo>
                    <a:pt x="494" y="31"/>
                    <a:pt x="494" y="31"/>
                    <a:pt x="494" y="31"/>
                  </a:cubicBezTo>
                  <a:cubicBezTo>
                    <a:pt x="451" y="32"/>
                    <a:pt x="411" y="55"/>
                    <a:pt x="390" y="93"/>
                  </a:cubicBezTo>
                  <a:cubicBezTo>
                    <a:pt x="388" y="96"/>
                    <a:pt x="384" y="99"/>
                    <a:pt x="379" y="99"/>
                  </a:cubicBezTo>
                  <a:cubicBezTo>
                    <a:pt x="267" y="99"/>
                    <a:pt x="267" y="99"/>
                    <a:pt x="267" y="99"/>
                  </a:cubicBezTo>
                  <a:cubicBezTo>
                    <a:pt x="267" y="99"/>
                    <a:pt x="267" y="99"/>
                    <a:pt x="267" y="99"/>
                  </a:cubicBezTo>
                  <a:cubicBezTo>
                    <a:pt x="263" y="99"/>
                    <a:pt x="258" y="96"/>
                    <a:pt x="256" y="92"/>
                  </a:cubicBezTo>
                  <a:cubicBezTo>
                    <a:pt x="236" y="50"/>
                    <a:pt x="194" y="24"/>
                    <a:pt x="147" y="24"/>
                  </a:cubicBezTo>
                  <a:cubicBezTo>
                    <a:pt x="145" y="24"/>
                    <a:pt x="145" y="24"/>
                    <a:pt x="145" y="24"/>
                  </a:cubicBezTo>
                  <a:cubicBezTo>
                    <a:pt x="113" y="25"/>
                    <a:pt x="82" y="38"/>
                    <a:pt x="59" y="61"/>
                  </a:cubicBezTo>
                  <a:cubicBezTo>
                    <a:pt x="37" y="85"/>
                    <a:pt x="24" y="116"/>
                    <a:pt x="25" y="148"/>
                  </a:cubicBezTo>
                  <a:cubicBezTo>
                    <a:pt x="26" y="215"/>
                    <a:pt x="80" y="269"/>
                    <a:pt x="147" y="269"/>
                  </a:cubicBezTo>
                  <a:cubicBezTo>
                    <a:pt x="149" y="269"/>
                    <a:pt x="149" y="269"/>
                    <a:pt x="149" y="269"/>
                  </a:cubicBezTo>
                  <a:cubicBezTo>
                    <a:pt x="206" y="268"/>
                    <a:pt x="256" y="227"/>
                    <a:pt x="267" y="170"/>
                  </a:cubicBezTo>
                  <a:cubicBezTo>
                    <a:pt x="268" y="166"/>
                    <a:pt x="271" y="163"/>
                    <a:pt x="275" y="161"/>
                  </a:cubicBezTo>
                  <a:cubicBezTo>
                    <a:pt x="290" y="156"/>
                    <a:pt x="306" y="153"/>
                    <a:pt x="321" y="1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2" name="Freeform 60">
              <a:extLst>
                <a:ext uri="{FF2B5EF4-FFF2-40B4-BE49-F238E27FC236}">
                  <a16:creationId xmlns:a16="http://schemas.microsoft.com/office/drawing/2014/main" id="{001BA492-56AA-4B27-A269-6F330BE28CC5}"/>
                </a:ext>
              </a:extLst>
            </p:cNvPr>
            <p:cNvSpPr>
              <a:spLocks noEditPoints="1"/>
            </p:cNvSpPr>
            <p:nvPr/>
          </p:nvSpPr>
          <p:spPr bwMode="auto">
            <a:xfrm>
              <a:off x="4841875" y="3475038"/>
              <a:ext cx="355600" cy="339725"/>
            </a:xfrm>
            <a:custGeom>
              <a:avLst/>
              <a:gdLst>
                <a:gd name="T0" fmla="*/ 115 w 219"/>
                <a:gd name="T1" fmla="*/ 209 h 209"/>
                <a:gd name="T2" fmla="*/ 42 w 219"/>
                <a:gd name="T3" fmla="*/ 179 h 209"/>
                <a:gd name="T4" fmla="*/ 40 w 219"/>
                <a:gd name="T5" fmla="*/ 32 h 209"/>
                <a:gd name="T6" fmla="*/ 115 w 219"/>
                <a:gd name="T7" fmla="*/ 0 h 209"/>
                <a:gd name="T8" fmla="*/ 187 w 219"/>
                <a:gd name="T9" fmla="*/ 30 h 209"/>
                <a:gd name="T10" fmla="*/ 219 w 219"/>
                <a:gd name="T11" fmla="*/ 103 h 209"/>
                <a:gd name="T12" fmla="*/ 189 w 219"/>
                <a:gd name="T13" fmla="*/ 177 h 209"/>
                <a:gd name="T14" fmla="*/ 115 w 219"/>
                <a:gd name="T15" fmla="*/ 209 h 209"/>
                <a:gd name="T16" fmla="*/ 115 w 219"/>
                <a:gd name="T17" fmla="*/ 24 h 209"/>
                <a:gd name="T18" fmla="*/ 57 w 219"/>
                <a:gd name="T19" fmla="*/ 49 h 209"/>
                <a:gd name="T20" fmla="*/ 59 w 219"/>
                <a:gd name="T21" fmla="*/ 162 h 209"/>
                <a:gd name="T22" fmla="*/ 115 w 219"/>
                <a:gd name="T23" fmla="*/ 185 h 209"/>
                <a:gd name="T24" fmla="*/ 172 w 219"/>
                <a:gd name="T25" fmla="*/ 160 h 209"/>
                <a:gd name="T26" fmla="*/ 195 w 219"/>
                <a:gd name="T27" fmla="*/ 103 h 209"/>
                <a:gd name="T28" fmla="*/ 171 w 219"/>
                <a:gd name="T29" fmla="*/ 47 h 209"/>
                <a:gd name="T30" fmla="*/ 115 w 219"/>
                <a:gd name="T31" fmla="*/ 2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9" h="209">
                  <a:moveTo>
                    <a:pt x="115" y="209"/>
                  </a:moveTo>
                  <a:cubicBezTo>
                    <a:pt x="87" y="209"/>
                    <a:pt x="62" y="198"/>
                    <a:pt x="42" y="179"/>
                  </a:cubicBezTo>
                  <a:cubicBezTo>
                    <a:pt x="1" y="139"/>
                    <a:pt x="0" y="73"/>
                    <a:pt x="40" y="32"/>
                  </a:cubicBezTo>
                  <a:cubicBezTo>
                    <a:pt x="60" y="12"/>
                    <a:pt x="86" y="0"/>
                    <a:pt x="115" y="0"/>
                  </a:cubicBezTo>
                  <a:cubicBezTo>
                    <a:pt x="142" y="0"/>
                    <a:pt x="168" y="11"/>
                    <a:pt x="187" y="30"/>
                  </a:cubicBezTo>
                  <a:cubicBezTo>
                    <a:pt x="207" y="49"/>
                    <a:pt x="218" y="75"/>
                    <a:pt x="219" y="103"/>
                  </a:cubicBezTo>
                  <a:cubicBezTo>
                    <a:pt x="219" y="131"/>
                    <a:pt x="209" y="157"/>
                    <a:pt x="189" y="177"/>
                  </a:cubicBezTo>
                  <a:cubicBezTo>
                    <a:pt x="169" y="197"/>
                    <a:pt x="143" y="209"/>
                    <a:pt x="115" y="209"/>
                  </a:cubicBezTo>
                  <a:close/>
                  <a:moveTo>
                    <a:pt x="115" y="24"/>
                  </a:moveTo>
                  <a:cubicBezTo>
                    <a:pt x="93" y="24"/>
                    <a:pt x="72" y="33"/>
                    <a:pt x="57" y="49"/>
                  </a:cubicBezTo>
                  <a:cubicBezTo>
                    <a:pt x="26" y="80"/>
                    <a:pt x="27" y="131"/>
                    <a:pt x="59" y="162"/>
                  </a:cubicBezTo>
                  <a:cubicBezTo>
                    <a:pt x="74" y="176"/>
                    <a:pt x="94" y="185"/>
                    <a:pt x="115" y="185"/>
                  </a:cubicBezTo>
                  <a:cubicBezTo>
                    <a:pt x="136" y="185"/>
                    <a:pt x="157" y="176"/>
                    <a:pt x="172" y="160"/>
                  </a:cubicBezTo>
                  <a:cubicBezTo>
                    <a:pt x="187" y="145"/>
                    <a:pt x="195" y="125"/>
                    <a:pt x="195" y="103"/>
                  </a:cubicBezTo>
                  <a:cubicBezTo>
                    <a:pt x="194" y="82"/>
                    <a:pt x="186" y="62"/>
                    <a:pt x="171" y="47"/>
                  </a:cubicBezTo>
                  <a:cubicBezTo>
                    <a:pt x="156" y="32"/>
                    <a:pt x="136" y="24"/>
                    <a:pt x="115" y="2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323" name="Groep 322">
            <a:extLst>
              <a:ext uri="{FF2B5EF4-FFF2-40B4-BE49-F238E27FC236}">
                <a16:creationId xmlns:a16="http://schemas.microsoft.com/office/drawing/2014/main" id="{02830B70-95A7-495B-B056-8A2724DF1075}"/>
              </a:ext>
            </a:extLst>
          </p:cNvPr>
          <p:cNvGrpSpPr/>
          <p:nvPr/>
        </p:nvGrpSpPr>
        <p:grpSpPr>
          <a:xfrm>
            <a:off x="6110564" y="3395819"/>
            <a:ext cx="354105" cy="354105"/>
            <a:chOff x="6802000" y="2494265"/>
            <a:chExt cx="342900" cy="342900"/>
          </a:xfrm>
          <a:solidFill>
            <a:schemeClr val="accent2"/>
          </a:solidFill>
        </p:grpSpPr>
        <p:grpSp>
          <p:nvGrpSpPr>
            <p:cNvPr id="324" name="Groep 323">
              <a:extLst>
                <a:ext uri="{FF2B5EF4-FFF2-40B4-BE49-F238E27FC236}">
                  <a16:creationId xmlns:a16="http://schemas.microsoft.com/office/drawing/2014/main" id="{A6933543-7763-4D3B-BD91-7B77F41B345C}"/>
                </a:ext>
              </a:extLst>
            </p:cNvPr>
            <p:cNvGrpSpPr/>
            <p:nvPr/>
          </p:nvGrpSpPr>
          <p:grpSpPr>
            <a:xfrm>
              <a:off x="6802000" y="2494265"/>
              <a:ext cx="342900" cy="342900"/>
              <a:chOff x="5105401" y="2057402"/>
              <a:chExt cx="342900" cy="342900"/>
            </a:xfrm>
            <a:grpFill/>
          </p:grpSpPr>
          <p:sp>
            <p:nvSpPr>
              <p:cNvPr id="326" name="Freeform 780">
                <a:extLst>
                  <a:ext uri="{FF2B5EF4-FFF2-40B4-BE49-F238E27FC236}">
                    <a16:creationId xmlns:a16="http://schemas.microsoft.com/office/drawing/2014/main" id="{F086EE41-32E0-45F6-BDCB-CDAF0C03EDC4}"/>
                  </a:ext>
                </a:extLst>
              </p:cNvPr>
              <p:cNvSpPr>
                <a:spLocks noEditPoints="1"/>
              </p:cNvSpPr>
              <p:nvPr/>
            </p:nvSpPr>
            <p:spPr bwMode="auto">
              <a:xfrm>
                <a:off x="5105401" y="2057402"/>
                <a:ext cx="342900" cy="342900"/>
              </a:xfrm>
              <a:custGeom>
                <a:avLst/>
                <a:gdLst>
                  <a:gd name="T0" fmla="*/ 119 w 216"/>
                  <a:gd name="T1" fmla="*/ 10 h 216"/>
                  <a:gd name="T2" fmla="*/ 10 w 216"/>
                  <a:gd name="T3" fmla="*/ 119 h 216"/>
                  <a:gd name="T4" fmla="*/ 97 w 216"/>
                  <a:gd name="T5" fmla="*/ 206 h 216"/>
                  <a:gd name="T6" fmla="*/ 206 w 216"/>
                  <a:gd name="T7" fmla="*/ 97 h 216"/>
                  <a:gd name="T8" fmla="*/ 206 w 216"/>
                  <a:gd name="T9" fmla="*/ 10 h 216"/>
                  <a:gd name="T10" fmla="*/ 119 w 216"/>
                  <a:gd name="T11" fmla="*/ 10 h 216"/>
                  <a:gd name="T12" fmla="*/ 119 w 216"/>
                  <a:gd name="T13" fmla="*/ 0 h 216"/>
                  <a:gd name="T14" fmla="*/ 206 w 216"/>
                  <a:gd name="T15" fmla="*/ 0 h 216"/>
                  <a:gd name="T16" fmla="*/ 209 w 216"/>
                  <a:gd name="T17" fmla="*/ 1 h 216"/>
                  <a:gd name="T18" fmla="*/ 213 w 216"/>
                  <a:gd name="T19" fmla="*/ 3 h 216"/>
                  <a:gd name="T20" fmla="*/ 215 w 216"/>
                  <a:gd name="T21" fmla="*/ 7 h 216"/>
                  <a:gd name="T22" fmla="*/ 216 w 216"/>
                  <a:gd name="T23" fmla="*/ 10 h 216"/>
                  <a:gd name="T24" fmla="*/ 216 w 216"/>
                  <a:gd name="T25" fmla="*/ 97 h 216"/>
                  <a:gd name="T26" fmla="*/ 215 w 216"/>
                  <a:gd name="T27" fmla="*/ 101 h 216"/>
                  <a:gd name="T28" fmla="*/ 213 w 216"/>
                  <a:gd name="T29" fmla="*/ 105 h 216"/>
                  <a:gd name="T30" fmla="*/ 105 w 216"/>
                  <a:gd name="T31" fmla="*/ 213 h 216"/>
                  <a:gd name="T32" fmla="*/ 101 w 216"/>
                  <a:gd name="T33" fmla="*/ 215 h 216"/>
                  <a:gd name="T34" fmla="*/ 97 w 216"/>
                  <a:gd name="T35" fmla="*/ 216 h 216"/>
                  <a:gd name="T36" fmla="*/ 93 w 216"/>
                  <a:gd name="T37" fmla="*/ 215 h 216"/>
                  <a:gd name="T38" fmla="*/ 89 w 216"/>
                  <a:gd name="T39" fmla="*/ 213 h 216"/>
                  <a:gd name="T40" fmla="*/ 3 w 216"/>
                  <a:gd name="T41" fmla="*/ 127 h 216"/>
                  <a:gd name="T42" fmla="*/ 1 w 216"/>
                  <a:gd name="T43" fmla="*/ 123 h 216"/>
                  <a:gd name="T44" fmla="*/ 0 w 216"/>
                  <a:gd name="T45" fmla="*/ 119 h 216"/>
                  <a:gd name="T46" fmla="*/ 1 w 216"/>
                  <a:gd name="T47" fmla="*/ 115 h 216"/>
                  <a:gd name="T48" fmla="*/ 3 w 216"/>
                  <a:gd name="T49" fmla="*/ 111 h 216"/>
                  <a:gd name="T50" fmla="*/ 111 w 216"/>
                  <a:gd name="T51" fmla="*/ 3 h 216"/>
                  <a:gd name="T52" fmla="*/ 115 w 216"/>
                  <a:gd name="T53" fmla="*/ 1 h 216"/>
                  <a:gd name="T54" fmla="*/ 119 w 216"/>
                  <a:gd name="T5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6" h="216">
                    <a:moveTo>
                      <a:pt x="119" y="10"/>
                    </a:moveTo>
                    <a:lnTo>
                      <a:pt x="10" y="119"/>
                    </a:lnTo>
                    <a:lnTo>
                      <a:pt x="97" y="206"/>
                    </a:lnTo>
                    <a:lnTo>
                      <a:pt x="206" y="97"/>
                    </a:lnTo>
                    <a:lnTo>
                      <a:pt x="206" y="10"/>
                    </a:lnTo>
                    <a:lnTo>
                      <a:pt x="119" y="10"/>
                    </a:lnTo>
                    <a:close/>
                    <a:moveTo>
                      <a:pt x="119" y="0"/>
                    </a:moveTo>
                    <a:lnTo>
                      <a:pt x="206" y="0"/>
                    </a:lnTo>
                    <a:lnTo>
                      <a:pt x="209" y="1"/>
                    </a:lnTo>
                    <a:lnTo>
                      <a:pt x="213" y="3"/>
                    </a:lnTo>
                    <a:lnTo>
                      <a:pt x="215" y="7"/>
                    </a:lnTo>
                    <a:lnTo>
                      <a:pt x="216" y="10"/>
                    </a:lnTo>
                    <a:lnTo>
                      <a:pt x="216" y="97"/>
                    </a:lnTo>
                    <a:lnTo>
                      <a:pt x="215" y="101"/>
                    </a:lnTo>
                    <a:lnTo>
                      <a:pt x="213" y="105"/>
                    </a:lnTo>
                    <a:lnTo>
                      <a:pt x="105" y="213"/>
                    </a:lnTo>
                    <a:lnTo>
                      <a:pt x="101" y="215"/>
                    </a:lnTo>
                    <a:lnTo>
                      <a:pt x="97" y="216"/>
                    </a:lnTo>
                    <a:lnTo>
                      <a:pt x="93" y="215"/>
                    </a:lnTo>
                    <a:lnTo>
                      <a:pt x="89" y="213"/>
                    </a:lnTo>
                    <a:lnTo>
                      <a:pt x="3" y="127"/>
                    </a:lnTo>
                    <a:lnTo>
                      <a:pt x="1" y="123"/>
                    </a:lnTo>
                    <a:lnTo>
                      <a:pt x="0" y="119"/>
                    </a:lnTo>
                    <a:lnTo>
                      <a:pt x="1" y="115"/>
                    </a:lnTo>
                    <a:lnTo>
                      <a:pt x="3" y="111"/>
                    </a:lnTo>
                    <a:lnTo>
                      <a:pt x="111" y="3"/>
                    </a:lnTo>
                    <a:lnTo>
                      <a:pt x="115" y="1"/>
                    </a:lnTo>
                    <a:lnTo>
                      <a:pt x="1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7" name="Freeform 781">
                <a:extLst>
                  <a:ext uri="{FF2B5EF4-FFF2-40B4-BE49-F238E27FC236}">
                    <a16:creationId xmlns:a16="http://schemas.microsoft.com/office/drawing/2014/main" id="{2949D70D-8A12-4512-915F-D7E85BA3A57A}"/>
                  </a:ext>
                </a:extLst>
              </p:cNvPr>
              <p:cNvSpPr>
                <a:spLocks noEditPoints="1"/>
              </p:cNvSpPr>
              <p:nvPr/>
            </p:nvSpPr>
            <p:spPr bwMode="auto">
              <a:xfrm>
                <a:off x="5346701" y="2092327"/>
                <a:ext cx="68263" cy="68263"/>
              </a:xfrm>
              <a:custGeom>
                <a:avLst/>
                <a:gdLst>
                  <a:gd name="T0" fmla="*/ 21 w 43"/>
                  <a:gd name="T1" fmla="*/ 11 h 43"/>
                  <a:gd name="T2" fmla="*/ 17 w 43"/>
                  <a:gd name="T3" fmla="*/ 11 h 43"/>
                  <a:gd name="T4" fmla="*/ 13 w 43"/>
                  <a:gd name="T5" fmla="*/ 13 h 43"/>
                  <a:gd name="T6" fmla="*/ 10 w 43"/>
                  <a:gd name="T7" fmla="*/ 17 h 43"/>
                  <a:gd name="T8" fmla="*/ 10 w 43"/>
                  <a:gd name="T9" fmla="*/ 21 h 43"/>
                  <a:gd name="T10" fmla="*/ 10 w 43"/>
                  <a:gd name="T11" fmla="*/ 25 h 43"/>
                  <a:gd name="T12" fmla="*/ 13 w 43"/>
                  <a:gd name="T13" fmla="*/ 29 h 43"/>
                  <a:gd name="T14" fmla="*/ 17 w 43"/>
                  <a:gd name="T15" fmla="*/ 32 h 43"/>
                  <a:gd name="T16" fmla="*/ 21 w 43"/>
                  <a:gd name="T17" fmla="*/ 32 h 43"/>
                  <a:gd name="T18" fmla="*/ 25 w 43"/>
                  <a:gd name="T19" fmla="*/ 32 h 43"/>
                  <a:gd name="T20" fmla="*/ 29 w 43"/>
                  <a:gd name="T21" fmla="*/ 29 h 43"/>
                  <a:gd name="T22" fmla="*/ 31 w 43"/>
                  <a:gd name="T23" fmla="*/ 25 h 43"/>
                  <a:gd name="T24" fmla="*/ 31 w 43"/>
                  <a:gd name="T25" fmla="*/ 21 h 43"/>
                  <a:gd name="T26" fmla="*/ 31 w 43"/>
                  <a:gd name="T27" fmla="*/ 17 h 43"/>
                  <a:gd name="T28" fmla="*/ 29 w 43"/>
                  <a:gd name="T29" fmla="*/ 13 h 43"/>
                  <a:gd name="T30" fmla="*/ 25 w 43"/>
                  <a:gd name="T31" fmla="*/ 11 h 43"/>
                  <a:gd name="T32" fmla="*/ 21 w 43"/>
                  <a:gd name="T33" fmla="*/ 11 h 43"/>
                  <a:gd name="T34" fmla="*/ 21 w 43"/>
                  <a:gd name="T35" fmla="*/ 0 h 43"/>
                  <a:gd name="T36" fmla="*/ 31 w 43"/>
                  <a:gd name="T37" fmla="*/ 3 h 43"/>
                  <a:gd name="T38" fmla="*/ 39 w 43"/>
                  <a:gd name="T39" fmla="*/ 11 h 43"/>
                  <a:gd name="T40" fmla="*/ 43 w 43"/>
                  <a:gd name="T41" fmla="*/ 21 h 43"/>
                  <a:gd name="T42" fmla="*/ 39 w 43"/>
                  <a:gd name="T43" fmla="*/ 32 h 43"/>
                  <a:gd name="T44" fmla="*/ 31 w 43"/>
                  <a:gd name="T45" fmla="*/ 40 h 43"/>
                  <a:gd name="T46" fmla="*/ 21 w 43"/>
                  <a:gd name="T47" fmla="*/ 43 h 43"/>
                  <a:gd name="T48" fmla="*/ 10 w 43"/>
                  <a:gd name="T49" fmla="*/ 40 h 43"/>
                  <a:gd name="T50" fmla="*/ 2 w 43"/>
                  <a:gd name="T51" fmla="*/ 32 h 43"/>
                  <a:gd name="T52" fmla="*/ 0 w 43"/>
                  <a:gd name="T53" fmla="*/ 21 h 43"/>
                  <a:gd name="T54" fmla="*/ 2 w 43"/>
                  <a:gd name="T55" fmla="*/ 11 h 43"/>
                  <a:gd name="T56" fmla="*/ 10 w 43"/>
                  <a:gd name="T57" fmla="*/ 3 h 43"/>
                  <a:gd name="T58" fmla="*/ 21 w 43"/>
                  <a:gd name="T5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 h="43">
                    <a:moveTo>
                      <a:pt x="21" y="11"/>
                    </a:moveTo>
                    <a:lnTo>
                      <a:pt x="17" y="11"/>
                    </a:lnTo>
                    <a:lnTo>
                      <a:pt x="13" y="13"/>
                    </a:lnTo>
                    <a:lnTo>
                      <a:pt x="10" y="17"/>
                    </a:lnTo>
                    <a:lnTo>
                      <a:pt x="10" y="21"/>
                    </a:lnTo>
                    <a:lnTo>
                      <a:pt x="10" y="25"/>
                    </a:lnTo>
                    <a:lnTo>
                      <a:pt x="13" y="29"/>
                    </a:lnTo>
                    <a:lnTo>
                      <a:pt x="17" y="32"/>
                    </a:lnTo>
                    <a:lnTo>
                      <a:pt x="21" y="32"/>
                    </a:lnTo>
                    <a:lnTo>
                      <a:pt x="25" y="32"/>
                    </a:lnTo>
                    <a:lnTo>
                      <a:pt x="29" y="29"/>
                    </a:lnTo>
                    <a:lnTo>
                      <a:pt x="31" y="25"/>
                    </a:lnTo>
                    <a:lnTo>
                      <a:pt x="31" y="21"/>
                    </a:lnTo>
                    <a:lnTo>
                      <a:pt x="31" y="17"/>
                    </a:lnTo>
                    <a:lnTo>
                      <a:pt x="29" y="13"/>
                    </a:lnTo>
                    <a:lnTo>
                      <a:pt x="25" y="11"/>
                    </a:lnTo>
                    <a:lnTo>
                      <a:pt x="21" y="11"/>
                    </a:lnTo>
                    <a:close/>
                    <a:moveTo>
                      <a:pt x="21" y="0"/>
                    </a:moveTo>
                    <a:lnTo>
                      <a:pt x="31" y="3"/>
                    </a:lnTo>
                    <a:lnTo>
                      <a:pt x="39" y="11"/>
                    </a:lnTo>
                    <a:lnTo>
                      <a:pt x="43" y="21"/>
                    </a:lnTo>
                    <a:lnTo>
                      <a:pt x="39" y="32"/>
                    </a:lnTo>
                    <a:lnTo>
                      <a:pt x="31" y="40"/>
                    </a:lnTo>
                    <a:lnTo>
                      <a:pt x="21" y="43"/>
                    </a:lnTo>
                    <a:lnTo>
                      <a:pt x="10" y="40"/>
                    </a:lnTo>
                    <a:lnTo>
                      <a:pt x="2" y="32"/>
                    </a:lnTo>
                    <a:lnTo>
                      <a:pt x="0" y="21"/>
                    </a:lnTo>
                    <a:lnTo>
                      <a:pt x="2" y="11"/>
                    </a:lnTo>
                    <a:lnTo>
                      <a:pt x="10" y="3"/>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25" name="Freeform 694">
              <a:extLst>
                <a:ext uri="{FF2B5EF4-FFF2-40B4-BE49-F238E27FC236}">
                  <a16:creationId xmlns:a16="http://schemas.microsoft.com/office/drawing/2014/main" id="{EE5B459A-1C7B-448B-AEB6-63209312550A}"/>
                </a:ext>
              </a:extLst>
            </p:cNvPr>
            <p:cNvSpPr>
              <a:spLocks/>
            </p:cNvSpPr>
            <p:nvPr/>
          </p:nvSpPr>
          <p:spPr bwMode="auto">
            <a:xfrm>
              <a:off x="6879863" y="2602880"/>
              <a:ext cx="139548" cy="147896"/>
            </a:xfrm>
            <a:custGeom>
              <a:avLst/>
              <a:gdLst>
                <a:gd name="T0" fmla="*/ 87 w 117"/>
                <a:gd name="T1" fmla="*/ 2 h 124"/>
                <a:gd name="T2" fmla="*/ 106 w 117"/>
                <a:gd name="T3" fmla="*/ 14 h 124"/>
                <a:gd name="T4" fmla="*/ 113 w 117"/>
                <a:gd name="T5" fmla="*/ 25 h 124"/>
                <a:gd name="T6" fmla="*/ 115 w 117"/>
                <a:gd name="T7" fmla="*/ 33 h 124"/>
                <a:gd name="T8" fmla="*/ 113 w 117"/>
                <a:gd name="T9" fmla="*/ 36 h 124"/>
                <a:gd name="T10" fmla="*/ 109 w 117"/>
                <a:gd name="T11" fmla="*/ 36 h 124"/>
                <a:gd name="T12" fmla="*/ 105 w 117"/>
                <a:gd name="T13" fmla="*/ 34 h 124"/>
                <a:gd name="T14" fmla="*/ 101 w 117"/>
                <a:gd name="T15" fmla="*/ 25 h 124"/>
                <a:gd name="T16" fmla="*/ 92 w 117"/>
                <a:gd name="T17" fmla="*/ 16 h 124"/>
                <a:gd name="T18" fmla="*/ 68 w 117"/>
                <a:gd name="T19" fmla="*/ 9 h 124"/>
                <a:gd name="T20" fmla="*/ 41 w 117"/>
                <a:gd name="T21" fmla="*/ 19 h 124"/>
                <a:gd name="T22" fmla="*/ 25 w 117"/>
                <a:gd name="T23" fmla="*/ 48 h 124"/>
                <a:gd name="T24" fmla="*/ 91 w 117"/>
                <a:gd name="T25" fmla="*/ 48 h 124"/>
                <a:gd name="T26" fmla="*/ 93 w 117"/>
                <a:gd name="T27" fmla="*/ 51 h 124"/>
                <a:gd name="T28" fmla="*/ 93 w 117"/>
                <a:gd name="T29" fmla="*/ 55 h 124"/>
                <a:gd name="T30" fmla="*/ 91 w 117"/>
                <a:gd name="T31" fmla="*/ 57 h 124"/>
                <a:gd name="T32" fmla="*/ 25 w 117"/>
                <a:gd name="T33" fmla="*/ 57 h 124"/>
                <a:gd name="T34" fmla="*/ 87 w 117"/>
                <a:gd name="T35" fmla="*/ 68 h 124"/>
                <a:gd name="T36" fmla="*/ 91 w 117"/>
                <a:gd name="T37" fmla="*/ 69 h 124"/>
                <a:gd name="T38" fmla="*/ 92 w 117"/>
                <a:gd name="T39" fmla="*/ 72 h 124"/>
                <a:gd name="T40" fmla="*/ 91 w 117"/>
                <a:gd name="T41" fmla="*/ 74 h 124"/>
                <a:gd name="T42" fmla="*/ 85 w 117"/>
                <a:gd name="T43" fmla="*/ 77 h 124"/>
                <a:gd name="T44" fmla="*/ 30 w 117"/>
                <a:gd name="T45" fmla="*/ 93 h 124"/>
                <a:gd name="T46" fmla="*/ 53 w 117"/>
                <a:gd name="T47" fmla="*/ 112 h 124"/>
                <a:gd name="T48" fmla="*/ 81 w 117"/>
                <a:gd name="T49" fmla="*/ 114 h 124"/>
                <a:gd name="T50" fmla="*/ 98 w 117"/>
                <a:gd name="T51" fmla="*/ 105 h 124"/>
                <a:gd name="T52" fmla="*/ 105 w 117"/>
                <a:gd name="T53" fmla="*/ 93 h 124"/>
                <a:gd name="T54" fmla="*/ 109 w 117"/>
                <a:gd name="T55" fmla="*/ 89 h 124"/>
                <a:gd name="T56" fmla="*/ 113 w 117"/>
                <a:gd name="T57" fmla="*/ 89 h 124"/>
                <a:gd name="T58" fmla="*/ 115 w 117"/>
                <a:gd name="T59" fmla="*/ 91 h 124"/>
                <a:gd name="T60" fmla="*/ 115 w 117"/>
                <a:gd name="T61" fmla="*/ 95 h 124"/>
                <a:gd name="T62" fmla="*/ 108 w 117"/>
                <a:gd name="T63" fmla="*/ 108 h 124"/>
                <a:gd name="T64" fmla="*/ 87 w 117"/>
                <a:gd name="T65" fmla="*/ 122 h 124"/>
                <a:gd name="T66" fmla="*/ 49 w 117"/>
                <a:gd name="T67" fmla="*/ 122 h 124"/>
                <a:gd name="T68" fmla="*/ 21 w 117"/>
                <a:gd name="T69" fmla="*/ 97 h 124"/>
                <a:gd name="T70" fmla="*/ 5 w 117"/>
                <a:gd name="T71" fmla="*/ 77 h 124"/>
                <a:gd name="T72" fmla="*/ 2 w 117"/>
                <a:gd name="T73" fmla="*/ 74 h 124"/>
                <a:gd name="T74" fmla="*/ 0 w 117"/>
                <a:gd name="T75" fmla="*/ 72 h 124"/>
                <a:gd name="T76" fmla="*/ 2 w 117"/>
                <a:gd name="T77" fmla="*/ 69 h 124"/>
                <a:gd name="T78" fmla="*/ 5 w 117"/>
                <a:gd name="T79" fmla="*/ 68 h 124"/>
                <a:gd name="T80" fmla="*/ 15 w 117"/>
                <a:gd name="T81" fmla="*/ 57 h 124"/>
                <a:gd name="T82" fmla="*/ 3 w 117"/>
                <a:gd name="T83" fmla="*/ 57 h 124"/>
                <a:gd name="T84" fmla="*/ 0 w 117"/>
                <a:gd name="T85" fmla="*/ 55 h 124"/>
                <a:gd name="T86" fmla="*/ 2 w 117"/>
                <a:gd name="T87" fmla="*/ 51 h 124"/>
                <a:gd name="T88" fmla="*/ 4 w 117"/>
                <a:gd name="T89" fmla="*/ 48 h 124"/>
                <a:gd name="T90" fmla="*/ 15 w 117"/>
                <a:gd name="T91" fmla="*/ 48 h 124"/>
                <a:gd name="T92" fmla="*/ 33 w 117"/>
                <a:gd name="T93" fmla="*/ 13 h 124"/>
                <a:gd name="T94" fmla="*/ 68 w 117"/>
                <a:gd name="T9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7" h="124">
                  <a:moveTo>
                    <a:pt x="68" y="0"/>
                  </a:moveTo>
                  <a:lnTo>
                    <a:pt x="87" y="2"/>
                  </a:lnTo>
                  <a:lnTo>
                    <a:pt x="102" y="10"/>
                  </a:lnTo>
                  <a:lnTo>
                    <a:pt x="106" y="14"/>
                  </a:lnTo>
                  <a:lnTo>
                    <a:pt x="110" y="19"/>
                  </a:lnTo>
                  <a:lnTo>
                    <a:pt x="113" y="25"/>
                  </a:lnTo>
                  <a:lnTo>
                    <a:pt x="115" y="30"/>
                  </a:lnTo>
                  <a:lnTo>
                    <a:pt x="115" y="33"/>
                  </a:lnTo>
                  <a:lnTo>
                    <a:pt x="114" y="35"/>
                  </a:lnTo>
                  <a:lnTo>
                    <a:pt x="113" y="36"/>
                  </a:lnTo>
                  <a:lnTo>
                    <a:pt x="111" y="36"/>
                  </a:lnTo>
                  <a:lnTo>
                    <a:pt x="109" y="36"/>
                  </a:lnTo>
                  <a:lnTo>
                    <a:pt x="108" y="35"/>
                  </a:lnTo>
                  <a:lnTo>
                    <a:pt x="105" y="34"/>
                  </a:lnTo>
                  <a:lnTo>
                    <a:pt x="105" y="33"/>
                  </a:lnTo>
                  <a:lnTo>
                    <a:pt x="101" y="25"/>
                  </a:lnTo>
                  <a:lnTo>
                    <a:pt x="97" y="19"/>
                  </a:lnTo>
                  <a:lnTo>
                    <a:pt x="92" y="16"/>
                  </a:lnTo>
                  <a:lnTo>
                    <a:pt x="81" y="10"/>
                  </a:lnTo>
                  <a:lnTo>
                    <a:pt x="68" y="9"/>
                  </a:lnTo>
                  <a:lnTo>
                    <a:pt x="54" y="12"/>
                  </a:lnTo>
                  <a:lnTo>
                    <a:pt x="41" y="19"/>
                  </a:lnTo>
                  <a:lnTo>
                    <a:pt x="30" y="33"/>
                  </a:lnTo>
                  <a:lnTo>
                    <a:pt x="25" y="48"/>
                  </a:lnTo>
                  <a:lnTo>
                    <a:pt x="89" y="48"/>
                  </a:lnTo>
                  <a:lnTo>
                    <a:pt x="91" y="48"/>
                  </a:lnTo>
                  <a:lnTo>
                    <a:pt x="93" y="50"/>
                  </a:lnTo>
                  <a:lnTo>
                    <a:pt x="93" y="51"/>
                  </a:lnTo>
                  <a:lnTo>
                    <a:pt x="93" y="52"/>
                  </a:lnTo>
                  <a:lnTo>
                    <a:pt x="93" y="55"/>
                  </a:lnTo>
                  <a:lnTo>
                    <a:pt x="92" y="56"/>
                  </a:lnTo>
                  <a:lnTo>
                    <a:pt x="91" y="57"/>
                  </a:lnTo>
                  <a:lnTo>
                    <a:pt x="88" y="57"/>
                  </a:lnTo>
                  <a:lnTo>
                    <a:pt x="25" y="57"/>
                  </a:lnTo>
                  <a:lnTo>
                    <a:pt x="25" y="68"/>
                  </a:lnTo>
                  <a:lnTo>
                    <a:pt x="87" y="68"/>
                  </a:lnTo>
                  <a:lnTo>
                    <a:pt x="89" y="68"/>
                  </a:lnTo>
                  <a:lnTo>
                    <a:pt x="91" y="69"/>
                  </a:lnTo>
                  <a:lnTo>
                    <a:pt x="92" y="71"/>
                  </a:lnTo>
                  <a:lnTo>
                    <a:pt x="92" y="72"/>
                  </a:lnTo>
                  <a:lnTo>
                    <a:pt x="91" y="73"/>
                  </a:lnTo>
                  <a:lnTo>
                    <a:pt x="91" y="74"/>
                  </a:lnTo>
                  <a:lnTo>
                    <a:pt x="88" y="76"/>
                  </a:lnTo>
                  <a:lnTo>
                    <a:pt x="85" y="77"/>
                  </a:lnTo>
                  <a:lnTo>
                    <a:pt x="25" y="77"/>
                  </a:lnTo>
                  <a:lnTo>
                    <a:pt x="30" y="93"/>
                  </a:lnTo>
                  <a:lnTo>
                    <a:pt x="41" y="106"/>
                  </a:lnTo>
                  <a:lnTo>
                    <a:pt x="53" y="112"/>
                  </a:lnTo>
                  <a:lnTo>
                    <a:pt x="68" y="115"/>
                  </a:lnTo>
                  <a:lnTo>
                    <a:pt x="81" y="114"/>
                  </a:lnTo>
                  <a:lnTo>
                    <a:pt x="92" y="108"/>
                  </a:lnTo>
                  <a:lnTo>
                    <a:pt x="98" y="105"/>
                  </a:lnTo>
                  <a:lnTo>
                    <a:pt x="102" y="99"/>
                  </a:lnTo>
                  <a:lnTo>
                    <a:pt x="105" y="93"/>
                  </a:lnTo>
                  <a:lnTo>
                    <a:pt x="106" y="90"/>
                  </a:lnTo>
                  <a:lnTo>
                    <a:pt x="109" y="89"/>
                  </a:lnTo>
                  <a:lnTo>
                    <a:pt x="110" y="89"/>
                  </a:lnTo>
                  <a:lnTo>
                    <a:pt x="113" y="89"/>
                  </a:lnTo>
                  <a:lnTo>
                    <a:pt x="114" y="90"/>
                  </a:lnTo>
                  <a:lnTo>
                    <a:pt x="115" y="91"/>
                  </a:lnTo>
                  <a:lnTo>
                    <a:pt x="117" y="93"/>
                  </a:lnTo>
                  <a:lnTo>
                    <a:pt x="115" y="95"/>
                  </a:lnTo>
                  <a:lnTo>
                    <a:pt x="113" y="103"/>
                  </a:lnTo>
                  <a:lnTo>
                    <a:pt x="108" y="108"/>
                  </a:lnTo>
                  <a:lnTo>
                    <a:pt x="102" y="115"/>
                  </a:lnTo>
                  <a:lnTo>
                    <a:pt x="87" y="122"/>
                  </a:lnTo>
                  <a:lnTo>
                    <a:pt x="68" y="124"/>
                  </a:lnTo>
                  <a:lnTo>
                    <a:pt x="49" y="122"/>
                  </a:lnTo>
                  <a:lnTo>
                    <a:pt x="33" y="112"/>
                  </a:lnTo>
                  <a:lnTo>
                    <a:pt x="21" y="97"/>
                  </a:lnTo>
                  <a:lnTo>
                    <a:pt x="15" y="77"/>
                  </a:lnTo>
                  <a:lnTo>
                    <a:pt x="5" y="77"/>
                  </a:lnTo>
                  <a:lnTo>
                    <a:pt x="3" y="76"/>
                  </a:lnTo>
                  <a:lnTo>
                    <a:pt x="2" y="74"/>
                  </a:lnTo>
                  <a:lnTo>
                    <a:pt x="0" y="73"/>
                  </a:lnTo>
                  <a:lnTo>
                    <a:pt x="0" y="72"/>
                  </a:lnTo>
                  <a:lnTo>
                    <a:pt x="2" y="71"/>
                  </a:lnTo>
                  <a:lnTo>
                    <a:pt x="2" y="69"/>
                  </a:lnTo>
                  <a:lnTo>
                    <a:pt x="4" y="68"/>
                  </a:lnTo>
                  <a:lnTo>
                    <a:pt x="5" y="68"/>
                  </a:lnTo>
                  <a:lnTo>
                    <a:pt x="15" y="68"/>
                  </a:lnTo>
                  <a:lnTo>
                    <a:pt x="15" y="57"/>
                  </a:lnTo>
                  <a:lnTo>
                    <a:pt x="5" y="57"/>
                  </a:lnTo>
                  <a:lnTo>
                    <a:pt x="3" y="57"/>
                  </a:lnTo>
                  <a:lnTo>
                    <a:pt x="2" y="56"/>
                  </a:lnTo>
                  <a:lnTo>
                    <a:pt x="0" y="55"/>
                  </a:lnTo>
                  <a:lnTo>
                    <a:pt x="0" y="52"/>
                  </a:lnTo>
                  <a:lnTo>
                    <a:pt x="2" y="51"/>
                  </a:lnTo>
                  <a:lnTo>
                    <a:pt x="2" y="50"/>
                  </a:lnTo>
                  <a:lnTo>
                    <a:pt x="4" y="48"/>
                  </a:lnTo>
                  <a:lnTo>
                    <a:pt x="5" y="48"/>
                  </a:lnTo>
                  <a:lnTo>
                    <a:pt x="15" y="48"/>
                  </a:lnTo>
                  <a:lnTo>
                    <a:pt x="21" y="29"/>
                  </a:lnTo>
                  <a:lnTo>
                    <a:pt x="33" y="13"/>
                  </a:lnTo>
                  <a:lnTo>
                    <a:pt x="49"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28" name="Freeform 707">
            <a:extLst>
              <a:ext uri="{FF2B5EF4-FFF2-40B4-BE49-F238E27FC236}">
                <a16:creationId xmlns:a16="http://schemas.microsoft.com/office/drawing/2014/main" id="{5F3FB913-D256-4092-B2E9-A94966C213E2}"/>
              </a:ext>
            </a:extLst>
          </p:cNvPr>
          <p:cNvSpPr>
            <a:spLocks noEditPoints="1"/>
          </p:cNvSpPr>
          <p:nvPr/>
        </p:nvSpPr>
        <p:spPr bwMode="auto">
          <a:xfrm>
            <a:off x="7805537" y="3434476"/>
            <a:ext cx="311727" cy="311727"/>
          </a:xfrm>
          <a:custGeom>
            <a:avLst/>
            <a:gdLst>
              <a:gd name="T0" fmla="*/ 131 w 216"/>
              <a:gd name="T1" fmla="*/ 203 h 216"/>
              <a:gd name="T2" fmla="*/ 164 w 216"/>
              <a:gd name="T3" fmla="*/ 174 h 216"/>
              <a:gd name="T4" fmla="*/ 52 w 216"/>
              <a:gd name="T5" fmla="*/ 174 h 216"/>
              <a:gd name="T6" fmla="*/ 85 w 216"/>
              <a:gd name="T7" fmla="*/ 203 h 216"/>
              <a:gd name="T8" fmla="*/ 114 w 216"/>
              <a:gd name="T9" fmla="*/ 162 h 216"/>
              <a:gd name="T10" fmla="*/ 143 w 216"/>
              <a:gd name="T11" fmla="*/ 166 h 216"/>
              <a:gd name="T12" fmla="*/ 73 w 216"/>
              <a:gd name="T13" fmla="*/ 166 h 216"/>
              <a:gd name="T14" fmla="*/ 102 w 216"/>
              <a:gd name="T15" fmla="*/ 162 h 216"/>
              <a:gd name="T16" fmla="*/ 157 w 216"/>
              <a:gd name="T17" fmla="*/ 160 h 216"/>
              <a:gd name="T18" fmla="*/ 202 w 216"/>
              <a:gd name="T19" fmla="*/ 135 h 216"/>
              <a:gd name="T20" fmla="*/ 114 w 216"/>
              <a:gd name="T21" fmla="*/ 114 h 216"/>
              <a:gd name="T22" fmla="*/ 147 w 216"/>
              <a:gd name="T23" fmla="*/ 157 h 216"/>
              <a:gd name="T24" fmla="*/ 114 w 216"/>
              <a:gd name="T25" fmla="*/ 114 h 216"/>
              <a:gd name="T26" fmla="*/ 69 w 216"/>
              <a:gd name="T27" fmla="*/ 157 h 216"/>
              <a:gd name="T28" fmla="*/ 102 w 216"/>
              <a:gd name="T29" fmla="*/ 114 h 216"/>
              <a:gd name="T30" fmla="*/ 14 w 216"/>
              <a:gd name="T31" fmla="*/ 135 h 216"/>
              <a:gd name="T32" fmla="*/ 59 w 216"/>
              <a:gd name="T33" fmla="*/ 160 h 216"/>
              <a:gd name="T34" fmla="*/ 10 w 216"/>
              <a:gd name="T35" fmla="*/ 114 h 216"/>
              <a:gd name="T36" fmla="*/ 114 w 216"/>
              <a:gd name="T37" fmla="*/ 64 h 216"/>
              <a:gd name="T38" fmla="*/ 153 w 216"/>
              <a:gd name="T39" fmla="*/ 80 h 216"/>
              <a:gd name="T40" fmla="*/ 63 w 216"/>
              <a:gd name="T41" fmla="*/ 80 h 216"/>
              <a:gd name="T42" fmla="*/ 102 w 216"/>
              <a:gd name="T43" fmla="*/ 64 h 216"/>
              <a:gd name="T44" fmla="*/ 181 w 216"/>
              <a:gd name="T45" fmla="*/ 45 h 216"/>
              <a:gd name="T46" fmla="*/ 168 w 216"/>
              <a:gd name="T47" fmla="*/ 102 h 216"/>
              <a:gd name="T48" fmla="*/ 194 w 216"/>
              <a:gd name="T49" fmla="*/ 62 h 216"/>
              <a:gd name="T50" fmla="*/ 22 w 216"/>
              <a:gd name="T51" fmla="*/ 62 h 216"/>
              <a:gd name="T52" fmla="*/ 48 w 216"/>
              <a:gd name="T53" fmla="*/ 102 h 216"/>
              <a:gd name="T54" fmla="*/ 35 w 216"/>
              <a:gd name="T55" fmla="*/ 45 h 216"/>
              <a:gd name="T56" fmla="*/ 153 w 216"/>
              <a:gd name="T57" fmla="*/ 46 h 216"/>
              <a:gd name="T58" fmla="*/ 153 w 216"/>
              <a:gd name="T59" fmla="*/ 22 h 216"/>
              <a:gd name="T60" fmla="*/ 63 w 216"/>
              <a:gd name="T61" fmla="*/ 22 h 216"/>
              <a:gd name="T62" fmla="*/ 63 w 216"/>
              <a:gd name="T63" fmla="*/ 46 h 216"/>
              <a:gd name="T64" fmla="*/ 114 w 216"/>
              <a:gd name="T65" fmla="*/ 12 h 216"/>
              <a:gd name="T66" fmla="*/ 130 w 216"/>
              <a:gd name="T67" fmla="*/ 29 h 216"/>
              <a:gd name="T68" fmla="*/ 86 w 216"/>
              <a:gd name="T69" fmla="*/ 29 h 216"/>
              <a:gd name="T70" fmla="*/ 102 w 216"/>
              <a:gd name="T71" fmla="*/ 12 h 216"/>
              <a:gd name="T72" fmla="*/ 162 w 216"/>
              <a:gd name="T73" fmla="*/ 14 h 216"/>
              <a:gd name="T74" fmla="*/ 212 w 216"/>
              <a:gd name="T75" fmla="*/ 80 h 216"/>
              <a:gd name="T76" fmla="*/ 202 w 216"/>
              <a:gd name="T77" fmla="*/ 162 h 216"/>
              <a:gd name="T78" fmla="*/ 136 w 216"/>
              <a:gd name="T79" fmla="*/ 212 h 216"/>
              <a:gd name="T80" fmla="*/ 54 w 216"/>
              <a:gd name="T81" fmla="*/ 202 h 216"/>
              <a:gd name="T82" fmla="*/ 4 w 216"/>
              <a:gd name="T83" fmla="*/ 136 h 216"/>
              <a:gd name="T84" fmla="*/ 14 w 216"/>
              <a:gd name="T85" fmla="*/ 54 h 216"/>
              <a:gd name="T86" fmla="*/ 80 w 216"/>
              <a:gd name="T87" fmla="*/ 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6" h="216">
                <a:moveTo>
                  <a:pt x="153" y="170"/>
                </a:moveTo>
                <a:lnTo>
                  <a:pt x="143" y="187"/>
                </a:lnTo>
                <a:lnTo>
                  <a:pt x="131" y="203"/>
                </a:lnTo>
                <a:lnTo>
                  <a:pt x="153" y="194"/>
                </a:lnTo>
                <a:lnTo>
                  <a:pt x="173" y="179"/>
                </a:lnTo>
                <a:lnTo>
                  <a:pt x="164" y="174"/>
                </a:lnTo>
                <a:lnTo>
                  <a:pt x="153" y="170"/>
                </a:lnTo>
                <a:close/>
                <a:moveTo>
                  <a:pt x="63" y="170"/>
                </a:moveTo>
                <a:lnTo>
                  <a:pt x="52" y="174"/>
                </a:lnTo>
                <a:lnTo>
                  <a:pt x="43" y="179"/>
                </a:lnTo>
                <a:lnTo>
                  <a:pt x="63" y="194"/>
                </a:lnTo>
                <a:lnTo>
                  <a:pt x="85" y="203"/>
                </a:lnTo>
                <a:lnTo>
                  <a:pt x="73" y="187"/>
                </a:lnTo>
                <a:lnTo>
                  <a:pt x="63" y="170"/>
                </a:lnTo>
                <a:close/>
                <a:moveTo>
                  <a:pt x="114" y="162"/>
                </a:moveTo>
                <a:lnTo>
                  <a:pt x="114" y="204"/>
                </a:lnTo>
                <a:lnTo>
                  <a:pt x="130" y="187"/>
                </a:lnTo>
                <a:lnTo>
                  <a:pt x="143" y="166"/>
                </a:lnTo>
                <a:lnTo>
                  <a:pt x="114" y="162"/>
                </a:lnTo>
                <a:close/>
                <a:moveTo>
                  <a:pt x="102" y="162"/>
                </a:moveTo>
                <a:lnTo>
                  <a:pt x="73" y="166"/>
                </a:lnTo>
                <a:lnTo>
                  <a:pt x="86" y="187"/>
                </a:lnTo>
                <a:lnTo>
                  <a:pt x="102" y="204"/>
                </a:lnTo>
                <a:lnTo>
                  <a:pt x="102" y="162"/>
                </a:lnTo>
                <a:close/>
                <a:moveTo>
                  <a:pt x="168" y="114"/>
                </a:moveTo>
                <a:lnTo>
                  <a:pt x="164" y="137"/>
                </a:lnTo>
                <a:lnTo>
                  <a:pt x="157" y="160"/>
                </a:lnTo>
                <a:lnTo>
                  <a:pt x="181" y="171"/>
                </a:lnTo>
                <a:lnTo>
                  <a:pt x="194" y="154"/>
                </a:lnTo>
                <a:lnTo>
                  <a:pt x="202" y="135"/>
                </a:lnTo>
                <a:lnTo>
                  <a:pt x="206" y="114"/>
                </a:lnTo>
                <a:lnTo>
                  <a:pt x="168" y="114"/>
                </a:lnTo>
                <a:close/>
                <a:moveTo>
                  <a:pt x="114" y="114"/>
                </a:moveTo>
                <a:lnTo>
                  <a:pt x="114" y="152"/>
                </a:lnTo>
                <a:lnTo>
                  <a:pt x="131" y="153"/>
                </a:lnTo>
                <a:lnTo>
                  <a:pt x="147" y="157"/>
                </a:lnTo>
                <a:lnTo>
                  <a:pt x="153" y="136"/>
                </a:lnTo>
                <a:lnTo>
                  <a:pt x="156" y="114"/>
                </a:lnTo>
                <a:lnTo>
                  <a:pt x="114" y="114"/>
                </a:lnTo>
                <a:close/>
                <a:moveTo>
                  <a:pt x="60" y="114"/>
                </a:moveTo>
                <a:lnTo>
                  <a:pt x="63" y="136"/>
                </a:lnTo>
                <a:lnTo>
                  <a:pt x="69" y="157"/>
                </a:lnTo>
                <a:lnTo>
                  <a:pt x="85" y="153"/>
                </a:lnTo>
                <a:lnTo>
                  <a:pt x="102" y="152"/>
                </a:lnTo>
                <a:lnTo>
                  <a:pt x="102" y="114"/>
                </a:lnTo>
                <a:lnTo>
                  <a:pt x="60" y="114"/>
                </a:lnTo>
                <a:close/>
                <a:moveTo>
                  <a:pt x="10" y="114"/>
                </a:moveTo>
                <a:lnTo>
                  <a:pt x="14" y="135"/>
                </a:lnTo>
                <a:lnTo>
                  <a:pt x="22" y="154"/>
                </a:lnTo>
                <a:lnTo>
                  <a:pt x="35" y="171"/>
                </a:lnTo>
                <a:lnTo>
                  <a:pt x="59" y="160"/>
                </a:lnTo>
                <a:lnTo>
                  <a:pt x="52" y="137"/>
                </a:lnTo>
                <a:lnTo>
                  <a:pt x="48" y="114"/>
                </a:lnTo>
                <a:lnTo>
                  <a:pt x="10" y="114"/>
                </a:lnTo>
                <a:close/>
                <a:moveTo>
                  <a:pt x="147" y="59"/>
                </a:moveTo>
                <a:lnTo>
                  <a:pt x="131" y="63"/>
                </a:lnTo>
                <a:lnTo>
                  <a:pt x="114" y="64"/>
                </a:lnTo>
                <a:lnTo>
                  <a:pt x="114" y="102"/>
                </a:lnTo>
                <a:lnTo>
                  <a:pt x="156" y="102"/>
                </a:lnTo>
                <a:lnTo>
                  <a:pt x="153" y="80"/>
                </a:lnTo>
                <a:lnTo>
                  <a:pt x="147" y="59"/>
                </a:lnTo>
                <a:close/>
                <a:moveTo>
                  <a:pt x="69" y="59"/>
                </a:moveTo>
                <a:lnTo>
                  <a:pt x="63" y="80"/>
                </a:lnTo>
                <a:lnTo>
                  <a:pt x="60" y="102"/>
                </a:lnTo>
                <a:lnTo>
                  <a:pt x="102" y="102"/>
                </a:lnTo>
                <a:lnTo>
                  <a:pt x="102" y="64"/>
                </a:lnTo>
                <a:lnTo>
                  <a:pt x="85" y="63"/>
                </a:lnTo>
                <a:lnTo>
                  <a:pt x="69" y="59"/>
                </a:lnTo>
                <a:close/>
                <a:moveTo>
                  <a:pt x="181" y="45"/>
                </a:moveTo>
                <a:lnTo>
                  <a:pt x="157" y="56"/>
                </a:lnTo>
                <a:lnTo>
                  <a:pt x="164" y="79"/>
                </a:lnTo>
                <a:lnTo>
                  <a:pt x="168" y="102"/>
                </a:lnTo>
                <a:lnTo>
                  <a:pt x="206" y="102"/>
                </a:lnTo>
                <a:lnTo>
                  <a:pt x="202" y="81"/>
                </a:lnTo>
                <a:lnTo>
                  <a:pt x="194" y="62"/>
                </a:lnTo>
                <a:lnTo>
                  <a:pt x="181" y="45"/>
                </a:lnTo>
                <a:close/>
                <a:moveTo>
                  <a:pt x="35" y="45"/>
                </a:moveTo>
                <a:lnTo>
                  <a:pt x="22" y="62"/>
                </a:lnTo>
                <a:lnTo>
                  <a:pt x="14" y="81"/>
                </a:lnTo>
                <a:lnTo>
                  <a:pt x="10" y="102"/>
                </a:lnTo>
                <a:lnTo>
                  <a:pt x="48" y="102"/>
                </a:lnTo>
                <a:lnTo>
                  <a:pt x="52" y="79"/>
                </a:lnTo>
                <a:lnTo>
                  <a:pt x="59" y="56"/>
                </a:lnTo>
                <a:lnTo>
                  <a:pt x="35" y="45"/>
                </a:lnTo>
                <a:close/>
                <a:moveTo>
                  <a:pt x="131" y="13"/>
                </a:moveTo>
                <a:lnTo>
                  <a:pt x="143" y="29"/>
                </a:lnTo>
                <a:lnTo>
                  <a:pt x="153" y="46"/>
                </a:lnTo>
                <a:lnTo>
                  <a:pt x="164" y="42"/>
                </a:lnTo>
                <a:lnTo>
                  <a:pt x="173" y="37"/>
                </a:lnTo>
                <a:lnTo>
                  <a:pt x="153" y="22"/>
                </a:lnTo>
                <a:lnTo>
                  <a:pt x="131" y="13"/>
                </a:lnTo>
                <a:close/>
                <a:moveTo>
                  <a:pt x="85" y="13"/>
                </a:moveTo>
                <a:lnTo>
                  <a:pt x="63" y="22"/>
                </a:lnTo>
                <a:lnTo>
                  <a:pt x="43" y="37"/>
                </a:lnTo>
                <a:lnTo>
                  <a:pt x="52" y="42"/>
                </a:lnTo>
                <a:lnTo>
                  <a:pt x="63" y="46"/>
                </a:lnTo>
                <a:lnTo>
                  <a:pt x="73" y="29"/>
                </a:lnTo>
                <a:lnTo>
                  <a:pt x="85" y="13"/>
                </a:lnTo>
                <a:close/>
                <a:moveTo>
                  <a:pt x="114" y="12"/>
                </a:moveTo>
                <a:lnTo>
                  <a:pt x="114" y="54"/>
                </a:lnTo>
                <a:lnTo>
                  <a:pt x="143" y="50"/>
                </a:lnTo>
                <a:lnTo>
                  <a:pt x="130" y="29"/>
                </a:lnTo>
                <a:lnTo>
                  <a:pt x="114" y="12"/>
                </a:lnTo>
                <a:close/>
                <a:moveTo>
                  <a:pt x="102" y="12"/>
                </a:moveTo>
                <a:lnTo>
                  <a:pt x="86" y="29"/>
                </a:lnTo>
                <a:lnTo>
                  <a:pt x="73" y="50"/>
                </a:lnTo>
                <a:lnTo>
                  <a:pt x="102" y="54"/>
                </a:lnTo>
                <a:lnTo>
                  <a:pt x="102" y="12"/>
                </a:lnTo>
                <a:close/>
                <a:moveTo>
                  <a:pt x="107" y="0"/>
                </a:moveTo>
                <a:lnTo>
                  <a:pt x="136" y="4"/>
                </a:lnTo>
                <a:lnTo>
                  <a:pt x="162" y="14"/>
                </a:lnTo>
                <a:lnTo>
                  <a:pt x="185" y="31"/>
                </a:lnTo>
                <a:lnTo>
                  <a:pt x="202" y="54"/>
                </a:lnTo>
                <a:lnTo>
                  <a:pt x="212" y="80"/>
                </a:lnTo>
                <a:lnTo>
                  <a:pt x="216" y="109"/>
                </a:lnTo>
                <a:lnTo>
                  <a:pt x="212" y="136"/>
                </a:lnTo>
                <a:lnTo>
                  <a:pt x="202" y="162"/>
                </a:lnTo>
                <a:lnTo>
                  <a:pt x="185" y="185"/>
                </a:lnTo>
                <a:lnTo>
                  <a:pt x="162" y="202"/>
                </a:lnTo>
                <a:lnTo>
                  <a:pt x="136" y="212"/>
                </a:lnTo>
                <a:lnTo>
                  <a:pt x="107" y="216"/>
                </a:lnTo>
                <a:lnTo>
                  <a:pt x="80" y="212"/>
                </a:lnTo>
                <a:lnTo>
                  <a:pt x="54" y="202"/>
                </a:lnTo>
                <a:lnTo>
                  <a:pt x="31" y="185"/>
                </a:lnTo>
                <a:lnTo>
                  <a:pt x="14" y="162"/>
                </a:lnTo>
                <a:lnTo>
                  <a:pt x="4" y="136"/>
                </a:lnTo>
                <a:lnTo>
                  <a:pt x="0" y="109"/>
                </a:lnTo>
                <a:lnTo>
                  <a:pt x="4" y="80"/>
                </a:lnTo>
                <a:lnTo>
                  <a:pt x="14" y="54"/>
                </a:lnTo>
                <a:lnTo>
                  <a:pt x="31" y="31"/>
                </a:lnTo>
                <a:lnTo>
                  <a:pt x="54" y="14"/>
                </a:lnTo>
                <a:lnTo>
                  <a:pt x="80" y="4"/>
                </a:lnTo>
                <a:lnTo>
                  <a:pt x="107"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3" name="Slide Number Placeholder 2">
            <a:extLst>
              <a:ext uri="{FF2B5EF4-FFF2-40B4-BE49-F238E27FC236}">
                <a16:creationId xmlns:a16="http://schemas.microsoft.com/office/drawing/2014/main" id="{F7EF28F5-EF36-439A-BF9C-8FE904D7A295}"/>
              </a:ext>
            </a:extLst>
          </p:cNvPr>
          <p:cNvSpPr txBox="1">
            <a:spLocks/>
          </p:cNvSpPr>
          <p:nvPr/>
        </p:nvSpPr>
        <p:spPr>
          <a:xfrm>
            <a:off x="11478827" y="6467445"/>
            <a:ext cx="221599" cy="133835"/>
          </a:xfrm>
          <a:prstGeom prst="rect">
            <a:avLst/>
          </a:prstGeom>
        </p:spPr>
        <p:txBody>
          <a:bodyPr vert="horz" lIns="0" tIns="0" rIns="0" bIns="0" rtlCol="0" anchor="ctr">
            <a:noAutofit/>
          </a:bodyPr>
          <a:lstStyle>
            <a:defPPr>
              <a:defRPr lang="nl-NL"/>
            </a:defPPr>
            <a:lvl1pPr marL="0" algn="ctr" defTabSz="914400" rtl="0" eaLnBrk="1" latinLnBrk="0" hangingPunct="1">
              <a:defRPr sz="800" b="1" kern="1200">
                <a:solidFill>
                  <a:srgbClr val="B9C6C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7AD0FE45-509C-4BDF-9EDE-64426F8DF3D2}" type="slidenum">
              <a:rPr kumimoji="0" lang="nl-NL" sz="800" b="1" i="0" u="none" strike="noStrike" kern="1200" cap="none" spc="0" normalizeH="0" baseline="0" noProof="0" smtClean="0">
                <a:ln>
                  <a:noFill/>
                </a:ln>
                <a:solidFill>
                  <a:srgbClr val="A6A6A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nl-NL" sz="800" b="1" i="0" u="none" strike="noStrike" kern="1200" cap="none" spc="0" normalizeH="0" baseline="0" noProof="0">
              <a:ln>
                <a:noFill/>
              </a:ln>
              <a:solidFill>
                <a:srgbClr val="A6A6A6"/>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8392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A75F387-E1FD-4B11-8B5C-E0C0F3DE2264}"/>
              </a:ext>
            </a:extLst>
          </p:cNvPr>
          <p:cNvSpPr>
            <a:spLocks noGrp="1"/>
          </p:cNvSpPr>
          <p:nvPr>
            <p:ph type="body" sz="quarter" idx="13"/>
          </p:nvPr>
        </p:nvSpPr>
        <p:spPr/>
        <p:txBody>
          <a:bodyPr/>
          <a:lstStyle/>
          <a:p>
            <a:r>
              <a:rPr lang="en-US" dirty="0"/>
              <a:t>We are active globally</a:t>
            </a:r>
            <a:endParaRPr lang="nl-NL" dirty="0"/>
          </a:p>
        </p:txBody>
      </p:sp>
      <p:grpSp>
        <p:nvGrpSpPr>
          <p:cNvPr id="17" name="GRID" hidden="1">
            <a:extLst>
              <a:ext uri="{FF2B5EF4-FFF2-40B4-BE49-F238E27FC236}">
                <a16:creationId xmlns:a16="http://schemas.microsoft.com/office/drawing/2014/main" id="{D4D01A92-6DF8-4BF1-875C-EC1D00A38054}"/>
              </a:ext>
            </a:extLst>
          </p:cNvPr>
          <p:cNvGrpSpPr/>
          <p:nvPr/>
        </p:nvGrpSpPr>
        <p:grpSpPr>
          <a:xfrm>
            <a:off x="-4764" y="0"/>
            <a:ext cx="12198428" cy="6858000"/>
            <a:chOff x="-4764" y="0"/>
            <a:chExt cx="12198428" cy="6858000"/>
          </a:xfrm>
          <a:solidFill>
            <a:schemeClr val="accent5">
              <a:alpha val="49000"/>
            </a:schemeClr>
          </a:solidFill>
        </p:grpSpPr>
        <p:sp>
          <p:nvSpPr>
            <p:cNvPr id="18" name="Rechthoek 17">
              <a:extLst>
                <a:ext uri="{FF2B5EF4-FFF2-40B4-BE49-F238E27FC236}">
                  <a16:creationId xmlns:a16="http://schemas.microsoft.com/office/drawing/2014/main" id="{FBAAEA8F-D730-4DE2-A60C-BDA0AA1150C9}"/>
                </a:ext>
              </a:extLst>
            </p:cNvPr>
            <p:cNvSpPr/>
            <p:nvPr userDrawn="1"/>
          </p:nvSpPr>
          <p:spPr>
            <a:xfrm>
              <a:off x="-4764" y="6200475"/>
              <a:ext cx="12196543" cy="250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9" name="Rechthoek 18">
              <a:extLst>
                <a:ext uri="{FF2B5EF4-FFF2-40B4-BE49-F238E27FC236}">
                  <a16:creationId xmlns:a16="http://schemas.microsoft.com/office/drawing/2014/main" id="{8B936C7E-626B-46B7-B0A2-7AFC87EC340A}"/>
                </a:ext>
              </a:extLst>
            </p:cNvPr>
            <p:cNvSpPr/>
            <p:nvPr userDrawn="1"/>
          </p:nvSpPr>
          <p:spPr>
            <a:xfrm>
              <a:off x="0" y="0"/>
              <a:ext cx="444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0" name="Rechthoek 19">
              <a:extLst>
                <a:ext uri="{FF2B5EF4-FFF2-40B4-BE49-F238E27FC236}">
                  <a16:creationId xmlns:a16="http://schemas.microsoft.com/office/drawing/2014/main" id="{C1EA2394-55FB-4996-9ABA-D302F37544A1}"/>
                </a:ext>
              </a:extLst>
            </p:cNvPr>
            <p:cNvSpPr/>
            <p:nvPr userDrawn="1"/>
          </p:nvSpPr>
          <p:spPr>
            <a:xfrm>
              <a:off x="11738414" y="0"/>
              <a:ext cx="45358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Rechthoek 20">
              <a:extLst>
                <a:ext uri="{FF2B5EF4-FFF2-40B4-BE49-F238E27FC236}">
                  <a16:creationId xmlns:a16="http://schemas.microsoft.com/office/drawing/2014/main" id="{B1F3583F-A2BA-4EAF-9F22-39E51DC6C53A}"/>
                </a:ext>
              </a:extLst>
            </p:cNvPr>
            <p:cNvSpPr/>
            <p:nvPr userDrawn="1"/>
          </p:nvSpPr>
          <p:spPr>
            <a:xfrm>
              <a:off x="-4764" y="445573"/>
              <a:ext cx="12196543" cy="541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2" name="Rechthoek 21">
              <a:extLst>
                <a:ext uri="{FF2B5EF4-FFF2-40B4-BE49-F238E27FC236}">
                  <a16:creationId xmlns:a16="http://schemas.microsoft.com/office/drawing/2014/main" id="{90C45B18-9B9C-4576-8278-1C6047D2E9E8}"/>
                </a:ext>
              </a:extLst>
            </p:cNvPr>
            <p:cNvSpPr/>
            <p:nvPr userDrawn="1"/>
          </p:nvSpPr>
          <p:spPr>
            <a:xfrm>
              <a:off x="-4764" y="0"/>
              <a:ext cx="12196543" cy="250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Rechthoek 22">
              <a:extLst>
                <a:ext uri="{FF2B5EF4-FFF2-40B4-BE49-F238E27FC236}">
                  <a16:creationId xmlns:a16="http://schemas.microsoft.com/office/drawing/2014/main" id="{19EC2F63-57D9-4E7B-A6AA-7A74157379AE}"/>
                </a:ext>
              </a:extLst>
            </p:cNvPr>
            <p:cNvSpPr/>
            <p:nvPr userDrawn="1"/>
          </p:nvSpPr>
          <p:spPr>
            <a:xfrm>
              <a:off x="10890699" y="0"/>
              <a:ext cx="453586" cy="10346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Rechthoek 23">
              <a:extLst>
                <a:ext uri="{FF2B5EF4-FFF2-40B4-BE49-F238E27FC236}">
                  <a16:creationId xmlns:a16="http://schemas.microsoft.com/office/drawing/2014/main" id="{76243548-E4C3-435A-B329-6B41ABC74C1B}"/>
                </a:ext>
              </a:extLst>
            </p:cNvPr>
            <p:cNvSpPr/>
            <p:nvPr userDrawn="1"/>
          </p:nvSpPr>
          <p:spPr>
            <a:xfrm>
              <a:off x="-4764" y="6604368"/>
              <a:ext cx="12196543" cy="250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Rechthoek 24">
              <a:extLst>
                <a:ext uri="{FF2B5EF4-FFF2-40B4-BE49-F238E27FC236}">
                  <a16:creationId xmlns:a16="http://schemas.microsoft.com/office/drawing/2014/main" id="{97ABB4D0-B3EA-4EA4-B1E6-96880521647B}"/>
                </a:ext>
              </a:extLst>
            </p:cNvPr>
            <p:cNvSpPr/>
            <p:nvPr userDrawn="1"/>
          </p:nvSpPr>
          <p:spPr>
            <a:xfrm>
              <a:off x="-2879" y="787615"/>
              <a:ext cx="12196543" cy="250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 name="Rechthoek 25">
              <a:extLst>
                <a:ext uri="{FF2B5EF4-FFF2-40B4-BE49-F238E27FC236}">
                  <a16:creationId xmlns:a16="http://schemas.microsoft.com/office/drawing/2014/main" id="{F59CDE3B-4CA1-4245-AB96-8993A20142A5}"/>
                </a:ext>
              </a:extLst>
            </p:cNvPr>
            <p:cNvSpPr/>
            <p:nvPr userDrawn="1"/>
          </p:nvSpPr>
          <p:spPr>
            <a:xfrm>
              <a:off x="-4764" y="658510"/>
              <a:ext cx="12196543" cy="1176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pic>
        <p:nvPicPr>
          <p:cNvPr id="3321" name="Afbeelding 3320" descr="Afbeelding met kaart, tekst&#10;&#10;Automatisch gegenereerde beschrijving">
            <a:extLst>
              <a:ext uri="{FF2B5EF4-FFF2-40B4-BE49-F238E27FC236}">
                <a16:creationId xmlns:a16="http://schemas.microsoft.com/office/drawing/2014/main" id="{6A85D525-97B9-452F-A3F1-D01BCF84C558}"/>
              </a:ext>
            </a:extLst>
          </p:cNvPr>
          <p:cNvPicPr>
            <a:picLocks noChangeAspect="1"/>
          </p:cNvPicPr>
          <p:nvPr/>
        </p:nvPicPr>
        <p:blipFill rotWithShape="1">
          <a:blip r:embed="rId3">
            <a:extLst>
              <a:ext uri="{28A0092B-C50C-407E-A947-70E740481C1C}">
                <a14:useLocalDpi xmlns:a14="http://schemas.microsoft.com/office/drawing/2010/main" val="0"/>
              </a:ext>
            </a:extLst>
          </a:blip>
          <a:srcRect l="3052" b="4723"/>
          <a:stretch/>
        </p:blipFill>
        <p:spPr>
          <a:xfrm>
            <a:off x="2212283" y="1247907"/>
            <a:ext cx="9752924" cy="5163361"/>
          </a:xfrm>
          <a:prstGeom prst="rect">
            <a:avLst/>
          </a:prstGeom>
        </p:spPr>
      </p:pic>
      <p:sp>
        <p:nvSpPr>
          <p:cNvPr id="3322" name="Tekstvak 3321">
            <a:extLst>
              <a:ext uri="{FF2B5EF4-FFF2-40B4-BE49-F238E27FC236}">
                <a16:creationId xmlns:a16="http://schemas.microsoft.com/office/drawing/2014/main" id="{D35DEC3F-A5D6-4D3A-A671-6A4BE51000C0}"/>
              </a:ext>
            </a:extLst>
          </p:cNvPr>
          <p:cNvSpPr txBox="1"/>
          <p:nvPr/>
        </p:nvSpPr>
        <p:spPr>
          <a:xfrm>
            <a:off x="430376" y="4680432"/>
            <a:ext cx="3765704" cy="929661"/>
          </a:xfrm>
          <a:prstGeom prst="rect">
            <a:avLst/>
          </a:prstGeom>
          <a:noFill/>
        </p:spPr>
        <p:txBody>
          <a:bodyPr wrap="none" lIns="0" tIns="0" rIns="0" bIns="0" rtlCol="0"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0A5D7A"/>
                </a:solidFill>
                <a:effectLst/>
                <a:uLnTx/>
                <a:uFillTx/>
                <a:latin typeface="Arial" panose="020B0604020202020204"/>
                <a:ea typeface="+mn-ea"/>
                <a:cs typeface="+mn-cs"/>
              </a:rPr>
              <a:t>Countries which we continuously research</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5497BE"/>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5497BE"/>
                </a:solidFill>
                <a:effectLst/>
                <a:uLnTx/>
                <a:uFillTx/>
                <a:latin typeface="Arial" panose="020B0604020202020204"/>
                <a:ea typeface="+mn-ea"/>
                <a:cs typeface="+mn-cs"/>
              </a:rPr>
              <a:t>Other countries which have been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5497BE"/>
                </a:solidFill>
                <a:effectLst/>
                <a:uLnTx/>
                <a:uFillTx/>
                <a:latin typeface="Arial" panose="020B0604020202020204"/>
                <a:ea typeface="+mn-ea"/>
                <a:cs typeface="+mn-cs"/>
              </a:rPr>
              <a:t>researched in past 2 years</a:t>
            </a:r>
          </a:p>
        </p:txBody>
      </p:sp>
      <p:sp>
        <p:nvSpPr>
          <p:cNvPr id="27" name="Slide Number Placeholder 2">
            <a:extLst>
              <a:ext uri="{FF2B5EF4-FFF2-40B4-BE49-F238E27FC236}">
                <a16:creationId xmlns:a16="http://schemas.microsoft.com/office/drawing/2014/main" id="{F91978FC-0D3D-44E4-8895-1B4F00A7257A}"/>
              </a:ext>
            </a:extLst>
          </p:cNvPr>
          <p:cNvSpPr txBox="1">
            <a:spLocks/>
          </p:cNvSpPr>
          <p:nvPr/>
        </p:nvSpPr>
        <p:spPr>
          <a:xfrm>
            <a:off x="11478827" y="6467445"/>
            <a:ext cx="221599" cy="133835"/>
          </a:xfrm>
          <a:prstGeom prst="rect">
            <a:avLst/>
          </a:prstGeom>
        </p:spPr>
        <p:txBody>
          <a:bodyPr vert="horz" lIns="0" tIns="0" rIns="0" bIns="0" rtlCol="0" anchor="ctr">
            <a:noAutofit/>
          </a:bodyPr>
          <a:lstStyle>
            <a:defPPr>
              <a:defRPr lang="nl-NL"/>
            </a:defPPr>
            <a:lvl1pPr marL="0" algn="ctr" defTabSz="914400" rtl="0" eaLnBrk="1" latinLnBrk="0" hangingPunct="1">
              <a:defRPr sz="800" b="1" kern="1200">
                <a:solidFill>
                  <a:srgbClr val="B9C6C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7AD0FE45-509C-4BDF-9EDE-64426F8DF3D2}" type="slidenum">
              <a:rPr kumimoji="0" lang="nl-NL" sz="800" b="1" i="0" u="none" strike="noStrike" kern="1200" cap="none" spc="0" normalizeH="0" baseline="0" noProof="0" smtClean="0">
                <a:ln>
                  <a:noFill/>
                </a:ln>
                <a:solidFill>
                  <a:srgbClr val="A6A6A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nl-NL" sz="800" b="1" i="0" u="none" strike="noStrike" kern="1200" cap="none" spc="0" normalizeH="0" baseline="0" noProof="0">
              <a:ln>
                <a:noFill/>
              </a:ln>
              <a:solidFill>
                <a:srgbClr val="A6A6A6"/>
              </a:solidFill>
              <a:effectLst/>
              <a:uLnTx/>
              <a:uFillTx/>
              <a:latin typeface="Arial" panose="020B0604020202020204"/>
              <a:ea typeface="+mn-ea"/>
              <a:cs typeface="+mn-cs"/>
            </a:endParaRPr>
          </a:p>
        </p:txBody>
      </p:sp>
    </p:spTree>
    <p:extLst>
      <p:ext uri="{BB962C8B-B14F-4D97-AF65-F5344CB8AC3E}">
        <p14:creationId xmlns:p14="http://schemas.microsoft.com/office/powerpoint/2010/main" val="53165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0C6C87AD-B44C-486B-B181-D1E1D4A3D21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E7476D2-0896-4839-9387-ABF8745D58E4}" type="slidenum">
              <a:rPr kumimoji="0" lang="nl-NL" sz="800" b="0" i="0" u="none" strike="noStrike" kern="1200" cap="none" spc="0" normalizeH="0" baseline="0" noProof="0" smtClean="0">
                <a:ln>
                  <a:noFill/>
                </a:ln>
                <a:solidFill>
                  <a:prstClr val="white">
                    <a:lumMod val="50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nl-NL"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5DD7B18E-7C8F-43E9-975E-BC9CAE5886F2}"/>
              </a:ext>
            </a:extLst>
          </p:cNvPr>
          <p:cNvSpPr>
            <a:spLocks noGrp="1"/>
          </p:cNvSpPr>
          <p:nvPr>
            <p:ph type="body" sz="quarter" idx="13"/>
          </p:nvPr>
        </p:nvSpPr>
        <p:spPr/>
        <p:txBody>
          <a:bodyPr/>
          <a:lstStyle/>
          <a:p>
            <a:r>
              <a:rPr lang="en-GB" dirty="0"/>
              <a:t>Principals of USP</a:t>
            </a:r>
            <a:endParaRPr lang="nl-NL" dirty="0"/>
          </a:p>
        </p:txBody>
      </p:sp>
      <p:grpSp>
        <p:nvGrpSpPr>
          <p:cNvPr id="13" name="Group 12">
            <a:extLst>
              <a:ext uri="{FF2B5EF4-FFF2-40B4-BE49-F238E27FC236}">
                <a16:creationId xmlns:a16="http://schemas.microsoft.com/office/drawing/2014/main" id="{A740119E-36AD-4903-981A-6C3F3609B80C}"/>
              </a:ext>
            </a:extLst>
          </p:cNvPr>
          <p:cNvGrpSpPr/>
          <p:nvPr/>
        </p:nvGrpSpPr>
        <p:grpSpPr>
          <a:xfrm>
            <a:off x="415790" y="1411085"/>
            <a:ext cx="11340108" cy="540065"/>
            <a:chOff x="415790" y="1035165"/>
            <a:chExt cx="11340108" cy="540065"/>
          </a:xfrm>
        </p:grpSpPr>
        <p:sp>
          <p:nvSpPr>
            <p:cNvPr id="196" name="Tijdelijke aanduiding voor tekst 12">
              <a:extLst>
                <a:ext uri="{FF2B5EF4-FFF2-40B4-BE49-F238E27FC236}">
                  <a16:creationId xmlns:a16="http://schemas.microsoft.com/office/drawing/2014/main" id="{E22F3032-885D-4217-984A-784D9794030C}"/>
                </a:ext>
              </a:extLst>
            </p:cNvPr>
            <p:cNvSpPr txBox="1">
              <a:spLocks/>
            </p:cNvSpPr>
            <p:nvPr/>
          </p:nvSpPr>
          <p:spPr>
            <a:xfrm>
              <a:off x="6116320" y="1036446"/>
              <a:ext cx="2699865" cy="538784"/>
            </a:xfrm>
            <a:prstGeom prst="rect">
              <a:avLst/>
            </a:prstGeom>
            <a:solidFill>
              <a:srgbClr val="497C9B"/>
            </a:solidFill>
          </p:spPr>
          <p:txBody>
            <a:bodyPr vert="horz" lIns="108000" tIns="108000" rIns="108000" bIns="108000" rtlCol="0" anchor="ctr">
              <a:noAutofit/>
            </a:bodyPr>
            <a:lstStyle>
              <a:lvl1pPr marL="0" indent="0" algn="ctr" defTabSz="914400" rtl="0" eaLnBrk="1" latinLnBrk="0" hangingPunct="1">
                <a:lnSpc>
                  <a:spcPts val="1500"/>
                </a:lnSpc>
                <a:spcBef>
                  <a:spcPts val="400"/>
                </a:spcBef>
                <a:spcAft>
                  <a:spcPts val="400"/>
                </a:spcAft>
                <a:buClr>
                  <a:schemeClr val="accent1"/>
                </a:buClr>
                <a:buFont typeface="Arial" panose="020B0604020202020204" pitchFamily="34" charset="0"/>
                <a:buNone/>
                <a:defRPr sz="1400" b="0" kern="1200">
                  <a:solidFill>
                    <a:schemeClr val="bg1"/>
                  </a:solidFill>
                  <a:latin typeface="+mj-lt"/>
                  <a:ea typeface="+mn-ea"/>
                  <a:cs typeface="+mn-cs"/>
                </a:defRPr>
              </a:lvl1pPr>
              <a:lvl2pPr marL="360363" indent="-179388" algn="l" defTabSz="914400" rtl="0" eaLnBrk="1" latinLnBrk="0" hangingPunct="1">
                <a:lnSpc>
                  <a:spcPts val="1500"/>
                </a:lnSpc>
                <a:spcBef>
                  <a:spcPts val="400"/>
                </a:spcBef>
                <a:spcAft>
                  <a:spcPts val="400"/>
                </a:spcAft>
                <a:buClr>
                  <a:schemeClr val="accent2"/>
                </a:buClr>
                <a:buSzPct val="100000"/>
                <a:buFont typeface="Arial" panose="020B0604020202020204" pitchFamily="34" charset="0"/>
                <a:buChar char="•"/>
                <a:defRPr sz="1100" kern="1200">
                  <a:solidFill>
                    <a:schemeClr val="tx2"/>
                  </a:solidFill>
                  <a:latin typeface="+mn-lt"/>
                  <a:ea typeface="+mn-ea"/>
                  <a:cs typeface="+mn-cs"/>
                </a:defRPr>
              </a:lvl2pPr>
              <a:lvl3pPr marL="541338" indent="-180975" algn="l" defTabSz="914400" rtl="0" eaLnBrk="1" latinLnBrk="0" hangingPunct="1">
                <a:lnSpc>
                  <a:spcPts val="1500"/>
                </a:lnSpc>
                <a:spcBef>
                  <a:spcPts val="400"/>
                </a:spcBef>
                <a:spcAft>
                  <a:spcPts val="400"/>
                </a:spcAft>
                <a:buClr>
                  <a:schemeClr val="tx2"/>
                </a:buClr>
                <a:buFont typeface="Calibri" panose="020F0502020204030204" pitchFamily="34" charset="0"/>
                <a:buChar char="-"/>
                <a:defRPr sz="1100" kern="1200">
                  <a:solidFill>
                    <a:schemeClr val="tx2"/>
                  </a:solidFill>
                  <a:latin typeface="+mn-lt"/>
                  <a:ea typeface="+mn-ea"/>
                  <a:cs typeface="+mn-cs"/>
                </a:defRPr>
              </a:lvl3pPr>
              <a:lvl4pPr marL="0" indent="0" algn="l" defTabSz="914400" rtl="0" eaLnBrk="1" latinLnBrk="0" hangingPunct="1">
                <a:lnSpc>
                  <a:spcPts val="1500"/>
                </a:lnSpc>
                <a:spcBef>
                  <a:spcPts val="400"/>
                </a:spcBef>
                <a:spcAft>
                  <a:spcPts val="400"/>
                </a:spcAft>
                <a:buFont typeface="Arial" panose="020B0604020202020204" pitchFamily="34" charset="0"/>
                <a:buNone/>
                <a:defRPr sz="1100" b="0" kern="1200">
                  <a:solidFill>
                    <a:schemeClr val="tx2"/>
                  </a:solidFill>
                  <a:latin typeface="+mn-lt"/>
                  <a:ea typeface="+mn-ea"/>
                  <a:cs typeface="+mn-cs"/>
                </a:defRPr>
              </a:lvl4pPr>
              <a:lvl5pPr marL="0" indent="0" algn="l" defTabSz="914400" rtl="0" eaLnBrk="1" latinLnBrk="0" hangingPunct="1">
                <a:lnSpc>
                  <a:spcPts val="1500"/>
                </a:lnSpc>
                <a:spcBef>
                  <a:spcPts val="400"/>
                </a:spcBef>
                <a:spcAft>
                  <a:spcPts val="400"/>
                </a:spcAft>
                <a:buFont typeface="+mj-lt"/>
                <a:buNone/>
                <a:defRPr sz="1400" b="1" kern="1200">
                  <a:solidFill>
                    <a:srgbClr val="4A4A49"/>
                  </a:solidFill>
                  <a:latin typeface="+mj-lt"/>
                  <a:ea typeface="+mn-ea"/>
                  <a:cs typeface="+mn-cs"/>
                </a:defRPr>
              </a:lvl5pPr>
              <a:lvl6pPr marL="0" indent="0" algn="l" defTabSz="914400" rtl="0" eaLnBrk="1" latinLnBrk="0" hangingPunct="1">
                <a:lnSpc>
                  <a:spcPts val="1500"/>
                </a:lnSpc>
                <a:spcBef>
                  <a:spcPts val="400"/>
                </a:spcBef>
                <a:spcAft>
                  <a:spcPts val="400"/>
                </a:spcAft>
                <a:buClr>
                  <a:schemeClr val="accent2"/>
                </a:buClr>
                <a:buFont typeface="Arial" panose="020B0604020202020204" pitchFamily="34" charset="0"/>
                <a:buNone/>
                <a:defRPr sz="1400" kern="1200">
                  <a:solidFill>
                    <a:srgbClr val="4A4A49"/>
                  </a:solidFill>
                  <a:latin typeface="+mj-lt"/>
                  <a:ea typeface="+mn-ea"/>
                  <a:cs typeface="+mn-cs"/>
                </a:defRPr>
              </a:lvl6pPr>
              <a:lvl7pPr marL="180975" indent="-180975" algn="l" defTabSz="914400" rtl="0" eaLnBrk="1" latinLnBrk="0" hangingPunct="1">
                <a:lnSpc>
                  <a:spcPts val="1500"/>
                </a:lnSpc>
                <a:spcBef>
                  <a:spcPts val="400"/>
                </a:spcBef>
                <a:spcAft>
                  <a:spcPts val="400"/>
                </a:spcAft>
                <a:buClr>
                  <a:schemeClr val="accent1"/>
                </a:buClr>
                <a:buFont typeface="Arial" panose="020B0604020202020204" pitchFamily="34" charset="0"/>
                <a:buChar char="•"/>
                <a:defRPr sz="1100" kern="1200">
                  <a:solidFill>
                    <a:schemeClr val="tx2"/>
                  </a:solidFill>
                  <a:latin typeface="+mn-lt"/>
                  <a:ea typeface="+mn-ea"/>
                  <a:cs typeface="+mn-cs"/>
                </a:defRPr>
              </a:lvl7pPr>
              <a:lvl8pPr marL="360363" indent="-179388" algn="l" defTabSz="914400" rtl="0" eaLnBrk="1" latinLnBrk="0" hangingPunct="1">
                <a:lnSpc>
                  <a:spcPts val="1500"/>
                </a:lnSpc>
                <a:spcBef>
                  <a:spcPts val="400"/>
                </a:spcBef>
                <a:spcAft>
                  <a:spcPts val="400"/>
                </a:spcAft>
                <a:buClr>
                  <a:schemeClr val="accent2"/>
                </a:buClr>
                <a:buFont typeface="Arial" panose="020B0604020202020204" pitchFamily="34" charset="0"/>
                <a:buChar char="•"/>
                <a:tabLst/>
                <a:defRPr sz="1100" kern="1200">
                  <a:solidFill>
                    <a:schemeClr val="tx2"/>
                  </a:solidFill>
                  <a:latin typeface="+mn-lt"/>
                  <a:ea typeface="+mn-ea"/>
                  <a:cs typeface="+mn-cs"/>
                </a:defRPr>
              </a:lvl8pPr>
              <a:lvl9pPr marL="541338" indent="-180975" algn="l" defTabSz="914400" rtl="0" eaLnBrk="1" latinLnBrk="0" hangingPunct="1">
                <a:lnSpc>
                  <a:spcPts val="1500"/>
                </a:lnSpc>
                <a:spcBef>
                  <a:spcPts val="400"/>
                </a:spcBef>
                <a:spcAft>
                  <a:spcPts val="400"/>
                </a:spcAft>
                <a:buClr>
                  <a:schemeClr val="tx2"/>
                </a:buClr>
                <a:buFont typeface="Calibri" panose="020F0502020204030204" pitchFamily="34" charset="0"/>
                <a:buChar char="-"/>
                <a:defRPr sz="1100" kern="1200">
                  <a:solidFill>
                    <a:schemeClr val="tx2"/>
                  </a:solidFill>
                  <a:latin typeface="+mn-lt"/>
                  <a:ea typeface="+mn-ea"/>
                  <a:cs typeface="+mn-cs"/>
                </a:defRPr>
              </a:lvl9pPr>
            </a:lstStyle>
            <a:p>
              <a:pPr marL="0" marR="0" lvl="0" indent="0" algn="ctr" defTabSz="914400" rtl="0" eaLnBrk="1" fontAlgn="auto" latinLnBrk="0" hangingPunct="1">
                <a:lnSpc>
                  <a:spcPts val="1500"/>
                </a:lnSpc>
                <a:spcBef>
                  <a:spcPts val="400"/>
                </a:spcBef>
                <a:spcAft>
                  <a:spcPts val="400"/>
                </a:spcAft>
                <a:buClr>
                  <a:srgbClr val="CD1719"/>
                </a:buClr>
                <a:buSzTx/>
                <a:buFont typeface="Arial" panose="020B0604020202020204" pitchFamily="34" charset="0"/>
                <a:buNone/>
                <a:tabLst/>
                <a:defRPr/>
              </a:pPr>
              <a:r>
                <a:rPr kumimoji="0" lang="nl-NL" sz="1400" b="1" i="0" u="none" strike="noStrike" kern="1200" cap="none" spc="0" normalizeH="0" baseline="0" noProof="0" dirty="0">
                  <a:ln>
                    <a:noFill/>
                  </a:ln>
                  <a:solidFill>
                    <a:prstClr val="white"/>
                  </a:solidFill>
                  <a:effectLst/>
                  <a:uLnTx/>
                  <a:uFillTx/>
                  <a:latin typeface="Arial" panose="020B0604020202020204"/>
                  <a:ea typeface="+mn-ea"/>
                  <a:cs typeface="+mn-cs"/>
                </a:rPr>
                <a:t>DIY</a:t>
              </a:r>
            </a:p>
          </p:txBody>
        </p:sp>
        <p:sp>
          <p:nvSpPr>
            <p:cNvPr id="197" name="Tijdelijke aanduiding voor tekst 13">
              <a:extLst>
                <a:ext uri="{FF2B5EF4-FFF2-40B4-BE49-F238E27FC236}">
                  <a16:creationId xmlns:a16="http://schemas.microsoft.com/office/drawing/2014/main" id="{A2E8D7FE-5C8C-4166-9318-4EDE072BEF49}"/>
                </a:ext>
              </a:extLst>
            </p:cNvPr>
            <p:cNvSpPr txBox="1">
              <a:spLocks/>
            </p:cNvSpPr>
            <p:nvPr/>
          </p:nvSpPr>
          <p:spPr>
            <a:xfrm>
              <a:off x="9026188" y="1036446"/>
              <a:ext cx="2729710" cy="538784"/>
            </a:xfrm>
            <a:prstGeom prst="rect">
              <a:avLst/>
            </a:prstGeom>
            <a:solidFill>
              <a:srgbClr val="497C9B"/>
            </a:solidFill>
          </p:spPr>
          <p:txBody>
            <a:bodyPr vert="horz" lIns="108000" tIns="108000" rIns="108000" bIns="108000" rtlCol="0" anchor="ctr">
              <a:noAutofit/>
            </a:bodyPr>
            <a:lstStyle>
              <a:lvl1pPr marL="0" indent="0" algn="ctr" defTabSz="914400" rtl="0" eaLnBrk="1" latinLnBrk="0" hangingPunct="1">
                <a:lnSpc>
                  <a:spcPts val="1500"/>
                </a:lnSpc>
                <a:spcBef>
                  <a:spcPts val="400"/>
                </a:spcBef>
                <a:spcAft>
                  <a:spcPts val="400"/>
                </a:spcAft>
                <a:buClr>
                  <a:schemeClr val="accent1"/>
                </a:buClr>
                <a:buFont typeface="Arial" panose="020B0604020202020204" pitchFamily="34" charset="0"/>
                <a:buNone/>
                <a:defRPr sz="1400" b="0" kern="1200">
                  <a:solidFill>
                    <a:schemeClr val="bg1"/>
                  </a:solidFill>
                  <a:latin typeface="+mj-lt"/>
                  <a:ea typeface="+mn-ea"/>
                  <a:cs typeface="+mn-cs"/>
                </a:defRPr>
              </a:lvl1pPr>
              <a:lvl2pPr marL="360363" indent="-179388" algn="l" defTabSz="914400" rtl="0" eaLnBrk="1" latinLnBrk="0" hangingPunct="1">
                <a:lnSpc>
                  <a:spcPts val="1500"/>
                </a:lnSpc>
                <a:spcBef>
                  <a:spcPts val="400"/>
                </a:spcBef>
                <a:spcAft>
                  <a:spcPts val="400"/>
                </a:spcAft>
                <a:buClr>
                  <a:schemeClr val="accent2"/>
                </a:buClr>
                <a:buSzPct val="100000"/>
                <a:buFont typeface="Arial" panose="020B0604020202020204" pitchFamily="34" charset="0"/>
                <a:buChar char="•"/>
                <a:defRPr sz="1100" kern="1200">
                  <a:solidFill>
                    <a:schemeClr val="tx2"/>
                  </a:solidFill>
                  <a:latin typeface="+mn-lt"/>
                  <a:ea typeface="+mn-ea"/>
                  <a:cs typeface="+mn-cs"/>
                </a:defRPr>
              </a:lvl2pPr>
              <a:lvl3pPr marL="541338" indent="-180975" algn="l" defTabSz="914400" rtl="0" eaLnBrk="1" latinLnBrk="0" hangingPunct="1">
                <a:lnSpc>
                  <a:spcPts val="1500"/>
                </a:lnSpc>
                <a:spcBef>
                  <a:spcPts val="400"/>
                </a:spcBef>
                <a:spcAft>
                  <a:spcPts val="400"/>
                </a:spcAft>
                <a:buClr>
                  <a:schemeClr val="tx2"/>
                </a:buClr>
                <a:buFont typeface="Calibri" panose="020F0502020204030204" pitchFamily="34" charset="0"/>
                <a:buChar char="-"/>
                <a:defRPr sz="1100" kern="1200">
                  <a:solidFill>
                    <a:schemeClr val="tx2"/>
                  </a:solidFill>
                  <a:latin typeface="+mn-lt"/>
                  <a:ea typeface="+mn-ea"/>
                  <a:cs typeface="+mn-cs"/>
                </a:defRPr>
              </a:lvl3pPr>
              <a:lvl4pPr marL="0" indent="0" algn="l" defTabSz="914400" rtl="0" eaLnBrk="1" latinLnBrk="0" hangingPunct="1">
                <a:lnSpc>
                  <a:spcPts val="1500"/>
                </a:lnSpc>
                <a:spcBef>
                  <a:spcPts val="400"/>
                </a:spcBef>
                <a:spcAft>
                  <a:spcPts val="400"/>
                </a:spcAft>
                <a:buFont typeface="Arial" panose="020B0604020202020204" pitchFamily="34" charset="0"/>
                <a:buNone/>
                <a:defRPr sz="1100" b="0" kern="1200">
                  <a:solidFill>
                    <a:schemeClr val="tx2"/>
                  </a:solidFill>
                  <a:latin typeface="+mn-lt"/>
                  <a:ea typeface="+mn-ea"/>
                  <a:cs typeface="+mn-cs"/>
                </a:defRPr>
              </a:lvl4pPr>
              <a:lvl5pPr marL="0" indent="0" algn="l" defTabSz="914400" rtl="0" eaLnBrk="1" latinLnBrk="0" hangingPunct="1">
                <a:lnSpc>
                  <a:spcPts val="1500"/>
                </a:lnSpc>
                <a:spcBef>
                  <a:spcPts val="400"/>
                </a:spcBef>
                <a:spcAft>
                  <a:spcPts val="400"/>
                </a:spcAft>
                <a:buFont typeface="+mj-lt"/>
                <a:buNone/>
                <a:defRPr sz="1400" b="1" kern="1200">
                  <a:solidFill>
                    <a:srgbClr val="4A4A49"/>
                  </a:solidFill>
                  <a:latin typeface="+mj-lt"/>
                  <a:ea typeface="+mn-ea"/>
                  <a:cs typeface="+mn-cs"/>
                </a:defRPr>
              </a:lvl5pPr>
              <a:lvl6pPr marL="0" indent="0" algn="l" defTabSz="914400" rtl="0" eaLnBrk="1" latinLnBrk="0" hangingPunct="1">
                <a:lnSpc>
                  <a:spcPts val="1500"/>
                </a:lnSpc>
                <a:spcBef>
                  <a:spcPts val="400"/>
                </a:spcBef>
                <a:spcAft>
                  <a:spcPts val="400"/>
                </a:spcAft>
                <a:buClr>
                  <a:schemeClr val="accent2"/>
                </a:buClr>
                <a:buFont typeface="Arial" panose="020B0604020202020204" pitchFamily="34" charset="0"/>
                <a:buNone/>
                <a:defRPr sz="1400" kern="1200">
                  <a:solidFill>
                    <a:srgbClr val="4A4A49"/>
                  </a:solidFill>
                  <a:latin typeface="+mj-lt"/>
                  <a:ea typeface="+mn-ea"/>
                  <a:cs typeface="+mn-cs"/>
                </a:defRPr>
              </a:lvl6pPr>
              <a:lvl7pPr marL="180975" indent="-180975" algn="l" defTabSz="914400" rtl="0" eaLnBrk="1" latinLnBrk="0" hangingPunct="1">
                <a:lnSpc>
                  <a:spcPts val="1500"/>
                </a:lnSpc>
                <a:spcBef>
                  <a:spcPts val="400"/>
                </a:spcBef>
                <a:spcAft>
                  <a:spcPts val="400"/>
                </a:spcAft>
                <a:buClr>
                  <a:schemeClr val="accent1"/>
                </a:buClr>
                <a:buFont typeface="Arial" panose="020B0604020202020204" pitchFamily="34" charset="0"/>
                <a:buChar char="•"/>
                <a:defRPr sz="1100" kern="1200">
                  <a:solidFill>
                    <a:schemeClr val="tx2"/>
                  </a:solidFill>
                  <a:latin typeface="+mn-lt"/>
                  <a:ea typeface="+mn-ea"/>
                  <a:cs typeface="+mn-cs"/>
                </a:defRPr>
              </a:lvl7pPr>
              <a:lvl8pPr marL="360363" indent="-179388" algn="l" defTabSz="914400" rtl="0" eaLnBrk="1" latinLnBrk="0" hangingPunct="1">
                <a:lnSpc>
                  <a:spcPts val="1500"/>
                </a:lnSpc>
                <a:spcBef>
                  <a:spcPts val="400"/>
                </a:spcBef>
                <a:spcAft>
                  <a:spcPts val="400"/>
                </a:spcAft>
                <a:buClr>
                  <a:schemeClr val="accent2"/>
                </a:buClr>
                <a:buFont typeface="Arial" panose="020B0604020202020204" pitchFamily="34" charset="0"/>
                <a:buChar char="•"/>
                <a:tabLst/>
                <a:defRPr sz="1100" kern="1200">
                  <a:solidFill>
                    <a:schemeClr val="tx2"/>
                  </a:solidFill>
                  <a:latin typeface="+mn-lt"/>
                  <a:ea typeface="+mn-ea"/>
                  <a:cs typeface="+mn-cs"/>
                </a:defRPr>
              </a:lvl8pPr>
              <a:lvl9pPr marL="541338" indent="-180975" algn="l" defTabSz="914400" rtl="0" eaLnBrk="1" latinLnBrk="0" hangingPunct="1">
                <a:lnSpc>
                  <a:spcPts val="1500"/>
                </a:lnSpc>
                <a:spcBef>
                  <a:spcPts val="400"/>
                </a:spcBef>
                <a:spcAft>
                  <a:spcPts val="400"/>
                </a:spcAft>
                <a:buClr>
                  <a:schemeClr val="tx2"/>
                </a:buClr>
                <a:buFont typeface="Calibri" panose="020F0502020204030204" pitchFamily="34" charset="0"/>
                <a:buChar char="-"/>
                <a:defRPr sz="1100" kern="1200">
                  <a:solidFill>
                    <a:schemeClr val="tx2"/>
                  </a:solidFill>
                  <a:latin typeface="+mn-lt"/>
                  <a:ea typeface="+mn-ea"/>
                  <a:cs typeface="+mn-cs"/>
                </a:defRPr>
              </a:lvl9pPr>
            </a:lstStyle>
            <a:p>
              <a:pPr marL="0" marR="0" lvl="0" indent="0" algn="ctr" defTabSz="914400" rtl="0" eaLnBrk="1" fontAlgn="auto" latinLnBrk="0" hangingPunct="1">
                <a:lnSpc>
                  <a:spcPts val="1500"/>
                </a:lnSpc>
                <a:spcBef>
                  <a:spcPts val="400"/>
                </a:spcBef>
                <a:spcAft>
                  <a:spcPts val="400"/>
                </a:spcAft>
                <a:buClr>
                  <a:srgbClr val="CD1719"/>
                </a:buClr>
                <a:buSzTx/>
                <a:buFont typeface="Arial" panose="020B0604020202020204" pitchFamily="34" charset="0"/>
                <a:buNone/>
                <a:tabLst/>
                <a:defRPr/>
              </a:pPr>
              <a:r>
                <a:rPr kumimoji="0" lang="nl-NL" sz="1400" b="1" i="0" u="none" strike="noStrike" kern="1200" cap="none" spc="0" normalizeH="0" baseline="0" noProof="0" dirty="0">
                  <a:ln>
                    <a:noFill/>
                  </a:ln>
                  <a:solidFill>
                    <a:prstClr val="white"/>
                  </a:solidFill>
                  <a:effectLst/>
                  <a:uLnTx/>
                  <a:uFillTx/>
                  <a:latin typeface="Arial" panose="020B0604020202020204"/>
                  <a:ea typeface="+mn-ea"/>
                  <a:cs typeface="+mn-cs"/>
                </a:rPr>
                <a:t>Installation</a:t>
              </a:r>
            </a:p>
          </p:txBody>
        </p:sp>
        <p:sp>
          <p:nvSpPr>
            <p:cNvPr id="202" name="Tijdelijke aanduiding voor tekst 12">
              <a:extLst>
                <a:ext uri="{FF2B5EF4-FFF2-40B4-BE49-F238E27FC236}">
                  <a16:creationId xmlns:a16="http://schemas.microsoft.com/office/drawing/2014/main" id="{635B297E-7611-4B25-8E3E-EBB61D7A5A9A}"/>
                </a:ext>
              </a:extLst>
            </p:cNvPr>
            <p:cNvSpPr txBox="1">
              <a:spLocks/>
            </p:cNvSpPr>
            <p:nvPr/>
          </p:nvSpPr>
          <p:spPr>
            <a:xfrm>
              <a:off x="415790" y="1035165"/>
              <a:ext cx="5498217" cy="538784"/>
            </a:xfrm>
            <a:prstGeom prst="rect">
              <a:avLst/>
            </a:prstGeom>
            <a:solidFill>
              <a:srgbClr val="0A5D7A"/>
            </a:solidFill>
          </p:spPr>
          <p:txBody>
            <a:bodyPr vert="horz" lIns="108000" tIns="108000" rIns="108000" bIns="108000" rtlCol="0" anchor="ctr">
              <a:noAutofit/>
            </a:bodyPr>
            <a:lstStyle>
              <a:lvl1pPr marL="0" indent="0" algn="ctr" defTabSz="914400" rtl="0" eaLnBrk="1" latinLnBrk="0" hangingPunct="1">
                <a:lnSpc>
                  <a:spcPts val="1500"/>
                </a:lnSpc>
                <a:spcBef>
                  <a:spcPts val="400"/>
                </a:spcBef>
                <a:spcAft>
                  <a:spcPts val="400"/>
                </a:spcAft>
                <a:buClr>
                  <a:schemeClr val="accent1"/>
                </a:buClr>
                <a:buFont typeface="Arial" panose="020B0604020202020204" pitchFamily="34" charset="0"/>
                <a:buNone/>
                <a:defRPr sz="1400" b="0" kern="1200">
                  <a:solidFill>
                    <a:schemeClr val="bg1"/>
                  </a:solidFill>
                  <a:latin typeface="+mj-lt"/>
                  <a:ea typeface="+mn-ea"/>
                  <a:cs typeface="+mn-cs"/>
                </a:defRPr>
              </a:lvl1pPr>
              <a:lvl2pPr marL="360363" indent="-179388" algn="l" defTabSz="914400" rtl="0" eaLnBrk="1" latinLnBrk="0" hangingPunct="1">
                <a:lnSpc>
                  <a:spcPts val="1500"/>
                </a:lnSpc>
                <a:spcBef>
                  <a:spcPts val="400"/>
                </a:spcBef>
                <a:spcAft>
                  <a:spcPts val="400"/>
                </a:spcAft>
                <a:buClr>
                  <a:schemeClr val="accent2"/>
                </a:buClr>
                <a:buSzPct val="100000"/>
                <a:buFont typeface="Arial" panose="020B0604020202020204" pitchFamily="34" charset="0"/>
                <a:buChar char="•"/>
                <a:defRPr sz="1100" kern="1200">
                  <a:solidFill>
                    <a:schemeClr val="tx2"/>
                  </a:solidFill>
                  <a:latin typeface="+mn-lt"/>
                  <a:ea typeface="+mn-ea"/>
                  <a:cs typeface="+mn-cs"/>
                </a:defRPr>
              </a:lvl2pPr>
              <a:lvl3pPr marL="541338" indent="-180975" algn="l" defTabSz="914400" rtl="0" eaLnBrk="1" latinLnBrk="0" hangingPunct="1">
                <a:lnSpc>
                  <a:spcPts val="1500"/>
                </a:lnSpc>
                <a:spcBef>
                  <a:spcPts val="400"/>
                </a:spcBef>
                <a:spcAft>
                  <a:spcPts val="400"/>
                </a:spcAft>
                <a:buClr>
                  <a:schemeClr val="tx2"/>
                </a:buClr>
                <a:buFont typeface="Calibri" panose="020F0502020204030204" pitchFamily="34" charset="0"/>
                <a:buChar char="-"/>
                <a:defRPr sz="1100" kern="1200">
                  <a:solidFill>
                    <a:schemeClr val="tx2"/>
                  </a:solidFill>
                  <a:latin typeface="+mn-lt"/>
                  <a:ea typeface="+mn-ea"/>
                  <a:cs typeface="+mn-cs"/>
                </a:defRPr>
              </a:lvl3pPr>
              <a:lvl4pPr marL="0" indent="0" algn="l" defTabSz="914400" rtl="0" eaLnBrk="1" latinLnBrk="0" hangingPunct="1">
                <a:lnSpc>
                  <a:spcPts val="1500"/>
                </a:lnSpc>
                <a:spcBef>
                  <a:spcPts val="400"/>
                </a:spcBef>
                <a:spcAft>
                  <a:spcPts val="400"/>
                </a:spcAft>
                <a:buFont typeface="Arial" panose="020B0604020202020204" pitchFamily="34" charset="0"/>
                <a:buNone/>
                <a:defRPr sz="1100" b="0" kern="1200">
                  <a:solidFill>
                    <a:schemeClr val="tx2"/>
                  </a:solidFill>
                  <a:latin typeface="+mn-lt"/>
                  <a:ea typeface="+mn-ea"/>
                  <a:cs typeface="+mn-cs"/>
                </a:defRPr>
              </a:lvl4pPr>
              <a:lvl5pPr marL="0" indent="0" algn="l" defTabSz="914400" rtl="0" eaLnBrk="1" latinLnBrk="0" hangingPunct="1">
                <a:lnSpc>
                  <a:spcPts val="1500"/>
                </a:lnSpc>
                <a:spcBef>
                  <a:spcPts val="400"/>
                </a:spcBef>
                <a:spcAft>
                  <a:spcPts val="400"/>
                </a:spcAft>
                <a:buFont typeface="+mj-lt"/>
                <a:buNone/>
                <a:defRPr sz="1400" b="1" kern="1200">
                  <a:solidFill>
                    <a:srgbClr val="4A4A49"/>
                  </a:solidFill>
                  <a:latin typeface="+mj-lt"/>
                  <a:ea typeface="+mn-ea"/>
                  <a:cs typeface="+mn-cs"/>
                </a:defRPr>
              </a:lvl5pPr>
              <a:lvl6pPr marL="0" indent="0" algn="l" defTabSz="914400" rtl="0" eaLnBrk="1" latinLnBrk="0" hangingPunct="1">
                <a:lnSpc>
                  <a:spcPts val="1500"/>
                </a:lnSpc>
                <a:spcBef>
                  <a:spcPts val="400"/>
                </a:spcBef>
                <a:spcAft>
                  <a:spcPts val="400"/>
                </a:spcAft>
                <a:buClr>
                  <a:schemeClr val="accent2"/>
                </a:buClr>
                <a:buFont typeface="Arial" panose="020B0604020202020204" pitchFamily="34" charset="0"/>
                <a:buNone/>
                <a:defRPr sz="1400" kern="1200">
                  <a:solidFill>
                    <a:srgbClr val="4A4A49"/>
                  </a:solidFill>
                  <a:latin typeface="+mj-lt"/>
                  <a:ea typeface="+mn-ea"/>
                  <a:cs typeface="+mn-cs"/>
                </a:defRPr>
              </a:lvl6pPr>
              <a:lvl7pPr marL="180975" indent="-180975" algn="l" defTabSz="914400" rtl="0" eaLnBrk="1" latinLnBrk="0" hangingPunct="1">
                <a:lnSpc>
                  <a:spcPts val="1500"/>
                </a:lnSpc>
                <a:spcBef>
                  <a:spcPts val="400"/>
                </a:spcBef>
                <a:spcAft>
                  <a:spcPts val="400"/>
                </a:spcAft>
                <a:buClr>
                  <a:schemeClr val="accent1"/>
                </a:buClr>
                <a:buFont typeface="Arial" panose="020B0604020202020204" pitchFamily="34" charset="0"/>
                <a:buChar char="•"/>
                <a:defRPr sz="1100" kern="1200">
                  <a:solidFill>
                    <a:schemeClr val="tx2"/>
                  </a:solidFill>
                  <a:latin typeface="+mn-lt"/>
                  <a:ea typeface="+mn-ea"/>
                  <a:cs typeface="+mn-cs"/>
                </a:defRPr>
              </a:lvl7pPr>
              <a:lvl8pPr marL="360363" indent="-179388" algn="l" defTabSz="914400" rtl="0" eaLnBrk="1" latinLnBrk="0" hangingPunct="1">
                <a:lnSpc>
                  <a:spcPts val="1500"/>
                </a:lnSpc>
                <a:spcBef>
                  <a:spcPts val="400"/>
                </a:spcBef>
                <a:spcAft>
                  <a:spcPts val="400"/>
                </a:spcAft>
                <a:buClr>
                  <a:schemeClr val="accent2"/>
                </a:buClr>
                <a:buFont typeface="Arial" panose="020B0604020202020204" pitchFamily="34" charset="0"/>
                <a:buChar char="•"/>
                <a:tabLst/>
                <a:defRPr sz="1100" kern="1200">
                  <a:solidFill>
                    <a:schemeClr val="tx2"/>
                  </a:solidFill>
                  <a:latin typeface="+mn-lt"/>
                  <a:ea typeface="+mn-ea"/>
                  <a:cs typeface="+mn-cs"/>
                </a:defRPr>
              </a:lvl8pPr>
              <a:lvl9pPr marL="541338" indent="-180975" algn="l" defTabSz="914400" rtl="0" eaLnBrk="1" latinLnBrk="0" hangingPunct="1">
                <a:lnSpc>
                  <a:spcPts val="1500"/>
                </a:lnSpc>
                <a:spcBef>
                  <a:spcPts val="400"/>
                </a:spcBef>
                <a:spcAft>
                  <a:spcPts val="400"/>
                </a:spcAft>
                <a:buClr>
                  <a:schemeClr val="tx2"/>
                </a:buClr>
                <a:buFont typeface="Calibri" panose="020F0502020204030204" pitchFamily="34" charset="0"/>
                <a:buChar char="-"/>
                <a:defRPr sz="1100" kern="1200">
                  <a:solidFill>
                    <a:schemeClr val="tx2"/>
                  </a:solidFill>
                  <a:latin typeface="+mn-lt"/>
                  <a:ea typeface="+mn-ea"/>
                  <a:cs typeface="+mn-cs"/>
                </a:defRPr>
              </a:lvl9pPr>
            </a:lstStyle>
            <a:p>
              <a:pPr marL="0" marR="0" lvl="0" indent="0" algn="ctr" defTabSz="914400" rtl="0" eaLnBrk="1" fontAlgn="auto" latinLnBrk="0" hangingPunct="1">
                <a:lnSpc>
                  <a:spcPts val="1500"/>
                </a:lnSpc>
                <a:spcBef>
                  <a:spcPts val="400"/>
                </a:spcBef>
                <a:spcAft>
                  <a:spcPts val="400"/>
                </a:spcAft>
                <a:buClr>
                  <a:srgbClr val="CD1719"/>
                </a:buClr>
                <a:buSzTx/>
                <a:buFont typeface="Arial" panose="020B0604020202020204" pitchFamily="34" charset="0"/>
                <a:buNone/>
                <a:tabLst/>
                <a:defRPr/>
              </a:pPr>
              <a:r>
                <a:rPr kumimoji="0" lang="nl-NL" sz="1400" b="1" i="0" u="none" strike="noStrike" kern="1200" cap="none" spc="0" normalizeH="0" baseline="0" noProof="0" dirty="0">
                  <a:ln>
                    <a:noFill/>
                  </a:ln>
                  <a:solidFill>
                    <a:prstClr val="white"/>
                  </a:solidFill>
                  <a:effectLst/>
                  <a:uLnTx/>
                  <a:uFillTx/>
                  <a:latin typeface="Arial" panose="020B0604020202020204"/>
                  <a:ea typeface="+mn-ea"/>
                  <a:cs typeface="+mn-cs"/>
                </a:rPr>
                <a:t>Construction</a:t>
              </a:r>
            </a:p>
          </p:txBody>
        </p:sp>
      </p:grpSp>
      <p:grpSp>
        <p:nvGrpSpPr>
          <p:cNvPr id="12" name="Group 11">
            <a:extLst>
              <a:ext uri="{FF2B5EF4-FFF2-40B4-BE49-F238E27FC236}">
                <a16:creationId xmlns:a16="http://schemas.microsoft.com/office/drawing/2014/main" id="{BF15990F-CC80-470A-8247-304D927602B8}"/>
              </a:ext>
            </a:extLst>
          </p:cNvPr>
          <p:cNvGrpSpPr/>
          <p:nvPr/>
        </p:nvGrpSpPr>
        <p:grpSpPr>
          <a:xfrm>
            <a:off x="415790" y="2040028"/>
            <a:ext cx="11309628" cy="548640"/>
            <a:chOff x="446270" y="1806348"/>
            <a:chExt cx="11309628" cy="576000"/>
          </a:xfrm>
        </p:grpSpPr>
        <p:sp>
          <p:nvSpPr>
            <p:cNvPr id="124" name="Rechthoek 123">
              <a:extLst>
                <a:ext uri="{FF2B5EF4-FFF2-40B4-BE49-F238E27FC236}">
                  <a16:creationId xmlns:a16="http://schemas.microsoft.com/office/drawing/2014/main" id="{C4DA81F7-3A52-44EB-8D4C-31DC6D4620D3}"/>
                </a:ext>
              </a:extLst>
            </p:cNvPr>
            <p:cNvSpPr/>
            <p:nvPr/>
          </p:nvSpPr>
          <p:spPr>
            <a:xfrm>
              <a:off x="446270" y="1806348"/>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31" name="Rechthoek 130">
              <a:extLst>
                <a:ext uri="{FF2B5EF4-FFF2-40B4-BE49-F238E27FC236}">
                  <a16:creationId xmlns:a16="http://schemas.microsoft.com/office/drawing/2014/main" id="{01BED3E2-7EFA-4FDA-847D-1D19D8CCE05B}"/>
                </a:ext>
              </a:extLst>
            </p:cNvPr>
            <p:cNvSpPr/>
            <p:nvPr/>
          </p:nvSpPr>
          <p:spPr>
            <a:xfrm>
              <a:off x="1840901" y="1806348"/>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38" name="Rechthoek 137">
              <a:extLst>
                <a:ext uri="{FF2B5EF4-FFF2-40B4-BE49-F238E27FC236}">
                  <a16:creationId xmlns:a16="http://schemas.microsoft.com/office/drawing/2014/main" id="{FE869038-8A0C-40C4-AFE1-5C57242CED5E}"/>
                </a:ext>
              </a:extLst>
            </p:cNvPr>
            <p:cNvSpPr/>
            <p:nvPr/>
          </p:nvSpPr>
          <p:spPr>
            <a:xfrm>
              <a:off x="3245257" y="1806348"/>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45" name="Rechthoek 144">
              <a:extLst>
                <a:ext uri="{FF2B5EF4-FFF2-40B4-BE49-F238E27FC236}">
                  <a16:creationId xmlns:a16="http://schemas.microsoft.com/office/drawing/2014/main" id="{1236B182-5F12-4C6A-A992-B229E18E3D9E}"/>
                </a:ext>
              </a:extLst>
            </p:cNvPr>
            <p:cNvSpPr/>
            <p:nvPr/>
          </p:nvSpPr>
          <p:spPr>
            <a:xfrm>
              <a:off x="4648487" y="1806348"/>
              <a:ext cx="1296000" cy="576000"/>
            </a:xfrm>
            <a:prstGeom prst="rect">
              <a:avLst/>
            </a:prstGeom>
            <a:solidFill>
              <a:srgbClr val="D2051E"/>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52" name="Rechthoek 151">
              <a:extLst>
                <a:ext uri="{FF2B5EF4-FFF2-40B4-BE49-F238E27FC236}">
                  <a16:creationId xmlns:a16="http://schemas.microsoft.com/office/drawing/2014/main" id="{FC41F541-A999-450E-972D-2F5D7AD67E38}"/>
                </a:ext>
              </a:extLst>
            </p:cNvPr>
            <p:cNvSpPr/>
            <p:nvPr/>
          </p:nvSpPr>
          <p:spPr>
            <a:xfrm>
              <a:off x="6146372" y="1806348"/>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59" name="Rechthoek 158">
              <a:extLst>
                <a:ext uri="{FF2B5EF4-FFF2-40B4-BE49-F238E27FC236}">
                  <a16:creationId xmlns:a16="http://schemas.microsoft.com/office/drawing/2014/main" id="{1F870EAA-6C9D-4B57-92EC-050E00DF55C6}"/>
                </a:ext>
              </a:extLst>
            </p:cNvPr>
            <p:cNvSpPr/>
            <p:nvPr/>
          </p:nvSpPr>
          <p:spPr>
            <a:xfrm>
              <a:off x="7541003" y="1806348"/>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pic>
          <p:nvPicPr>
            <p:cNvPr id="166" name="Afbeelding 165">
              <a:extLst>
                <a:ext uri="{FF2B5EF4-FFF2-40B4-BE49-F238E27FC236}">
                  <a16:creationId xmlns:a16="http://schemas.microsoft.com/office/drawing/2014/main" id="{EE5E1F15-B388-4B34-93EC-CDA867103796}"/>
                </a:ext>
              </a:extLst>
            </p:cNvPr>
            <p:cNvPicPr>
              <a:picLocks noChangeAspect="1"/>
            </p:cNvPicPr>
            <p:nvPr/>
          </p:nvPicPr>
          <p:blipFill rotWithShape="1">
            <a:blip r:embed="rId2"/>
            <a:srcRect l="-1962" t="2233" r="-4107" b="-1010"/>
            <a:stretch/>
          </p:blipFill>
          <p:spPr>
            <a:xfrm>
              <a:off x="7807694" y="1882301"/>
              <a:ext cx="750498" cy="406893"/>
            </a:xfrm>
            <a:prstGeom prst="rect">
              <a:avLst/>
            </a:prstGeom>
          </p:spPr>
        </p:pic>
        <p:pic>
          <p:nvPicPr>
            <p:cNvPr id="1040" name="Picture 8" descr="Afbeeldingsresultaat voor logo obi">
              <a:extLst>
                <a:ext uri="{FF2B5EF4-FFF2-40B4-BE49-F238E27FC236}">
                  <a16:creationId xmlns:a16="http://schemas.microsoft.com/office/drawing/2014/main" id="{F809F297-1001-4A95-8F32-51D667DEDB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267" b="36750"/>
            <a:stretch/>
          </p:blipFill>
          <p:spPr bwMode="auto">
            <a:xfrm>
              <a:off x="6294609" y="1959499"/>
              <a:ext cx="999526" cy="269698"/>
            </a:xfrm>
            <a:prstGeom prst="rect">
              <a:avLst/>
            </a:prstGeom>
            <a:noFill/>
            <a:extLst>
              <a:ext uri="{909E8E84-426E-40DD-AFC4-6F175D3DCCD1}">
                <a14:hiddenFill xmlns:a14="http://schemas.microsoft.com/office/drawing/2010/main">
                  <a:solidFill>
                    <a:srgbClr val="FFFFFF"/>
                  </a:solidFill>
                </a14:hiddenFill>
              </a:ext>
            </a:extLst>
          </p:spPr>
        </p:pic>
        <p:pic>
          <p:nvPicPr>
            <p:cNvPr id="224" name="Tijdelijke aanduiding voor afbeelding 364">
              <a:extLst>
                <a:ext uri="{FF2B5EF4-FFF2-40B4-BE49-F238E27FC236}">
                  <a16:creationId xmlns:a16="http://schemas.microsoft.com/office/drawing/2014/main" id="{F3257CDD-0CAF-4AC0-AA44-A391364FE9E3}"/>
                </a:ext>
              </a:extLst>
            </p:cNvPr>
            <p:cNvPicPr>
              <a:picLocks noChangeAspect="1"/>
            </p:cNvPicPr>
            <p:nvPr/>
          </p:nvPicPr>
          <p:blipFill rotWithShape="1">
            <a:blip r:embed="rId4"/>
            <a:srcRect l="11112" t="22777" r="15697" b="27181"/>
            <a:stretch/>
          </p:blipFill>
          <p:spPr>
            <a:xfrm>
              <a:off x="616095" y="1952983"/>
              <a:ext cx="944876" cy="281533"/>
            </a:xfrm>
            <a:prstGeom prst="rect">
              <a:avLst/>
            </a:prstGeom>
            <a:ln>
              <a:noFill/>
            </a:ln>
          </p:spPr>
        </p:pic>
        <p:pic>
          <p:nvPicPr>
            <p:cNvPr id="231" name="Tijdelijke aanduiding voor afbeelding 391">
              <a:extLst>
                <a:ext uri="{FF2B5EF4-FFF2-40B4-BE49-F238E27FC236}">
                  <a16:creationId xmlns:a16="http://schemas.microsoft.com/office/drawing/2014/main" id="{3630C939-C950-46D6-8ED6-482B723B2DB4}"/>
                </a:ext>
              </a:extLst>
            </p:cNvPr>
            <p:cNvPicPr>
              <a:picLocks noChangeAspect="1"/>
            </p:cNvPicPr>
            <p:nvPr/>
          </p:nvPicPr>
          <p:blipFill rotWithShape="1">
            <a:blip r:embed="rId5"/>
            <a:srcRect l="9058" t="25297" r="9488" b="29822"/>
            <a:stretch/>
          </p:blipFill>
          <p:spPr>
            <a:xfrm>
              <a:off x="1963120" y="1977376"/>
              <a:ext cx="1051560" cy="251299"/>
            </a:xfrm>
            <a:prstGeom prst="rect">
              <a:avLst/>
            </a:prstGeom>
            <a:ln>
              <a:noFill/>
            </a:ln>
          </p:spPr>
        </p:pic>
        <p:sp>
          <p:nvSpPr>
            <p:cNvPr id="167" name="Rechthoek 166">
              <a:extLst>
                <a:ext uri="{FF2B5EF4-FFF2-40B4-BE49-F238E27FC236}">
                  <a16:creationId xmlns:a16="http://schemas.microsoft.com/office/drawing/2014/main" id="{4B2F33FA-480A-40DB-B732-33C2E774D9AB}"/>
                </a:ext>
              </a:extLst>
            </p:cNvPr>
            <p:cNvSpPr/>
            <p:nvPr/>
          </p:nvSpPr>
          <p:spPr>
            <a:xfrm>
              <a:off x="9056668" y="1806348"/>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78" name="Rechthoek 177">
              <a:extLst>
                <a:ext uri="{FF2B5EF4-FFF2-40B4-BE49-F238E27FC236}">
                  <a16:creationId xmlns:a16="http://schemas.microsoft.com/office/drawing/2014/main" id="{7C3B4445-526B-4B2E-A155-B72F56AC998C}"/>
                </a:ext>
              </a:extLst>
            </p:cNvPr>
            <p:cNvSpPr/>
            <p:nvPr/>
          </p:nvSpPr>
          <p:spPr>
            <a:xfrm>
              <a:off x="10459898" y="1806348"/>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pic>
          <p:nvPicPr>
            <p:cNvPr id="193" name="Tijdelijke aanduiding voor afbeelding 418">
              <a:extLst>
                <a:ext uri="{FF2B5EF4-FFF2-40B4-BE49-F238E27FC236}">
                  <a16:creationId xmlns:a16="http://schemas.microsoft.com/office/drawing/2014/main" id="{5EC5D8BF-C240-454B-ACF4-A1861E61D6D9}"/>
                </a:ext>
              </a:extLst>
            </p:cNvPr>
            <p:cNvPicPr>
              <a:picLocks noChangeAspect="1"/>
            </p:cNvPicPr>
            <p:nvPr/>
          </p:nvPicPr>
          <p:blipFill rotWithShape="1">
            <a:blip r:embed="rId6"/>
            <a:srcRect l="25846" t="27625" r="25922" b="27531"/>
            <a:stretch/>
          </p:blipFill>
          <p:spPr>
            <a:xfrm>
              <a:off x="9414950" y="1977376"/>
              <a:ext cx="622661" cy="251821"/>
            </a:xfrm>
            <a:prstGeom prst="rect">
              <a:avLst/>
            </a:prstGeom>
          </p:spPr>
        </p:pic>
        <p:pic>
          <p:nvPicPr>
            <p:cNvPr id="194" name="Tijdelijke aanduiding voor afbeelding 421">
              <a:extLst>
                <a:ext uri="{FF2B5EF4-FFF2-40B4-BE49-F238E27FC236}">
                  <a16:creationId xmlns:a16="http://schemas.microsoft.com/office/drawing/2014/main" id="{EA4E45DD-A876-435E-BD28-1F21F33D3377}"/>
                </a:ext>
              </a:extLst>
            </p:cNvPr>
            <p:cNvPicPr>
              <a:picLocks noChangeAspect="1"/>
            </p:cNvPicPr>
            <p:nvPr/>
          </p:nvPicPr>
          <p:blipFill rotWithShape="1">
            <a:blip r:embed="rId7"/>
            <a:srcRect l="13610" t="10879" r="13642" b="17002"/>
            <a:stretch/>
          </p:blipFill>
          <p:spPr>
            <a:xfrm>
              <a:off x="10611290" y="1882301"/>
              <a:ext cx="939161" cy="406894"/>
            </a:xfrm>
            <a:prstGeom prst="rect">
              <a:avLst/>
            </a:prstGeom>
          </p:spPr>
        </p:pic>
        <p:pic>
          <p:nvPicPr>
            <p:cNvPr id="3074" name="Picture 2" descr="Afbeeldingsresultaat voor wienerberger logo">
              <a:extLst>
                <a:ext uri="{FF2B5EF4-FFF2-40B4-BE49-F238E27FC236}">
                  <a16:creationId xmlns:a16="http://schemas.microsoft.com/office/drawing/2014/main" id="{3DD1DE3A-F9C0-4F9C-B657-03D7AAC0560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0037" t="22448" r="10067" b="21108"/>
            <a:stretch/>
          </p:blipFill>
          <p:spPr bwMode="auto">
            <a:xfrm>
              <a:off x="3351940" y="1896323"/>
              <a:ext cx="1066680" cy="38276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fbeeldingsresultaat voor hilti logo">
              <a:extLst>
                <a:ext uri="{FF2B5EF4-FFF2-40B4-BE49-F238E27FC236}">
                  <a16:creationId xmlns:a16="http://schemas.microsoft.com/office/drawing/2014/main" id="{3DEAC148-3F27-40A5-8BCE-D82640B394A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1216" y="1995983"/>
              <a:ext cx="990542" cy="2326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1F892928-2F55-41E2-8B3E-CA284E624F76}"/>
              </a:ext>
            </a:extLst>
          </p:cNvPr>
          <p:cNvGrpSpPr/>
          <p:nvPr/>
        </p:nvGrpSpPr>
        <p:grpSpPr>
          <a:xfrm>
            <a:off x="415790" y="2673464"/>
            <a:ext cx="11309628" cy="548640"/>
            <a:chOff x="446270" y="2483899"/>
            <a:chExt cx="11309628" cy="579298"/>
          </a:xfrm>
        </p:grpSpPr>
        <p:sp>
          <p:nvSpPr>
            <p:cNvPr id="126" name="Rechthoek 125">
              <a:extLst>
                <a:ext uri="{FF2B5EF4-FFF2-40B4-BE49-F238E27FC236}">
                  <a16:creationId xmlns:a16="http://schemas.microsoft.com/office/drawing/2014/main" id="{0927F652-5AB7-4C56-9E87-F42AF79C75AF}"/>
                </a:ext>
              </a:extLst>
            </p:cNvPr>
            <p:cNvSpPr/>
            <p:nvPr/>
          </p:nvSpPr>
          <p:spPr>
            <a:xfrm>
              <a:off x="446270" y="2487197"/>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33" name="Rechthoek 132">
              <a:extLst>
                <a:ext uri="{FF2B5EF4-FFF2-40B4-BE49-F238E27FC236}">
                  <a16:creationId xmlns:a16="http://schemas.microsoft.com/office/drawing/2014/main" id="{3458FB98-5464-41C4-9472-CDF76BA948E4}"/>
                </a:ext>
              </a:extLst>
            </p:cNvPr>
            <p:cNvSpPr/>
            <p:nvPr/>
          </p:nvSpPr>
          <p:spPr>
            <a:xfrm>
              <a:off x="1840901" y="2487197"/>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40" name="Rechthoek 139">
              <a:extLst>
                <a:ext uri="{FF2B5EF4-FFF2-40B4-BE49-F238E27FC236}">
                  <a16:creationId xmlns:a16="http://schemas.microsoft.com/office/drawing/2014/main" id="{97F97393-F7F3-4C84-AF05-72583F0F2884}"/>
                </a:ext>
              </a:extLst>
            </p:cNvPr>
            <p:cNvSpPr/>
            <p:nvPr/>
          </p:nvSpPr>
          <p:spPr>
            <a:xfrm>
              <a:off x="3245257" y="2487197"/>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47" name="Rechthoek 146">
              <a:extLst>
                <a:ext uri="{FF2B5EF4-FFF2-40B4-BE49-F238E27FC236}">
                  <a16:creationId xmlns:a16="http://schemas.microsoft.com/office/drawing/2014/main" id="{192CA81D-F28A-46B9-8A93-CC7872A34BD7}"/>
                </a:ext>
              </a:extLst>
            </p:cNvPr>
            <p:cNvSpPr/>
            <p:nvPr/>
          </p:nvSpPr>
          <p:spPr>
            <a:xfrm>
              <a:off x="4648487" y="2483899"/>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54" name="Rechthoek 153">
              <a:extLst>
                <a:ext uri="{FF2B5EF4-FFF2-40B4-BE49-F238E27FC236}">
                  <a16:creationId xmlns:a16="http://schemas.microsoft.com/office/drawing/2014/main" id="{01A406EB-BFFE-41D8-A519-0A233EBD7DA9}"/>
                </a:ext>
              </a:extLst>
            </p:cNvPr>
            <p:cNvSpPr/>
            <p:nvPr/>
          </p:nvSpPr>
          <p:spPr>
            <a:xfrm>
              <a:off x="6146372" y="2487197"/>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61" name="Rechthoek 160">
              <a:extLst>
                <a:ext uri="{FF2B5EF4-FFF2-40B4-BE49-F238E27FC236}">
                  <a16:creationId xmlns:a16="http://schemas.microsoft.com/office/drawing/2014/main" id="{6A098EE1-F071-417C-8C96-F8B42AC08284}"/>
                </a:ext>
              </a:extLst>
            </p:cNvPr>
            <p:cNvSpPr/>
            <p:nvPr/>
          </p:nvSpPr>
          <p:spPr>
            <a:xfrm>
              <a:off x="7541003" y="2487197"/>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pic>
          <p:nvPicPr>
            <p:cNvPr id="1043" name="Picture 14" descr="Gerelateerde afbeelding">
              <a:extLst>
                <a:ext uri="{FF2B5EF4-FFF2-40B4-BE49-F238E27FC236}">
                  <a16:creationId xmlns:a16="http://schemas.microsoft.com/office/drawing/2014/main" id="{80512BFA-ADBB-4C55-B217-B474B1736A8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49345" y="2581609"/>
              <a:ext cx="927658" cy="378190"/>
            </a:xfrm>
            <a:prstGeom prst="rect">
              <a:avLst/>
            </a:prstGeom>
            <a:noFill/>
            <a:extLst>
              <a:ext uri="{909E8E84-426E-40DD-AFC4-6F175D3DCCD1}">
                <a14:hiddenFill xmlns:a14="http://schemas.microsoft.com/office/drawing/2010/main">
                  <a:solidFill>
                    <a:srgbClr val="FFFFFF"/>
                  </a:solidFill>
                </a14:hiddenFill>
              </a:ext>
            </a:extLst>
          </p:spPr>
        </p:pic>
        <p:pic>
          <p:nvPicPr>
            <p:cNvPr id="232" name="Tijdelijke aanduiding voor afbeelding 394">
              <a:extLst>
                <a:ext uri="{FF2B5EF4-FFF2-40B4-BE49-F238E27FC236}">
                  <a16:creationId xmlns:a16="http://schemas.microsoft.com/office/drawing/2014/main" id="{5BC47E2A-DD17-4EA4-A54E-EA5982EA298A}"/>
                </a:ext>
              </a:extLst>
            </p:cNvPr>
            <p:cNvPicPr>
              <a:picLocks noChangeAspect="1"/>
            </p:cNvPicPr>
            <p:nvPr/>
          </p:nvPicPr>
          <p:blipFill rotWithShape="1">
            <a:blip r:embed="rId11"/>
            <a:srcRect l="27185" t="3556" r="29354"/>
            <a:stretch/>
          </p:blipFill>
          <p:spPr>
            <a:xfrm>
              <a:off x="2190721" y="2514453"/>
              <a:ext cx="563260" cy="538785"/>
            </a:xfrm>
            <a:prstGeom prst="rect">
              <a:avLst/>
            </a:prstGeom>
            <a:ln>
              <a:noFill/>
            </a:ln>
          </p:spPr>
        </p:pic>
        <p:pic>
          <p:nvPicPr>
            <p:cNvPr id="240" name="Afbeelding 239">
              <a:extLst>
                <a:ext uri="{FF2B5EF4-FFF2-40B4-BE49-F238E27FC236}">
                  <a16:creationId xmlns:a16="http://schemas.microsoft.com/office/drawing/2014/main" id="{114DDF1C-50CE-4D58-BA57-D7F1B58BA3CC}"/>
                </a:ext>
              </a:extLst>
            </p:cNvPr>
            <p:cNvPicPr>
              <a:picLocks noChangeAspect="1"/>
            </p:cNvPicPr>
            <p:nvPr/>
          </p:nvPicPr>
          <p:blipFill>
            <a:blip r:embed="rId12"/>
            <a:stretch>
              <a:fillRect/>
            </a:stretch>
          </p:blipFill>
          <p:spPr>
            <a:xfrm>
              <a:off x="555383" y="2532011"/>
              <a:ext cx="974426" cy="469168"/>
            </a:xfrm>
            <a:prstGeom prst="rect">
              <a:avLst/>
            </a:prstGeom>
            <a:ln>
              <a:noFill/>
            </a:ln>
          </p:spPr>
        </p:pic>
        <p:sp>
          <p:nvSpPr>
            <p:cNvPr id="170" name="Rechthoek 169">
              <a:extLst>
                <a:ext uri="{FF2B5EF4-FFF2-40B4-BE49-F238E27FC236}">
                  <a16:creationId xmlns:a16="http://schemas.microsoft.com/office/drawing/2014/main" id="{71E52A04-1597-4F57-B32C-92519063584F}"/>
                </a:ext>
              </a:extLst>
            </p:cNvPr>
            <p:cNvSpPr/>
            <p:nvPr/>
          </p:nvSpPr>
          <p:spPr>
            <a:xfrm>
              <a:off x="9056668" y="2487197"/>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81" name="Rechthoek 180">
              <a:extLst>
                <a:ext uri="{FF2B5EF4-FFF2-40B4-BE49-F238E27FC236}">
                  <a16:creationId xmlns:a16="http://schemas.microsoft.com/office/drawing/2014/main" id="{874DB71F-767D-4B9F-A23C-A408EC1B3BE7}"/>
                </a:ext>
              </a:extLst>
            </p:cNvPr>
            <p:cNvSpPr/>
            <p:nvPr/>
          </p:nvSpPr>
          <p:spPr>
            <a:xfrm>
              <a:off x="10459898" y="2487197"/>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pic>
          <p:nvPicPr>
            <p:cNvPr id="190" name="Tijdelijke aanduiding voor afbeelding 406">
              <a:extLst>
                <a:ext uri="{FF2B5EF4-FFF2-40B4-BE49-F238E27FC236}">
                  <a16:creationId xmlns:a16="http://schemas.microsoft.com/office/drawing/2014/main" id="{BD35916F-43A0-4A8F-B6CB-DF73F47C4288}"/>
                </a:ext>
              </a:extLst>
            </p:cNvPr>
            <p:cNvPicPr>
              <a:picLocks noChangeAspect="1"/>
            </p:cNvPicPr>
            <p:nvPr/>
          </p:nvPicPr>
          <p:blipFill rotWithShape="1">
            <a:blip r:embed="rId13"/>
            <a:srcRect l="26005" t="24074" r="23963" b="14073"/>
            <a:stretch/>
          </p:blipFill>
          <p:spPr>
            <a:xfrm>
              <a:off x="10758981" y="2597179"/>
              <a:ext cx="723607" cy="387997"/>
            </a:xfrm>
            <a:prstGeom prst="rect">
              <a:avLst/>
            </a:prstGeom>
          </p:spPr>
        </p:pic>
        <p:pic>
          <p:nvPicPr>
            <p:cNvPr id="191" name="Tijdelijke aanduiding voor afbeelding 412">
              <a:extLst>
                <a:ext uri="{FF2B5EF4-FFF2-40B4-BE49-F238E27FC236}">
                  <a16:creationId xmlns:a16="http://schemas.microsoft.com/office/drawing/2014/main" id="{C0879DC9-44E3-4133-A355-0E8E5762CB7A}"/>
                </a:ext>
              </a:extLst>
            </p:cNvPr>
            <p:cNvPicPr>
              <a:picLocks noChangeAspect="1"/>
            </p:cNvPicPr>
            <p:nvPr/>
          </p:nvPicPr>
          <p:blipFill rotWithShape="1">
            <a:blip r:embed="rId14"/>
            <a:srcRect l="6547" t="29388" r="5411" b="17841"/>
            <a:stretch/>
          </p:blipFill>
          <p:spPr>
            <a:xfrm>
              <a:off x="9157189" y="2634663"/>
              <a:ext cx="1136611" cy="295482"/>
            </a:xfrm>
            <a:prstGeom prst="rect">
              <a:avLst/>
            </a:prstGeom>
          </p:spPr>
        </p:pic>
        <p:pic>
          <p:nvPicPr>
            <p:cNvPr id="220" name="Tijdelijke aanduiding voor afbeelding 400">
              <a:extLst>
                <a:ext uri="{FF2B5EF4-FFF2-40B4-BE49-F238E27FC236}">
                  <a16:creationId xmlns:a16="http://schemas.microsoft.com/office/drawing/2014/main" id="{BD6C8002-110F-4521-BC3D-C8F7E00888DE}"/>
                </a:ext>
              </a:extLst>
            </p:cNvPr>
            <p:cNvPicPr>
              <a:picLocks noChangeAspect="1"/>
            </p:cNvPicPr>
            <p:nvPr/>
          </p:nvPicPr>
          <p:blipFill rotWithShape="1">
            <a:blip r:embed="rId15"/>
            <a:srcRect l="29076" t="19977" r="25400" b="27334"/>
            <a:stretch/>
          </p:blipFill>
          <p:spPr>
            <a:xfrm>
              <a:off x="3598254" y="2602876"/>
              <a:ext cx="590006" cy="294346"/>
            </a:xfrm>
            <a:prstGeom prst="rect">
              <a:avLst/>
            </a:prstGeom>
          </p:spPr>
        </p:pic>
        <p:pic>
          <p:nvPicPr>
            <p:cNvPr id="222" name="Tijdelijke aanduiding voor afbeelding 379">
              <a:extLst>
                <a:ext uri="{FF2B5EF4-FFF2-40B4-BE49-F238E27FC236}">
                  <a16:creationId xmlns:a16="http://schemas.microsoft.com/office/drawing/2014/main" id="{BDBF79E5-FA74-4048-97CA-C1AA9796C8F2}"/>
                </a:ext>
              </a:extLst>
            </p:cNvPr>
            <p:cNvPicPr>
              <a:picLocks noChangeAspect="1"/>
            </p:cNvPicPr>
            <p:nvPr/>
          </p:nvPicPr>
          <p:blipFill rotWithShape="1">
            <a:blip r:embed="rId16"/>
            <a:srcRect l="22786" t="13831" r="19900" b="9320"/>
            <a:stretch/>
          </p:blipFill>
          <p:spPr>
            <a:xfrm>
              <a:off x="4951332" y="2575407"/>
              <a:ext cx="739915" cy="431539"/>
            </a:xfrm>
            <a:prstGeom prst="rect">
              <a:avLst/>
            </a:prstGeom>
          </p:spPr>
        </p:pic>
        <p:pic>
          <p:nvPicPr>
            <p:cNvPr id="123" name="Tijdelijke aanduiding voor afbeelding 484">
              <a:extLst>
                <a:ext uri="{FF2B5EF4-FFF2-40B4-BE49-F238E27FC236}">
                  <a16:creationId xmlns:a16="http://schemas.microsoft.com/office/drawing/2014/main" id="{23B4C15F-C94F-4F29-BDC5-A669E862245A}"/>
                </a:ext>
              </a:extLst>
            </p:cNvPr>
            <p:cNvPicPr>
              <a:picLocks noChangeAspect="1"/>
            </p:cNvPicPr>
            <p:nvPr/>
          </p:nvPicPr>
          <p:blipFill rotWithShape="1">
            <a:blip r:embed="rId17"/>
            <a:srcRect l="23823" t="6577" r="25830" b="12082"/>
            <a:stretch/>
          </p:blipFill>
          <p:spPr>
            <a:xfrm>
              <a:off x="6456944" y="2529996"/>
              <a:ext cx="655607" cy="454411"/>
            </a:xfrm>
            <a:prstGeom prst="rect">
              <a:avLst/>
            </a:prstGeom>
            <a:solidFill>
              <a:schemeClr val="bg1"/>
            </a:solidFill>
            <a:ln>
              <a:noFill/>
            </a:ln>
          </p:spPr>
        </p:pic>
      </p:grpSp>
      <p:grpSp>
        <p:nvGrpSpPr>
          <p:cNvPr id="6" name="Group 5">
            <a:extLst>
              <a:ext uri="{FF2B5EF4-FFF2-40B4-BE49-F238E27FC236}">
                <a16:creationId xmlns:a16="http://schemas.microsoft.com/office/drawing/2014/main" id="{95B00E32-0B01-4586-9B2C-BFB17F42988A}"/>
              </a:ext>
            </a:extLst>
          </p:cNvPr>
          <p:cNvGrpSpPr/>
          <p:nvPr/>
        </p:nvGrpSpPr>
        <p:grpSpPr>
          <a:xfrm>
            <a:off x="415790" y="5207208"/>
            <a:ext cx="11309628" cy="548640"/>
            <a:chOff x="446270" y="5210593"/>
            <a:chExt cx="11309628" cy="584377"/>
          </a:xfrm>
        </p:grpSpPr>
        <p:sp>
          <p:nvSpPr>
            <p:cNvPr id="129" name="Rechthoek 128">
              <a:extLst>
                <a:ext uri="{FF2B5EF4-FFF2-40B4-BE49-F238E27FC236}">
                  <a16:creationId xmlns:a16="http://schemas.microsoft.com/office/drawing/2014/main" id="{51B0E5C3-2A20-4423-9CA2-6E5D0835D8F6}"/>
                </a:ext>
              </a:extLst>
            </p:cNvPr>
            <p:cNvSpPr/>
            <p:nvPr/>
          </p:nvSpPr>
          <p:spPr>
            <a:xfrm>
              <a:off x="446270" y="5210593"/>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36" name="Rechthoek 135">
              <a:extLst>
                <a:ext uri="{FF2B5EF4-FFF2-40B4-BE49-F238E27FC236}">
                  <a16:creationId xmlns:a16="http://schemas.microsoft.com/office/drawing/2014/main" id="{14DEBE22-2DAF-491E-A027-4475A16B1E69}"/>
                </a:ext>
              </a:extLst>
            </p:cNvPr>
            <p:cNvSpPr/>
            <p:nvPr/>
          </p:nvSpPr>
          <p:spPr>
            <a:xfrm>
              <a:off x="1840901" y="5210593"/>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43" name="Rechthoek 142">
              <a:extLst>
                <a:ext uri="{FF2B5EF4-FFF2-40B4-BE49-F238E27FC236}">
                  <a16:creationId xmlns:a16="http://schemas.microsoft.com/office/drawing/2014/main" id="{68273631-B3EC-42DA-BB79-9F1F558F9D31}"/>
                </a:ext>
              </a:extLst>
            </p:cNvPr>
            <p:cNvSpPr/>
            <p:nvPr/>
          </p:nvSpPr>
          <p:spPr>
            <a:xfrm>
              <a:off x="3245257" y="5210593"/>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50" name="Rechthoek 149">
              <a:extLst>
                <a:ext uri="{FF2B5EF4-FFF2-40B4-BE49-F238E27FC236}">
                  <a16:creationId xmlns:a16="http://schemas.microsoft.com/office/drawing/2014/main" id="{83D7ECEB-0B27-4C1B-BDBF-3DDD59B77464}"/>
                </a:ext>
              </a:extLst>
            </p:cNvPr>
            <p:cNvSpPr/>
            <p:nvPr/>
          </p:nvSpPr>
          <p:spPr>
            <a:xfrm>
              <a:off x="4648487" y="5210593"/>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57" name="Rechthoek 156">
              <a:extLst>
                <a:ext uri="{FF2B5EF4-FFF2-40B4-BE49-F238E27FC236}">
                  <a16:creationId xmlns:a16="http://schemas.microsoft.com/office/drawing/2014/main" id="{5DE8DA22-E41B-448A-950C-FD894A33F634}"/>
                </a:ext>
              </a:extLst>
            </p:cNvPr>
            <p:cNvSpPr/>
            <p:nvPr/>
          </p:nvSpPr>
          <p:spPr>
            <a:xfrm>
              <a:off x="6146372" y="5210593"/>
              <a:ext cx="1296000" cy="576000"/>
            </a:xfrm>
            <a:prstGeom prst="rect">
              <a:avLst/>
            </a:prstGeom>
            <a:solidFill>
              <a:srgbClr val="FFAF00"/>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64" name="Rechthoek 163">
              <a:extLst>
                <a:ext uri="{FF2B5EF4-FFF2-40B4-BE49-F238E27FC236}">
                  <a16:creationId xmlns:a16="http://schemas.microsoft.com/office/drawing/2014/main" id="{0ED45724-98AC-4BF6-A0D9-468F17C3CD86}"/>
                </a:ext>
              </a:extLst>
            </p:cNvPr>
            <p:cNvSpPr/>
            <p:nvPr/>
          </p:nvSpPr>
          <p:spPr>
            <a:xfrm>
              <a:off x="7541003" y="5210593"/>
              <a:ext cx="1296000" cy="576000"/>
            </a:xfrm>
            <a:prstGeom prst="rect">
              <a:avLst/>
            </a:prstGeom>
            <a:solidFill>
              <a:srgbClr val="132A52"/>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pic>
          <p:nvPicPr>
            <p:cNvPr id="1039" name="Picture 6" descr="Afbeeldingsresultaat voor grohe logo">
              <a:extLst>
                <a:ext uri="{FF2B5EF4-FFF2-40B4-BE49-F238E27FC236}">
                  <a16:creationId xmlns:a16="http://schemas.microsoft.com/office/drawing/2014/main" id="{A2016A02-88A3-4EF3-8F89-B160597FD92D}"/>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4236" t="13388" r="4800" b="24000"/>
            <a:stretch/>
          </p:blipFill>
          <p:spPr bwMode="auto">
            <a:xfrm>
              <a:off x="7898962" y="5287664"/>
              <a:ext cx="640575" cy="440912"/>
            </a:xfrm>
            <a:prstGeom prst="rect">
              <a:avLst/>
            </a:prstGeom>
            <a:noFill/>
            <a:extLst>
              <a:ext uri="{909E8E84-426E-40DD-AFC4-6F175D3DCCD1}">
                <a14:hiddenFill xmlns:a14="http://schemas.microsoft.com/office/drawing/2010/main">
                  <a:solidFill>
                    <a:srgbClr val="FFFFFF"/>
                  </a:solidFill>
                </a14:hiddenFill>
              </a:ext>
            </a:extLst>
          </p:spPr>
        </p:pic>
        <p:pic>
          <p:nvPicPr>
            <p:cNvPr id="192" name="Tijdelijke aanduiding voor afbeelding 466">
              <a:extLst>
                <a:ext uri="{FF2B5EF4-FFF2-40B4-BE49-F238E27FC236}">
                  <a16:creationId xmlns:a16="http://schemas.microsoft.com/office/drawing/2014/main" id="{0E89C032-602A-4AA6-A8D9-A8CF9B801ABE}"/>
                </a:ext>
              </a:extLst>
            </p:cNvPr>
            <p:cNvPicPr>
              <a:picLocks noChangeAspect="1"/>
            </p:cNvPicPr>
            <p:nvPr/>
          </p:nvPicPr>
          <p:blipFill rotWithShape="1">
            <a:blip r:embed="rId19"/>
            <a:srcRect l="14940" t="20777" r="16654" b="15054"/>
            <a:stretch/>
          </p:blipFill>
          <p:spPr>
            <a:xfrm>
              <a:off x="6405572" y="5342957"/>
              <a:ext cx="777601" cy="316375"/>
            </a:xfrm>
            <a:prstGeom prst="rect">
              <a:avLst/>
            </a:prstGeom>
            <a:solidFill>
              <a:schemeClr val="bg1"/>
            </a:solidFill>
            <a:ln>
              <a:noFill/>
            </a:ln>
          </p:spPr>
        </p:pic>
        <p:pic>
          <p:nvPicPr>
            <p:cNvPr id="236" name="Afbeelding 235">
              <a:extLst>
                <a:ext uri="{FF2B5EF4-FFF2-40B4-BE49-F238E27FC236}">
                  <a16:creationId xmlns:a16="http://schemas.microsoft.com/office/drawing/2014/main" id="{541EF105-7E6B-4BBB-9C6E-09506B8DA5D3}"/>
                </a:ext>
              </a:extLst>
            </p:cNvPr>
            <p:cNvPicPr>
              <a:picLocks noChangeAspect="1"/>
            </p:cNvPicPr>
            <p:nvPr/>
          </p:nvPicPr>
          <p:blipFill>
            <a:blip r:embed="rId20"/>
            <a:stretch>
              <a:fillRect/>
            </a:stretch>
          </p:blipFill>
          <p:spPr>
            <a:xfrm>
              <a:off x="1912875" y="5356911"/>
              <a:ext cx="1135856" cy="338614"/>
            </a:xfrm>
            <a:prstGeom prst="rect">
              <a:avLst/>
            </a:prstGeom>
            <a:ln>
              <a:noFill/>
            </a:ln>
          </p:spPr>
        </p:pic>
        <p:pic>
          <p:nvPicPr>
            <p:cNvPr id="239" name="Afbeelding 238">
              <a:extLst>
                <a:ext uri="{FF2B5EF4-FFF2-40B4-BE49-F238E27FC236}">
                  <a16:creationId xmlns:a16="http://schemas.microsoft.com/office/drawing/2014/main" id="{0D1B5002-F6EF-417F-B03B-02B0368A7E27}"/>
                </a:ext>
              </a:extLst>
            </p:cNvPr>
            <p:cNvPicPr>
              <a:picLocks noChangeAspect="1"/>
            </p:cNvPicPr>
            <p:nvPr/>
          </p:nvPicPr>
          <p:blipFill>
            <a:blip r:embed="rId21"/>
            <a:stretch>
              <a:fillRect/>
            </a:stretch>
          </p:blipFill>
          <p:spPr>
            <a:xfrm>
              <a:off x="513953" y="5349835"/>
              <a:ext cx="1195102" cy="294346"/>
            </a:xfrm>
            <a:prstGeom prst="rect">
              <a:avLst/>
            </a:prstGeom>
            <a:ln>
              <a:noFill/>
            </a:ln>
          </p:spPr>
        </p:pic>
        <p:sp>
          <p:nvSpPr>
            <p:cNvPr id="175" name="Rechthoek 174">
              <a:extLst>
                <a:ext uri="{FF2B5EF4-FFF2-40B4-BE49-F238E27FC236}">
                  <a16:creationId xmlns:a16="http://schemas.microsoft.com/office/drawing/2014/main" id="{66AEDC8A-B74D-460C-9AD8-6ED78F971EAA}"/>
                </a:ext>
              </a:extLst>
            </p:cNvPr>
            <p:cNvSpPr/>
            <p:nvPr/>
          </p:nvSpPr>
          <p:spPr>
            <a:xfrm>
              <a:off x="9056668" y="5210593"/>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88" name="Rechthoek 187">
              <a:extLst>
                <a:ext uri="{FF2B5EF4-FFF2-40B4-BE49-F238E27FC236}">
                  <a16:creationId xmlns:a16="http://schemas.microsoft.com/office/drawing/2014/main" id="{E65013D2-A3B8-4D89-8A11-95EAE87A0E6E}"/>
                </a:ext>
              </a:extLst>
            </p:cNvPr>
            <p:cNvSpPr/>
            <p:nvPr/>
          </p:nvSpPr>
          <p:spPr>
            <a:xfrm>
              <a:off x="10459898" y="5210593"/>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pic>
          <p:nvPicPr>
            <p:cNvPr id="203" name="Tijdelijke aanduiding voor afbeelding 439">
              <a:extLst>
                <a:ext uri="{FF2B5EF4-FFF2-40B4-BE49-F238E27FC236}">
                  <a16:creationId xmlns:a16="http://schemas.microsoft.com/office/drawing/2014/main" id="{AACB262C-E4D3-435A-ADE3-FBEB8C0F805E}"/>
                </a:ext>
              </a:extLst>
            </p:cNvPr>
            <p:cNvPicPr>
              <a:picLocks noChangeAspect="1"/>
            </p:cNvPicPr>
            <p:nvPr/>
          </p:nvPicPr>
          <p:blipFill rotWithShape="1">
            <a:blip r:embed="rId22"/>
            <a:srcRect l="13548" t="19443" r="11743" b="27301"/>
            <a:stretch/>
          </p:blipFill>
          <p:spPr>
            <a:xfrm>
              <a:off x="10632433" y="5332583"/>
              <a:ext cx="968217" cy="297516"/>
            </a:xfrm>
            <a:prstGeom prst="rect">
              <a:avLst/>
            </a:prstGeom>
          </p:spPr>
        </p:pic>
        <p:pic>
          <p:nvPicPr>
            <p:cNvPr id="216" name="Picture 16" descr="Afbeeldingsresultaat voor logo signify">
              <a:extLst>
                <a:ext uri="{FF2B5EF4-FFF2-40B4-BE49-F238E27FC236}">
                  <a16:creationId xmlns:a16="http://schemas.microsoft.com/office/drawing/2014/main" id="{76A75C2C-E308-42D6-84AB-09044E76BCD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206335" y="5373675"/>
              <a:ext cx="990651" cy="268891"/>
            </a:xfrm>
            <a:prstGeom prst="rect">
              <a:avLst/>
            </a:prstGeom>
            <a:noFill/>
            <a:extLst>
              <a:ext uri="{909E8E84-426E-40DD-AFC4-6F175D3DCCD1}">
                <a14:hiddenFill xmlns:a14="http://schemas.microsoft.com/office/drawing/2010/main">
                  <a:solidFill>
                    <a:srgbClr val="FFFFFF"/>
                  </a:solidFill>
                </a14:hiddenFill>
              </a:ext>
            </a:extLst>
          </p:spPr>
        </p:pic>
        <p:sp>
          <p:nvSpPr>
            <p:cNvPr id="116" name="Rechthoek 161">
              <a:extLst>
                <a:ext uri="{FF2B5EF4-FFF2-40B4-BE49-F238E27FC236}">
                  <a16:creationId xmlns:a16="http://schemas.microsoft.com/office/drawing/2014/main" id="{A866849C-3BD6-4011-A803-E6BBDECB9A60}"/>
                </a:ext>
              </a:extLst>
            </p:cNvPr>
            <p:cNvSpPr/>
            <p:nvPr/>
          </p:nvSpPr>
          <p:spPr>
            <a:xfrm>
              <a:off x="3243205" y="5218970"/>
              <a:ext cx="1296000" cy="576000"/>
            </a:xfrm>
            <a:prstGeom prst="rect">
              <a:avLst/>
            </a:prstGeom>
            <a:solidFill>
              <a:srgbClr val="FF0000"/>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pic>
          <p:nvPicPr>
            <p:cNvPr id="117" name="Tijdelijke aanduiding voor afbeelding 367">
              <a:extLst>
                <a:ext uri="{FF2B5EF4-FFF2-40B4-BE49-F238E27FC236}">
                  <a16:creationId xmlns:a16="http://schemas.microsoft.com/office/drawing/2014/main" id="{A3ED31C8-92C2-463A-A824-3BBF2214BB63}"/>
                </a:ext>
              </a:extLst>
            </p:cNvPr>
            <p:cNvPicPr>
              <a:picLocks noChangeAspect="1"/>
            </p:cNvPicPr>
            <p:nvPr/>
          </p:nvPicPr>
          <p:blipFill>
            <a:blip r:embed="rId24"/>
            <a:srcRect t="115" b="115"/>
            <a:stretch>
              <a:fillRect/>
            </a:stretch>
          </p:blipFill>
          <p:spPr>
            <a:xfrm>
              <a:off x="3332893" y="5277865"/>
              <a:ext cx="1120729" cy="484976"/>
            </a:xfrm>
            <a:prstGeom prst="rect">
              <a:avLst/>
            </a:prstGeom>
            <a:solidFill>
              <a:schemeClr val="bg1"/>
            </a:solidFill>
            <a:ln>
              <a:noFill/>
            </a:ln>
          </p:spPr>
        </p:pic>
        <p:pic>
          <p:nvPicPr>
            <p:cNvPr id="1026" name="Picture 2" descr="Afbeeldingsresultaat voor stiho logo">
              <a:extLst>
                <a:ext uri="{FF2B5EF4-FFF2-40B4-BE49-F238E27FC236}">
                  <a16:creationId xmlns:a16="http://schemas.microsoft.com/office/drawing/2014/main" id="{CC5C3549-0FD2-482D-B1A9-7CE07C512414}"/>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698611" y="5282086"/>
              <a:ext cx="1219199" cy="446490"/>
            </a:xfrm>
            <a:prstGeom prst="rect">
              <a:avLst/>
            </a:prstGeom>
            <a:noFill/>
            <a:extLst>
              <a:ext uri="{909E8E84-426E-40DD-AFC4-6F175D3DCCD1}">
                <a14:hiddenFill xmlns:a14="http://schemas.microsoft.com/office/drawing/2010/main">
                  <a:solidFill>
                    <a:srgbClr val="FFFFFF"/>
                  </a:solidFill>
                </a14:hiddenFill>
              </a:ext>
            </a:extLst>
          </p:spPr>
        </p:pic>
        <p:pic>
          <p:nvPicPr>
            <p:cNvPr id="207" name="Tijdelijke aanduiding voor afbeelding 478">
              <a:extLst>
                <a:ext uri="{FF2B5EF4-FFF2-40B4-BE49-F238E27FC236}">
                  <a16:creationId xmlns:a16="http://schemas.microsoft.com/office/drawing/2014/main" id="{6E233C3E-D02A-431E-8796-3461927F64BC}"/>
                </a:ext>
              </a:extLst>
            </p:cNvPr>
            <p:cNvPicPr>
              <a:picLocks noChangeAspect="1"/>
            </p:cNvPicPr>
            <p:nvPr/>
          </p:nvPicPr>
          <p:blipFill rotWithShape="1">
            <a:blip r:embed="rId26"/>
            <a:srcRect l="15132" t="24216" r="15621" b="21649"/>
            <a:stretch/>
          </p:blipFill>
          <p:spPr>
            <a:xfrm>
              <a:off x="10537197" y="5347516"/>
              <a:ext cx="901700" cy="302421"/>
            </a:xfrm>
            <a:prstGeom prst="rect">
              <a:avLst/>
            </a:prstGeom>
            <a:solidFill>
              <a:schemeClr val="bg1"/>
            </a:solidFill>
            <a:ln>
              <a:noFill/>
            </a:ln>
          </p:spPr>
        </p:pic>
      </p:grpSp>
      <p:grpSp>
        <p:nvGrpSpPr>
          <p:cNvPr id="10" name="Group 9">
            <a:extLst>
              <a:ext uri="{FF2B5EF4-FFF2-40B4-BE49-F238E27FC236}">
                <a16:creationId xmlns:a16="http://schemas.microsoft.com/office/drawing/2014/main" id="{8481FBAF-6D99-4BC1-A4E5-0383AD7B3EBB}"/>
              </a:ext>
            </a:extLst>
          </p:cNvPr>
          <p:cNvGrpSpPr/>
          <p:nvPr/>
        </p:nvGrpSpPr>
        <p:grpSpPr>
          <a:xfrm>
            <a:off x="415790" y="3306900"/>
            <a:ext cx="11309628" cy="548640"/>
            <a:chOff x="446270" y="3168046"/>
            <a:chExt cx="11309628" cy="584280"/>
          </a:xfrm>
        </p:grpSpPr>
        <p:sp>
          <p:nvSpPr>
            <p:cNvPr id="127" name="Rechthoek 126">
              <a:extLst>
                <a:ext uri="{FF2B5EF4-FFF2-40B4-BE49-F238E27FC236}">
                  <a16:creationId xmlns:a16="http://schemas.microsoft.com/office/drawing/2014/main" id="{2462A0DE-5DA4-4B2C-A249-C7E698A00331}"/>
                </a:ext>
              </a:extLst>
            </p:cNvPr>
            <p:cNvSpPr/>
            <p:nvPr/>
          </p:nvSpPr>
          <p:spPr>
            <a:xfrm>
              <a:off x="446270" y="3168046"/>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34" name="Rechthoek 133">
              <a:extLst>
                <a:ext uri="{FF2B5EF4-FFF2-40B4-BE49-F238E27FC236}">
                  <a16:creationId xmlns:a16="http://schemas.microsoft.com/office/drawing/2014/main" id="{7B718E63-5E85-443F-9B30-EDC1E2289EEC}"/>
                </a:ext>
              </a:extLst>
            </p:cNvPr>
            <p:cNvSpPr/>
            <p:nvPr/>
          </p:nvSpPr>
          <p:spPr>
            <a:xfrm>
              <a:off x="1840901" y="3168046"/>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41" name="Rechthoek 140">
              <a:extLst>
                <a:ext uri="{FF2B5EF4-FFF2-40B4-BE49-F238E27FC236}">
                  <a16:creationId xmlns:a16="http://schemas.microsoft.com/office/drawing/2014/main" id="{C2964EEC-A874-456C-B0F3-67E935BE98F0}"/>
                </a:ext>
              </a:extLst>
            </p:cNvPr>
            <p:cNvSpPr/>
            <p:nvPr/>
          </p:nvSpPr>
          <p:spPr>
            <a:xfrm>
              <a:off x="3245257" y="3168046"/>
              <a:ext cx="1296000" cy="576000"/>
            </a:xfrm>
            <a:prstGeom prst="rect">
              <a:avLst/>
            </a:prstGeom>
            <a:solidFill>
              <a:srgbClr val="003D80"/>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48" name="Rechthoek 147">
              <a:extLst>
                <a:ext uri="{FF2B5EF4-FFF2-40B4-BE49-F238E27FC236}">
                  <a16:creationId xmlns:a16="http://schemas.microsoft.com/office/drawing/2014/main" id="{DE696CE8-6E0A-4AED-99D4-2AE327D81CF3}"/>
                </a:ext>
              </a:extLst>
            </p:cNvPr>
            <p:cNvSpPr/>
            <p:nvPr/>
          </p:nvSpPr>
          <p:spPr>
            <a:xfrm>
              <a:off x="4648487" y="3168046"/>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55" name="Rechthoek 154">
              <a:extLst>
                <a:ext uri="{FF2B5EF4-FFF2-40B4-BE49-F238E27FC236}">
                  <a16:creationId xmlns:a16="http://schemas.microsoft.com/office/drawing/2014/main" id="{7D069E9A-A1B2-4F55-8279-396BEDFBFDB0}"/>
                </a:ext>
              </a:extLst>
            </p:cNvPr>
            <p:cNvSpPr/>
            <p:nvPr/>
          </p:nvSpPr>
          <p:spPr>
            <a:xfrm>
              <a:off x="6146372" y="3168046"/>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pic>
          <p:nvPicPr>
            <p:cNvPr id="235" name="Tijdelijke aanduiding voor afbeelding 403">
              <a:extLst>
                <a:ext uri="{FF2B5EF4-FFF2-40B4-BE49-F238E27FC236}">
                  <a16:creationId xmlns:a16="http://schemas.microsoft.com/office/drawing/2014/main" id="{76C1D0D1-60F4-4ECB-887D-4B1A6FBB5DA6}"/>
                </a:ext>
              </a:extLst>
            </p:cNvPr>
            <p:cNvPicPr>
              <a:picLocks noChangeAspect="1"/>
            </p:cNvPicPr>
            <p:nvPr/>
          </p:nvPicPr>
          <p:blipFill rotWithShape="1">
            <a:blip r:embed="rId27"/>
            <a:srcRect l="17039" t="27912" r="15700" b="27442"/>
            <a:stretch/>
          </p:blipFill>
          <p:spPr>
            <a:xfrm>
              <a:off x="2062938" y="3351598"/>
              <a:ext cx="875836" cy="249413"/>
            </a:xfrm>
            <a:prstGeom prst="rect">
              <a:avLst/>
            </a:prstGeom>
            <a:ln>
              <a:noFill/>
            </a:ln>
          </p:spPr>
        </p:pic>
        <p:pic>
          <p:nvPicPr>
            <p:cNvPr id="237" name="Afbeelding 236">
              <a:extLst>
                <a:ext uri="{FF2B5EF4-FFF2-40B4-BE49-F238E27FC236}">
                  <a16:creationId xmlns:a16="http://schemas.microsoft.com/office/drawing/2014/main" id="{9629F685-B6D8-4570-8912-8F1560BB3E51}"/>
                </a:ext>
              </a:extLst>
            </p:cNvPr>
            <p:cNvPicPr>
              <a:picLocks noChangeAspect="1"/>
            </p:cNvPicPr>
            <p:nvPr/>
          </p:nvPicPr>
          <p:blipFill>
            <a:blip r:embed="rId28"/>
            <a:stretch>
              <a:fillRect/>
            </a:stretch>
          </p:blipFill>
          <p:spPr>
            <a:xfrm>
              <a:off x="650608" y="3275319"/>
              <a:ext cx="879201" cy="380805"/>
            </a:xfrm>
            <a:prstGeom prst="rect">
              <a:avLst/>
            </a:prstGeom>
            <a:ln>
              <a:noFill/>
            </a:ln>
          </p:spPr>
        </p:pic>
        <p:sp>
          <p:nvSpPr>
            <p:cNvPr id="171" name="Rechthoek 170">
              <a:extLst>
                <a:ext uri="{FF2B5EF4-FFF2-40B4-BE49-F238E27FC236}">
                  <a16:creationId xmlns:a16="http://schemas.microsoft.com/office/drawing/2014/main" id="{2DB3EE2A-E217-483B-8C14-684465D6A088}"/>
                </a:ext>
              </a:extLst>
            </p:cNvPr>
            <p:cNvSpPr/>
            <p:nvPr/>
          </p:nvSpPr>
          <p:spPr>
            <a:xfrm>
              <a:off x="9056668" y="3168046"/>
              <a:ext cx="1296000" cy="576000"/>
            </a:xfrm>
            <a:prstGeom prst="rect">
              <a:avLst/>
            </a:prstGeom>
            <a:solidFill>
              <a:srgbClr val="3DCD58"/>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85" name="Rechthoek 184">
              <a:extLst>
                <a:ext uri="{FF2B5EF4-FFF2-40B4-BE49-F238E27FC236}">
                  <a16:creationId xmlns:a16="http://schemas.microsoft.com/office/drawing/2014/main" id="{F9A55B9C-9F32-468B-A049-36583A328CBA}"/>
                </a:ext>
              </a:extLst>
            </p:cNvPr>
            <p:cNvSpPr/>
            <p:nvPr/>
          </p:nvSpPr>
          <p:spPr>
            <a:xfrm>
              <a:off x="10459898" y="3168046"/>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pic>
          <p:nvPicPr>
            <p:cNvPr id="195" name="Tijdelijke aanduiding voor afbeelding 424">
              <a:extLst>
                <a:ext uri="{FF2B5EF4-FFF2-40B4-BE49-F238E27FC236}">
                  <a16:creationId xmlns:a16="http://schemas.microsoft.com/office/drawing/2014/main" id="{8BFA4870-9323-4E86-AE03-FCBED4E2BC23}"/>
                </a:ext>
              </a:extLst>
            </p:cNvPr>
            <p:cNvPicPr>
              <a:picLocks noChangeAspect="1"/>
            </p:cNvPicPr>
            <p:nvPr/>
          </p:nvPicPr>
          <p:blipFill rotWithShape="1">
            <a:blip r:embed="rId29"/>
            <a:srcRect l="21874" t="19763" r="18512" b="16812"/>
            <a:stretch/>
          </p:blipFill>
          <p:spPr>
            <a:xfrm>
              <a:off x="10725588" y="3257573"/>
              <a:ext cx="769621" cy="355140"/>
            </a:xfrm>
            <a:prstGeom prst="rect">
              <a:avLst/>
            </a:prstGeom>
          </p:spPr>
        </p:pic>
        <p:pic>
          <p:nvPicPr>
            <p:cNvPr id="212" name="Afbeelding 211">
              <a:extLst>
                <a:ext uri="{FF2B5EF4-FFF2-40B4-BE49-F238E27FC236}">
                  <a16:creationId xmlns:a16="http://schemas.microsoft.com/office/drawing/2014/main" id="{39B6E224-333C-4D33-8EE7-4DA2383D4B6D}"/>
                </a:ext>
              </a:extLst>
            </p:cNvPr>
            <p:cNvPicPr>
              <a:picLocks noChangeAspect="1"/>
            </p:cNvPicPr>
            <p:nvPr/>
          </p:nvPicPr>
          <p:blipFill>
            <a:blip r:embed="rId30"/>
            <a:stretch>
              <a:fillRect/>
            </a:stretch>
          </p:blipFill>
          <p:spPr>
            <a:xfrm>
              <a:off x="9139552" y="3257573"/>
              <a:ext cx="1132510" cy="399709"/>
            </a:xfrm>
            <a:prstGeom prst="rect">
              <a:avLst/>
            </a:prstGeom>
          </p:spPr>
        </p:pic>
        <p:pic>
          <p:nvPicPr>
            <p:cNvPr id="221" name="Tijdelijke aanduiding voor afbeelding 388">
              <a:extLst>
                <a:ext uri="{FF2B5EF4-FFF2-40B4-BE49-F238E27FC236}">
                  <a16:creationId xmlns:a16="http://schemas.microsoft.com/office/drawing/2014/main" id="{A7223C28-F7F7-41A9-9673-0E27E361E896}"/>
                </a:ext>
              </a:extLst>
            </p:cNvPr>
            <p:cNvPicPr>
              <a:picLocks noChangeAspect="1"/>
            </p:cNvPicPr>
            <p:nvPr/>
          </p:nvPicPr>
          <p:blipFill rotWithShape="1">
            <a:blip r:embed="rId31"/>
            <a:srcRect l="17046" t="11548" r="16803" b="16234"/>
            <a:stretch/>
          </p:blipFill>
          <p:spPr>
            <a:xfrm>
              <a:off x="3467818" y="3249833"/>
              <a:ext cx="854013" cy="406291"/>
            </a:xfrm>
            <a:prstGeom prst="rect">
              <a:avLst/>
            </a:prstGeom>
          </p:spPr>
        </p:pic>
        <p:pic>
          <p:nvPicPr>
            <p:cNvPr id="3080" name="Picture 8" descr="Gerelateerde afbeelding">
              <a:extLst>
                <a:ext uri="{FF2B5EF4-FFF2-40B4-BE49-F238E27FC236}">
                  <a16:creationId xmlns:a16="http://schemas.microsoft.com/office/drawing/2014/main" id="{337F8A51-B683-48DE-B50B-FF52E462FF20}"/>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865451" y="3268888"/>
              <a:ext cx="862072" cy="414832"/>
            </a:xfrm>
            <a:prstGeom prst="rect">
              <a:avLst/>
            </a:prstGeom>
            <a:noFill/>
            <a:extLst>
              <a:ext uri="{909E8E84-426E-40DD-AFC4-6F175D3DCCD1}">
                <a14:hiddenFill xmlns:a14="http://schemas.microsoft.com/office/drawing/2010/main">
                  <a:solidFill>
                    <a:srgbClr val="FFFFFF"/>
                  </a:solidFill>
                </a14:hiddenFill>
              </a:ext>
            </a:extLst>
          </p:spPr>
        </p:pic>
        <p:sp>
          <p:nvSpPr>
            <p:cNvPr id="119" name="Rechthoek 159">
              <a:extLst>
                <a:ext uri="{FF2B5EF4-FFF2-40B4-BE49-F238E27FC236}">
                  <a16:creationId xmlns:a16="http://schemas.microsoft.com/office/drawing/2014/main" id="{5ED02E4C-B47D-4C61-939D-770C11E97E44}"/>
                </a:ext>
              </a:extLst>
            </p:cNvPr>
            <p:cNvSpPr/>
            <p:nvPr/>
          </p:nvSpPr>
          <p:spPr>
            <a:xfrm>
              <a:off x="7539727" y="3176326"/>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a:ea typeface="+mn-ea"/>
                  <a:cs typeface="+mn-cs"/>
                </a:rPr>
                <a:t>0</a:t>
              </a:r>
            </a:p>
          </p:txBody>
        </p:sp>
        <p:pic>
          <p:nvPicPr>
            <p:cNvPr id="208" name="Tijdelijke aanduiding voor afbeelding 487">
              <a:extLst>
                <a:ext uri="{FF2B5EF4-FFF2-40B4-BE49-F238E27FC236}">
                  <a16:creationId xmlns:a16="http://schemas.microsoft.com/office/drawing/2014/main" id="{D038B387-C85B-4779-B9AE-556F0BEE4BEB}"/>
                </a:ext>
              </a:extLst>
            </p:cNvPr>
            <p:cNvPicPr>
              <a:picLocks noChangeAspect="1"/>
            </p:cNvPicPr>
            <p:nvPr/>
          </p:nvPicPr>
          <p:blipFill rotWithShape="1">
            <a:blip r:embed="rId33"/>
            <a:srcRect l="32404" t="17710" r="34670" b="17765"/>
            <a:stretch/>
          </p:blipFill>
          <p:spPr>
            <a:xfrm>
              <a:off x="6568535" y="3290555"/>
              <a:ext cx="426720" cy="360468"/>
            </a:xfrm>
            <a:prstGeom prst="rect">
              <a:avLst/>
            </a:prstGeom>
            <a:solidFill>
              <a:schemeClr val="bg1"/>
            </a:solidFill>
            <a:ln>
              <a:noFill/>
            </a:ln>
          </p:spPr>
        </p:pic>
        <p:pic>
          <p:nvPicPr>
            <p:cNvPr id="209" name="Tijdelijke aanduiding voor afbeelding 463">
              <a:extLst>
                <a:ext uri="{FF2B5EF4-FFF2-40B4-BE49-F238E27FC236}">
                  <a16:creationId xmlns:a16="http://schemas.microsoft.com/office/drawing/2014/main" id="{4A943044-69BA-4A78-ABC1-AFCB054C11DA}"/>
                </a:ext>
              </a:extLst>
            </p:cNvPr>
            <p:cNvPicPr>
              <a:picLocks noChangeAspect="1"/>
            </p:cNvPicPr>
            <p:nvPr/>
          </p:nvPicPr>
          <p:blipFill rotWithShape="1">
            <a:blip r:embed="rId34"/>
            <a:srcRect l="20551" t="10669" r="22269" b="11672"/>
            <a:stretch/>
          </p:blipFill>
          <p:spPr>
            <a:xfrm>
              <a:off x="7831111" y="3261405"/>
              <a:ext cx="738187" cy="438151"/>
            </a:xfrm>
            <a:prstGeom prst="rect">
              <a:avLst/>
            </a:prstGeom>
            <a:solidFill>
              <a:schemeClr val="bg1"/>
            </a:solidFill>
            <a:ln>
              <a:noFill/>
            </a:ln>
          </p:spPr>
        </p:pic>
      </p:grpSp>
      <p:grpSp>
        <p:nvGrpSpPr>
          <p:cNvPr id="9" name="Group 8">
            <a:extLst>
              <a:ext uri="{FF2B5EF4-FFF2-40B4-BE49-F238E27FC236}">
                <a16:creationId xmlns:a16="http://schemas.microsoft.com/office/drawing/2014/main" id="{3B63EBE6-F6D8-4DE4-90BC-6F7BE7139977}"/>
              </a:ext>
            </a:extLst>
          </p:cNvPr>
          <p:cNvGrpSpPr/>
          <p:nvPr/>
        </p:nvGrpSpPr>
        <p:grpSpPr>
          <a:xfrm>
            <a:off x="415790" y="3940336"/>
            <a:ext cx="11309628" cy="548640"/>
            <a:chOff x="446270" y="3848895"/>
            <a:chExt cx="11309628" cy="576000"/>
          </a:xfrm>
        </p:grpSpPr>
        <p:sp>
          <p:nvSpPr>
            <p:cNvPr id="125" name="Rechthoek 124">
              <a:extLst>
                <a:ext uri="{FF2B5EF4-FFF2-40B4-BE49-F238E27FC236}">
                  <a16:creationId xmlns:a16="http://schemas.microsoft.com/office/drawing/2014/main" id="{96D6E387-47D5-42B6-A859-6D5A0366075E}"/>
                </a:ext>
              </a:extLst>
            </p:cNvPr>
            <p:cNvSpPr/>
            <p:nvPr/>
          </p:nvSpPr>
          <p:spPr>
            <a:xfrm>
              <a:off x="446270" y="384889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32" name="Rechthoek 131">
              <a:extLst>
                <a:ext uri="{FF2B5EF4-FFF2-40B4-BE49-F238E27FC236}">
                  <a16:creationId xmlns:a16="http://schemas.microsoft.com/office/drawing/2014/main" id="{7404B9FC-E431-414A-9CC3-F6A596C30D5C}"/>
                </a:ext>
              </a:extLst>
            </p:cNvPr>
            <p:cNvSpPr/>
            <p:nvPr/>
          </p:nvSpPr>
          <p:spPr>
            <a:xfrm>
              <a:off x="1840901" y="384889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39" name="Rechthoek 138">
              <a:extLst>
                <a:ext uri="{FF2B5EF4-FFF2-40B4-BE49-F238E27FC236}">
                  <a16:creationId xmlns:a16="http://schemas.microsoft.com/office/drawing/2014/main" id="{55EA8CEC-AE51-4FCF-A295-67D9129E7EA0}"/>
                </a:ext>
              </a:extLst>
            </p:cNvPr>
            <p:cNvSpPr/>
            <p:nvPr/>
          </p:nvSpPr>
          <p:spPr>
            <a:xfrm>
              <a:off x="3245257" y="384889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46" name="Rechthoek 145">
              <a:extLst>
                <a:ext uri="{FF2B5EF4-FFF2-40B4-BE49-F238E27FC236}">
                  <a16:creationId xmlns:a16="http://schemas.microsoft.com/office/drawing/2014/main" id="{D5C0CCB2-669E-4421-A4F7-F1D09236EAC9}"/>
                </a:ext>
              </a:extLst>
            </p:cNvPr>
            <p:cNvSpPr/>
            <p:nvPr/>
          </p:nvSpPr>
          <p:spPr>
            <a:xfrm>
              <a:off x="4648487" y="384889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53" name="Rechthoek 152">
              <a:extLst>
                <a:ext uri="{FF2B5EF4-FFF2-40B4-BE49-F238E27FC236}">
                  <a16:creationId xmlns:a16="http://schemas.microsoft.com/office/drawing/2014/main" id="{F04F90D4-C652-4C85-AD28-1CECD55A74CD}"/>
                </a:ext>
              </a:extLst>
            </p:cNvPr>
            <p:cNvSpPr/>
            <p:nvPr/>
          </p:nvSpPr>
          <p:spPr>
            <a:xfrm>
              <a:off x="6146372" y="384889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60" name="Rechthoek 159">
              <a:extLst>
                <a:ext uri="{FF2B5EF4-FFF2-40B4-BE49-F238E27FC236}">
                  <a16:creationId xmlns:a16="http://schemas.microsoft.com/office/drawing/2014/main" id="{0CD533EB-9E83-4359-A96C-8C4BEE810B35}"/>
                </a:ext>
              </a:extLst>
            </p:cNvPr>
            <p:cNvSpPr/>
            <p:nvPr/>
          </p:nvSpPr>
          <p:spPr>
            <a:xfrm>
              <a:off x="7541003" y="384889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pic>
          <p:nvPicPr>
            <p:cNvPr id="168" name="Tijdelijke aanduiding voor afbeelding 448">
              <a:extLst>
                <a:ext uri="{FF2B5EF4-FFF2-40B4-BE49-F238E27FC236}">
                  <a16:creationId xmlns:a16="http://schemas.microsoft.com/office/drawing/2014/main" id="{216444B3-1EDF-42F1-B84D-539B69CB2189}"/>
                </a:ext>
              </a:extLst>
            </p:cNvPr>
            <p:cNvPicPr>
              <a:picLocks noChangeAspect="1"/>
            </p:cNvPicPr>
            <p:nvPr/>
          </p:nvPicPr>
          <p:blipFill rotWithShape="1">
            <a:blip r:embed="rId35"/>
            <a:srcRect l="18194" t="10454" r="17984" b="8421"/>
            <a:stretch/>
          </p:blipFill>
          <p:spPr>
            <a:xfrm>
              <a:off x="6378602" y="3948235"/>
              <a:ext cx="823912" cy="454248"/>
            </a:xfrm>
            <a:prstGeom prst="rect">
              <a:avLst/>
            </a:prstGeom>
            <a:solidFill>
              <a:schemeClr val="bg1"/>
            </a:solidFill>
            <a:ln>
              <a:noFill/>
            </a:ln>
          </p:spPr>
        </p:pic>
        <p:pic>
          <p:nvPicPr>
            <p:cNvPr id="174" name="Afbeelding 173">
              <a:extLst>
                <a:ext uri="{FF2B5EF4-FFF2-40B4-BE49-F238E27FC236}">
                  <a16:creationId xmlns:a16="http://schemas.microsoft.com/office/drawing/2014/main" id="{ECAFC12E-2C53-4A3F-AC4A-F38AC8B29CE9}"/>
                </a:ext>
              </a:extLst>
            </p:cNvPr>
            <p:cNvPicPr>
              <a:picLocks noChangeAspect="1"/>
            </p:cNvPicPr>
            <p:nvPr/>
          </p:nvPicPr>
          <p:blipFill rotWithShape="1">
            <a:blip r:embed="rId36"/>
            <a:srcRect l="-175" t="2542" r="-350" b="5904"/>
            <a:stretch/>
          </p:blipFill>
          <p:spPr>
            <a:xfrm>
              <a:off x="4824999" y="3899818"/>
              <a:ext cx="942975" cy="454248"/>
            </a:xfrm>
            <a:prstGeom prst="rect">
              <a:avLst/>
            </a:prstGeom>
            <a:ln>
              <a:noFill/>
            </a:ln>
          </p:spPr>
        </p:pic>
        <p:pic>
          <p:nvPicPr>
            <p:cNvPr id="243" name="Tijdelijke aanduiding voor afbeelding 373">
              <a:extLst>
                <a:ext uri="{FF2B5EF4-FFF2-40B4-BE49-F238E27FC236}">
                  <a16:creationId xmlns:a16="http://schemas.microsoft.com/office/drawing/2014/main" id="{0569D799-FB89-4883-BA66-0E63C20E0993}"/>
                </a:ext>
              </a:extLst>
            </p:cNvPr>
            <p:cNvPicPr>
              <a:picLocks noChangeAspect="1"/>
            </p:cNvPicPr>
            <p:nvPr/>
          </p:nvPicPr>
          <p:blipFill rotWithShape="1">
            <a:blip r:embed="rId37"/>
            <a:srcRect l="28340" t="115" r="28683" b="115"/>
            <a:stretch/>
          </p:blipFill>
          <p:spPr>
            <a:xfrm>
              <a:off x="811117" y="3857648"/>
              <a:ext cx="554832" cy="558652"/>
            </a:xfrm>
            <a:prstGeom prst="rect">
              <a:avLst/>
            </a:prstGeom>
            <a:ln>
              <a:noFill/>
            </a:ln>
          </p:spPr>
        </p:pic>
        <p:pic>
          <p:nvPicPr>
            <p:cNvPr id="245" name="Afbeelding 244">
              <a:extLst>
                <a:ext uri="{FF2B5EF4-FFF2-40B4-BE49-F238E27FC236}">
                  <a16:creationId xmlns:a16="http://schemas.microsoft.com/office/drawing/2014/main" id="{D88CE4DD-9941-4833-8ACA-C4C43D072E8A}"/>
                </a:ext>
              </a:extLst>
            </p:cNvPr>
            <p:cNvPicPr>
              <a:picLocks noChangeAspect="1"/>
            </p:cNvPicPr>
            <p:nvPr/>
          </p:nvPicPr>
          <p:blipFill>
            <a:blip r:embed="rId38"/>
            <a:stretch>
              <a:fillRect/>
            </a:stretch>
          </p:blipFill>
          <p:spPr>
            <a:xfrm>
              <a:off x="2011975" y="4019828"/>
              <a:ext cx="977762" cy="255650"/>
            </a:xfrm>
            <a:prstGeom prst="rect">
              <a:avLst/>
            </a:prstGeom>
            <a:ln>
              <a:noFill/>
            </a:ln>
          </p:spPr>
        </p:pic>
        <p:sp>
          <p:nvSpPr>
            <p:cNvPr id="169" name="Rechthoek 168">
              <a:extLst>
                <a:ext uri="{FF2B5EF4-FFF2-40B4-BE49-F238E27FC236}">
                  <a16:creationId xmlns:a16="http://schemas.microsoft.com/office/drawing/2014/main" id="{C9C8799B-7A0A-49D8-92CF-0143E2DA3F18}"/>
                </a:ext>
              </a:extLst>
            </p:cNvPr>
            <p:cNvSpPr/>
            <p:nvPr/>
          </p:nvSpPr>
          <p:spPr>
            <a:xfrm>
              <a:off x="9056668" y="384889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80" name="Rechthoek 179">
              <a:extLst>
                <a:ext uri="{FF2B5EF4-FFF2-40B4-BE49-F238E27FC236}">
                  <a16:creationId xmlns:a16="http://schemas.microsoft.com/office/drawing/2014/main" id="{96590077-021F-49BF-81C1-391DF0A07415}"/>
                </a:ext>
              </a:extLst>
            </p:cNvPr>
            <p:cNvSpPr/>
            <p:nvPr/>
          </p:nvSpPr>
          <p:spPr>
            <a:xfrm>
              <a:off x="10459898" y="384889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pic>
          <p:nvPicPr>
            <p:cNvPr id="198" name="Tijdelijke aanduiding voor afbeelding 427">
              <a:extLst>
                <a:ext uri="{FF2B5EF4-FFF2-40B4-BE49-F238E27FC236}">
                  <a16:creationId xmlns:a16="http://schemas.microsoft.com/office/drawing/2014/main" id="{D429517E-80E5-43AA-A399-9180C8CA0795}"/>
                </a:ext>
              </a:extLst>
            </p:cNvPr>
            <p:cNvPicPr>
              <a:picLocks noChangeAspect="1"/>
            </p:cNvPicPr>
            <p:nvPr/>
          </p:nvPicPr>
          <p:blipFill rotWithShape="1">
            <a:blip r:embed="rId39"/>
            <a:srcRect l="14041" t="21306" r="8637" b="13981"/>
            <a:stretch/>
          </p:blipFill>
          <p:spPr>
            <a:xfrm>
              <a:off x="9226385" y="3954541"/>
              <a:ext cx="998218" cy="364067"/>
            </a:xfrm>
            <a:prstGeom prst="rect">
              <a:avLst/>
            </a:prstGeom>
          </p:spPr>
        </p:pic>
        <p:pic>
          <p:nvPicPr>
            <p:cNvPr id="199" name="Tijdelijke aanduiding voor afbeelding 430">
              <a:extLst>
                <a:ext uri="{FF2B5EF4-FFF2-40B4-BE49-F238E27FC236}">
                  <a16:creationId xmlns:a16="http://schemas.microsoft.com/office/drawing/2014/main" id="{7B7703DA-F584-44D4-8085-4E8ECEAD2051}"/>
                </a:ext>
              </a:extLst>
            </p:cNvPr>
            <p:cNvPicPr>
              <a:picLocks noChangeAspect="1"/>
            </p:cNvPicPr>
            <p:nvPr/>
          </p:nvPicPr>
          <p:blipFill rotWithShape="1">
            <a:blip r:embed="rId40"/>
            <a:srcRect l="13610" t="21170" r="9068" b="30808"/>
            <a:stretch/>
          </p:blipFill>
          <p:spPr>
            <a:xfrm>
              <a:off x="10617969" y="4002130"/>
              <a:ext cx="998218" cy="268890"/>
            </a:xfrm>
            <a:prstGeom prst="rect">
              <a:avLst/>
            </a:prstGeom>
          </p:spPr>
        </p:pic>
        <p:pic>
          <p:nvPicPr>
            <p:cNvPr id="118" name="Afbeelding 181">
              <a:extLst>
                <a:ext uri="{FF2B5EF4-FFF2-40B4-BE49-F238E27FC236}">
                  <a16:creationId xmlns:a16="http://schemas.microsoft.com/office/drawing/2014/main" id="{07804B9B-4E7A-4A53-BB56-D7EDD81FED12}"/>
                </a:ext>
              </a:extLst>
            </p:cNvPr>
            <p:cNvPicPr>
              <a:picLocks noChangeAspect="1"/>
            </p:cNvPicPr>
            <p:nvPr/>
          </p:nvPicPr>
          <p:blipFill>
            <a:blip r:embed="rId41"/>
            <a:stretch>
              <a:fillRect/>
            </a:stretch>
          </p:blipFill>
          <p:spPr>
            <a:xfrm>
              <a:off x="3591176" y="3943019"/>
              <a:ext cx="614081" cy="430204"/>
            </a:xfrm>
            <a:prstGeom prst="rect">
              <a:avLst/>
            </a:prstGeom>
            <a:ln>
              <a:noFill/>
            </a:ln>
          </p:spPr>
        </p:pic>
        <p:pic>
          <p:nvPicPr>
            <p:cNvPr id="210" name="Tijdelijke aanduiding voor afbeelding 472">
              <a:extLst>
                <a:ext uri="{FF2B5EF4-FFF2-40B4-BE49-F238E27FC236}">
                  <a16:creationId xmlns:a16="http://schemas.microsoft.com/office/drawing/2014/main" id="{91BB49BF-2CFC-4288-BFDD-14BD9167D0FD}"/>
                </a:ext>
              </a:extLst>
            </p:cNvPr>
            <p:cNvPicPr>
              <a:picLocks noChangeAspect="1"/>
            </p:cNvPicPr>
            <p:nvPr/>
          </p:nvPicPr>
          <p:blipFill rotWithShape="1">
            <a:blip r:embed="rId42"/>
            <a:srcRect l="25230" t="32028" r="22754" b="33711"/>
            <a:stretch/>
          </p:blipFill>
          <p:spPr>
            <a:xfrm>
              <a:off x="7843474" y="4085564"/>
              <a:ext cx="671513" cy="191838"/>
            </a:xfrm>
            <a:prstGeom prst="rect">
              <a:avLst/>
            </a:prstGeom>
            <a:solidFill>
              <a:schemeClr val="bg1"/>
            </a:solidFill>
            <a:ln>
              <a:noFill/>
            </a:ln>
          </p:spPr>
        </p:pic>
      </p:grpSp>
      <p:grpSp>
        <p:nvGrpSpPr>
          <p:cNvPr id="8" name="Group 7">
            <a:extLst>
              <a:ext uri="{FF2B5EF4-FFF2-40B4-BE49-F238E27FC236}">
                <a16:creationId xmlns:a16="http://schemas.microsoft.com/office/drawing/2014/main" id="{C3C3397A-D1F0-4678-8480-9FAE3186F2B4}"/>
              </a:ext>
            </a:extLst>
          </p:cNvPr>
          <p:cNvGrpSpPr/>
          <p:nvPr/>
        </p:nvGrpSpPr>
        <p:grpSpPr>
          <a:xfrm>
            <a:off x="415790" y="4573772"/>
            <a:ext cx="11309628" cy="548640"/>
            <a:chOff x="446270" y="4514842"/>
            <a:chExt cx="11309628" cy="591223"/>
          </a:xfrm>
        </p:grpSpPr>
        <p:sp>
          <p:nvSpPr>
            <p:cNvPr id="128" name="Rechthoek 127">
              <a:extLst>
                <a:ext uri="{FF2B5EF4-FFF2-40B4-BE49-F238E27FC236}">
                  <a16:creationId xmlns:a16="http://schemas.microsoft.com/office/drawing/2014/main" id="{06FD8AE2-1442-4DBB-A32A-008E8A421EFE}"/>
                </a:ext>
              </a:extLst>
            </p:cNvPr>
            <p:cNvSpPr/>
            <p:nvPr/>
          </p:nvSpPr>
          <p:spPr>
            <a:xfrm>
              <a:off x="446270" y="4514842"/>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35" name="Rechthoek 134">
              <a:extLst>
                <a:ext uri="{FF2B5EF4-FFF2-40B4-BE49-F238E27FC236}">
                  <a16:creationId xmlns:a16="http://schemas.microsoft.com/office/drawing/2014/main" id="{A9FC2C8A-70E8-41CC-9E48-B87300E0DC2A}"/>
                </a:ext>
              </a:extLst>
            </p:cNvPr>
            <p:cNvSpPr/>
            <p:nvPr/>
          </p:nvSpPr>
          <p:spPr>
            <a:xfrm>
              <a:off x="1840901" y="4529744"/>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42" name="Rechthoek 141">
              <a:extLst>
                <a:ext uri="{FF2B5EF4-FFF2-40B4-BE49-F238E27FC236}">
                  <a16:creationId xmlns:a16="http://schemas.microsoft.com/office/drawing/2014/main" id="{9B0329FB-50DE-42F5-B1F1-AF1D31FFDEB2}"/>
                </a:ext>
              </a:extLst>
            </p:cNvPr>
            <p:cNvSpPr/>
            <p:nvPr/>
          </p:nvSpPr>
          <p:spPr>
            <a:xfrm>
              <a:off x="3245257" y="4529744"/>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49" name="Rechthoek 148">
              <a:extLst>
                <a:ext uri="{FF2B5EF4-FFF2-40B4-BE49-F238E27FC236}">
                  <a16:creationId xmlns:a16="http://schemas.microsoft.com/office/drawing/2014/main" id="{3BD7FFFC-2692-470E-8FD5-97FBD74C217A}"/>
                </a:ext>
              </a:extLst>
            </p:cNvPr>
            <p:cNvSpPr/>
            <p:nvPr/>
          </p:nvSpPr>
          <p:spPr>
            <a:xfrm>
              <a:off x="4648487" y="4529744"/>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56" name="Rechthoek 155">
              <a:extLst>
                <a:ext uri="{FF2B5EF4-FFF2-40B4-BE49-F238E27FC236}">
                  <a16:creationId xmlns:a16="http://schemas.microsoft.com/office/drawing/2014/main" id="{891EEEB9-270A-4F37-8B84-5D2D0A4F4BEF}"/>
                </a:ext>
              </a:extLst>
            </p:cNvPr>
            <p:cNvSpPr/>
            <p:nvPr/>
          </p:nvSpPr>
          <p:spPr>
            <a:xfrm>
              <a:off x="6146372" y="4529744"/>
              <a:ext cx="1296000" cy="576000"/>
            </a:xfrm>
            <a:prstGeom prst="rect">
              <a:avLst/>
            </a:prstGeom>
            <a:solidFill>
              <a:srgbClr val="FFFFFF"/>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63" name="Rechthoek 162">
              <a:extLst>
                <a:ext uri="{FF2B5EF4-FFF2-40B4-BE49-F238E27FC236}">
                  <a16:creationId xmlns:a16="http://schemas.microsoft.com/office/drawing/2014/main" id="{FC3DB5D2-2F27-424E-8F63-4D94AD9E013A}"/>
                </a:ext>
              </a:extLst>
            </p:cNvPr>
            <p:cNvSpPr/>
            <p:nvPr/>
          </p:nvSpPr>
          <p:spPr>
            <a:xfrm>
              <a:off x="7541003" y="4529744"/>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pic>
          <p:nvPicPr>
            <p:cNvPr id="173" name="Tijdelijke aanduiding voor afbeelding 481">
              <a:extLst>
                <a:ext uri="{FF2B5EF4-FFF2-40B4-BE49-F238E27FC236}">
                  <a16:creationId xmlns:a16="http://schemas.microsoft.com/office/drawing/2014/main" id="{0B336F6B-A187-407E-804C-92653D22AACC}"/>
                </a:ext>
              </a:extLst>
            </p:cNvPr>
            <p:cNvPicPr>
              <a:picLocks noChangeAspect="1"/>
            </p:cNvPicPr>
            <p:nvPr/>
          </p:nvPicPr>
          <p:blipFill rotWithShape="1">
            <a:blip r:embed="rId43"/>
            <a:srcRect l="19080" t="23611" r="18450" b="13846"/>
            <a:stretch/>
          </p:blipFill>
          <p:spPr>
            <a:xfrm>
              <a:off x="6385745" y="4664087"/>
              <a:ext cx="809625" cy="349396"/>
            </a:xfrm>
            <a:prstGeom prst="rect">
              <a:avLst/>
            </a:prstGeom>
            <a:solidFill>
              <a:schemeClr val="bg1"/>
            </a:solidFill>
            <a:ln>
              <a:noFill/>
            </a:ln>
          </p:spPr>
        </p:pic>
        <p:pic>
          <p:nvPicPr>
            <p:cNvPr id="183" name="Tijdelijke aanduiding voor afbeelding 370">
              <a:extLst>
                <a:ext uri="{FF2B5EF4-FFF2-40B4-BE49-F238E27FC236}">
                  <a16:creationId xmlns:a16="http://schemas.microsoft.com/office/drawing/2014/main" id="{666F44F8-AA8C-4F3F-A148-453FFF92262A}"/>
                </a:ext>
              </a:extLst>
            </p:cNvPr>
            <p:cNvPicPr>
              <a:picLocks noChangeAspect="1"/>
            </p:cNvPicPr>
            <p:nvPr/>
          </p:nvPicPr>
          <p:blipFill rotWithShape="1">
            <a:blip r:embed="rId44">
              <a:clrChange>
                <a:clrFrom>
                  <a:srgbClr val="FFFFFF"/>
                </a:clrFrom>
                <a:clrTo>
                  <a:srgbClr val="FFFFFF">
                    <a:alpha val="0"/>
                  </a:srgbClr>
                </a:clrTo>
              </a:clrChange>
            </a:blip>
            <a:srcRect l="26654" t="350" r="25779" b="350"/>
            <a:stretch/>
          </p:blipFill>
          <p:spPr>
            <a:xfrm>
              <a:off x="5013831" y="4547413"/>
              <a:ext cx="614081" cy="558652"/>
            </a:xfrm>
            <a:prstGeom prst="rect">
              <a:avLst/>
            </a:prstGeom>
            <a:solidFill>
              <a:schemeClr val="bg1"/>
            </a:solidFill>
            <a:ln>
              <a:noFill/>
            </a:ln>
          </p:spPr>
        </p:pic>
        <p:pic>
          <p:nvPicPr>
            <p:cNvPr id="187" name="Afbeelding 186">
              <a:extLst>
                <a:ext uri="{FF2B5EF4-FFF2-40B4-BE49-F238E27FC236}">
                  <a16:creationId xmlns:a16="http://schemas.microsoft.com/office/drawing/2014/main" id="{F0BE7633-34E0-4511-9A4F-0704B128D10A}"/>
                </a:ext>
              </a:extLst>
            </p:cNvPr>
            <p:cNvPicPr>
              <a:picLocks noChangeAspect="1"/>
            </p:cNvPicPr>
            <p:nvPr/>
          </p:nvPicPr>
          <p:blipFill>
            <a:blip r:embed="rId45"/>
            <a:stretch>
              <a:fillRect/>
            </a:stretch>
          </p:blipFill>
          <p:spPr>
            <a:xfrm>
              <a:off x="3359660" y="4663795"/>
              <a:ext cx="1052954" cy="304971"/>
            </a:xfrm>
            <a:prstGeom prst="rect">
              <a:avLst/>
            </a:prstGeom>
            <a:ln>
              <a:noFill/>
            </a:ln>
          </p:spPr>
        </p:pic>
        <p:pic>
          <p:nvPicPr>
            <p:cNvPr id="233" name="Tijdelijke aanduiding voor afbeelding 397">
              <a:extLst>
                <a:ext uri="{FF2B5EF4-FFF2-40B4-BE49-F238E27FC236}">
                  <a16:creationId xmlns:a16="http://schemas.microsoft.com/office/drawing/2014/main" id="{E0117508-3D23-4728-9D76-5B37A5B709CC}"/>
                </a:ext>
              </a:extLst>
            </p:cNvPr>
            <p:cNvPicPr>
              <a:picLocks noChangeAspect="1"/>
            </p:cNvPicPr>
            <p:nvPr/>
          </p:nvPicPr>
          <p:blipFill rotWithShape="1">
            <a:blip r:embed="rId46"/>
            <a:srcRect l="25898" r="27288"/>
            <a:stretch/>
          </p:blipFill>
          <p:spPr>
            <a:xfrm>
              <a:off x="2193255" y="4547413"/>
              <a:ext cx="609599" cy="548252"/>
            </a:xfrm>
            <a:prstGeom prst="rect">
              <a:avLst/>
            </a:prstGeom>
            <a:ln>
              <a:noFill/>
            </a:ln>
          </p:spPr>
        </p:pic>
        <p:pic>
          <p:nvPicPr>
            <p:cNvPr id="242" name="Tijdelijke aanduiding voor afbeelding 382">
              <a:extLst>
                <a:ext uri="{FF2B5EF4-FFF2-40B4-BE49-F238E27FC236}">
                  <a16:creationId xmlns:a16="http://schemas.microsoft.com/office/drawing/2014/main" id="{D5B27D0F-07B8-475E-AFB5-455DA695B049}"/>
                </a:ext>
              </a:extLst>
            </p:cNvPr>
            <p:cNvPicPr>
              <a:picLocks noChangeAspect="1"/>
            </p:cNvPicPr>
            <p:nvPr/>
          </p:nvPicPr>
          <p:blipFill rotWithShape="1">
            <a:blip r:embed="rId47"/>
            <a:srcRect l="24498" t="16427" r="23849" b="13343"/>
            <a:stretch/>
          </p:blipFill>
          <p:spPr>
            <a:xfrm>
              <a:off x="775937" y="4605282"/>
              <a:ext cx="666836" cy="395106"/>
            </a:xfrm>
            <a:prstGeom prst="rect">
              <a:avLst/>
            </a:prstGeom>
            <a:solidFill>
              <a:schemeClr val="bg1"/>
            </a:solidFill>
            <a:ln>
              <a:noFill/>
            </a:ln>
          </p:spPr>
        </p:pic>
        <p:sp>
          <p:nvSpPr>
            <p:cNvPr id="172" name="Rechthoek 171">
              <a:extLst>
                <a:ext uri="{FF2B5EF4-FFF2-40B4-BE49-F238E27FC236}">
                  <a16:creationId xmlns:a16="http://schemas.microsoft.com/office/drawing/2014/main" id="{72ABE6DF-3987-4F35-A643-C62D29CCCAF8}"/>
                </a:ext>
              </a:extLst>
            </p:cNvPr>
            <p:cNvSpPr/>
            <p:nvPr/>
          </p:nvSpPr>
          <p:spPr>
            <a:xfrm>
              <a:off x="9056668" y="4529744"/>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86" name="Rechthoek 185">
              <a:extLst>
                <a:ext uri="{FF2B5EF4-FFF2-40B4-BE49-F238E27FC236}">
                  <a16:creationId xmlns:a16="http://schemas.microsoft.com/office/drawing/2014/main" id="{6E659DAB-910C-4155-AEB7-E9888E1DCCF3}"/>
                </a:ext>
              </a:extLst>
            </p:cNvPr>
            <p:cNvSpPr/>
            <p:nvPr/>
          </p:nvSpPr>
          <p:spPr>
            <a:xfrm>
              <a:off x="10459898" y="4529744"/>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pic>
          <p:nvPicPr>
            <p:cNvPr id="200" name="Tijdelijke aanduiding voor afbeelding 436">
              <a:extLst>
                <a:ext uri="{FF2B5EF4-FFF2-40B4-BE49-F238E27FC236}">
                  <a16:creationId xmlns:a16="http://schemas.microsoft.com/office/drawing/2014/main" id="{C66483F5-F55D-4781-A37E-D19F07B41124}"/>
                </a:ext>
              </a:extLst>
            </p:cNvPr>
            <p:cNvPicPr>
              <a:picLocks noChangeAspect="1"/>
            </p:cNvPicPr>
            <p:nvPr/>
          </p:nvPicPr>
          <p:blipFill rotWithShape="1">
            <a:blip r:embed="rId48"/>
            <a:srcRect l="15226" t="19154" r="11924" b="21872"/>
            <a:stretch/>
          </p:blipFill>
          <p:spPr>
            <a:xfrm>
              <a:off x="10634778" y="4651174"/>
              <a:ext cx="948620" cy="329459"/>
            </a:xfrm>
            <a:prstGeom prst="rect">
              <a:avLst/>
            </a:prstGeom>
          </p:spPr>
        </p:pic>
        <p:pic>
          <p:nvPicPr>
            <p:cNvPr id="205" name="Tijdelijke aanduiding voor afbeelding 442">
              <a:extLst>
                <a:ext uri="{FF2B5EF4-FFF2-40B4-BE49-F238E27FC236}">
                  <a16:creationId xmlns:a16="http://schemas.microsoft.com/office/drawing/2014/main" id="{42FCED26-BE04-47C2-9C47-2B91D5FC885D}"/>
                </a:ext>
              </a:extLst>
            </p:cNvPr>
            <p:cNvPicPr>
              <a:picLocks noChangeAspect="1"/>
            </p:cNvPicPr>
            <p:nvPr/>
          </p:nvPicPr>
          <p:blipFill rotWithShape="1">
            <a:blip r:embed="rId49"/>
            <a:srcRect l="12644" t="19443" r="8992" b="18390"/>
            <a:stretch/>
          </p:blipFill>
          <p:spPr>
            <a:xfrm>
              <a:off x="9194453" y="4653091"/>
              <a:ext cx="1020430" cy="347297"/>
            </a:xfrm>
            <a:prstGeom prst="rect">
              <a:avLst/>
            </a:prstGeom>
          </p:spPr>
        </p:pic>
        <p:pic>
          <p:nvPicPr>
            <p:cNvPr id="211" name="Afbeelding 194">
              <a:extLst>
                <a:ext uri="{FF2B5EF4-FFF2-40B4-BE49-F238E27FC236}">
                  <a16:creationId xmlns:a16="http://schemas.microsoft.com/office/drawing/2014/main" id="{24EF773F-52F8-4F3C-9EBB-28B142132465}"/>
                </a:ext>
              </a:extLst>
            </p:cNvPr>
            <p:cNvPicPr>
              <a:picLocks noChangeAspect="1"/>
            </p:cNvPicPr>
            <p:nvPr/>
          </p:nvPicPr>
          <p:blipFill>
            <a:blip r:embed="rId50"/>
            <a:stretch>
              <a:fillRect/>
            </a:stretch>
          </p:blipFill>
          <p:spPr>
            <a:xfrm>
              <a:off x="7603884" y="4670427"/>
              <a:ext cx="1197896" cy="371761"/>
            </a:xfrm>
            <a:prstGeom prst="rect">
              <a:avLst/>
            </a:prstGeom>
          </p:spPr>
        </p:pic>
      </p:grpSp>
      <p:grpSp>
        <p:nvGrpSpPr>
          <p:cNvPr id="5" name="Group 4">
            <a:extLst>
              <a:ext uri="{FF2B5EF4-FFF2-40B4-BE49-F238E27FC236}">
                <a16:creationId xmlns:a16="http://schemas.microsoft.com/office/drawing/2014/main" id="{13A166C0-0802-46E8-AA4E-A450C03143BA}"/>
              </a:ext>
            </a:extLst>
          </p:cNvPr>
          <p:cNvGrpSpPr/>
          <p:nvPr/>
        </p:nvGrpSpPr>
        <p:grpSpPr>
          <a:xfrm>
            <a:off x="415790" y="5840645"/>
            <a:ext cx="11309628" cy="548640"/>
            <a:chOff x="446270" y="5891445"/>
            <a:chExt cx="11309628" cy="607875"/>
          </a:xfrm>
        </p:grpSpPr>
        <p:sp>
          <p:nvSpPr>
            <p:cNvPr id="130" name="Rechthoek 129">
              <a:extLst>
                <a:ext uri="{FF2B5EF4-FFF2-40B4-BE49-F238E27FC236}">
                  <a16:creationId xmlns:a16="http://schemas.microsoft.com/office/drawing/2014/main" id="{0C75B4DD-1DFC-4862-BF30-0CAA2FA91CED}"/>
                </a:ext>
              </a:extLst>
            </p:cNvPr>
            <p:cNvSpPr/>
            <p:nvPr/>
          </p:nvSpPr>
          <p:spPr>
            <a:xfrm>
              <a:off x="446270" y="589144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37" name="Rechthoek 136">
              <a:extLst>
                <a:ext uri="{FF2B5EF4-FFF2-40B4-BE49-F238E27FC236}">
                  <a16:creationId xmlns:a16="http://schemas.microsoft.com/office/drawing/2014/main" id="{63D2D5DD-C4DE-4AAB-B2F0-387B44B1B660}"/>
                </a:ext>
              </a:extLst>
            </p:cNvPr>
            <p:cNvSpPr/>
            <p:nvPr/>
          </p:nvSpPr>
          <p:spPr>
            <a:xfrm>
              <a:off x="1840901" y="589144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44" name="Rechthoek 143">
              <a:extLst>
                <a:ext uri="{FF2B5EF4-FFF2-40B4-BE49-F238E27FC236}">
                  <a16:creationId xmlns:a16="http://schemas.microsoft.com/office/drawing/2014/main" id="{0C3783D9-7803-455D-9510-256009443F0E}"/>
                </a:ext>
              </a:extLst>
            </p:cNvPr>
            <p:cNvSpPr/>
            <p:nvPr/>
          </p:nvSpPr>
          <p:spPr>
            <a:xfrm>
              <a:off x="3245257" y="589144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51" name="Rechthoek 150">
              <a:extLst>
                <a:ext uri="{FF2B5EF4-FFF2-40B4-BE49-F238E27FC236}">
                  <a16:creationId xmlns:a16="http://schemas.microsoft.com/office/drawing/2014/main" id="{D6202049-53C2-4E46-90CA-890E5F3675B4}"/>
                </a:ext>
              </a:extLst>
            </p:cNvPr>
            <p:cNvSpPr/>
            <p:nvPr/>
          </p:nvSpPr>
          <p:spPr>
            <a:xfrm>
              <a:off x="4648487" y="589144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58" name="Rechthoek 157">
              <a:extLst>
                <a:ext uri="{FF2B5EF4-FFF2-40B4-BE49-F238E27FC236}">
                  <a16:creationId xmlns:a16="http://schemas.microsoft.com/office/drawing/2014/main" id="{72649198-8099-4652-9CDD-EE497D88FF3E}"/>
                </a:ext>
              </a:extLst>
            </p:cNvPr>
            <p:cNvSpPr/>
            <p:nvPr/>
          </p:nvSpPr>
          <p:spPr>
            <a:xfrm>
              <a:off x="6146372" y="589144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65" name="Rechthoek 164">
              <a:extLst>
                <a:ext uri="{FF2B5EF4-FFF2-40B4-BE49-F238E27FC236}">
                  <a16:creationId xmlns:a16="http://schemas.microsoft.com/office/drawing/2014/main" id="{CCE5C67F-1085-4550-8870-9840BDF41A1A}"/>
                </a:ext>
              </a:extLst>
            </p:cNvPr>
            <p:cNvSpPr/>
            <p:nvPr/>
          </p:nvSpPr>
          <p:spPr>
            <a:xfrm>
              <a:off x="7541003" y="589144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pic>
          <p:nvPicPr>
            <p:cNvPr id="179" name="Tijdelijke aanduiding voor afbeelding 475">
              <a:extLst>
                <a:ext uri="{FF2B5EF4-FFF2-40B4-BE49-F238E27FC236}">
                  <a16:creationId xmlns:a16="http://schemas.microsoft.com/office/drawing/2014/main" id="{9A641624-C7B6-4215-84E4-F10BC5A67840}"/>
                </a:ext>
              </a:extLst>
            </p:cNvPr>
            <p:cNvPicPr>
              <a:picLocks noChangeAspect="1"/>
            </p:cNvPicPr>
            <p:nvPr/>
          </p:nvPicPr>
          <p:blipFill rotWithShape="1">
            <a:blip r:embed="rId51"/>
            <a:srcRect l="26854" t="9751" r="26479" b="7854"/>
            <a:stretch/>
          </p:blipFill>
          <p:spPr>
            <a:xfrm>
              <a:off x="7898962" y="5941642"/>
              <a:ext cx="602467" cy="463550"/>
            </a:xfrm>
            <a:prstGeom prst="rect">
              <a:avLst/>
            </a:prstGeom>
            <a:solidFill>
              <a:schemeClr val="bg1"/>
            </a:solidFill>
            <a:ln>
              <a:noFill/>
            </a:ln>
          </p:spPr>
        </p:pic>
        <p:pic>
          <p:nvPicPr>
            <p:cNvPr id="238" name="Afbeelding 237">
              <a:extLst>
                <a:ext uri="{FF2B5EF4-FFF2-40B4-BE49-F238E27FC236}">
                  <a16:creationId xmlns:a16="http://schemas.microsoft.com/office/drawing/2014/main" id="{00D1C194-A8E5-496E-AFD3-A8B0594D60DC}"/>
                </a:ext>
              </a:extLst>
            </p:cNvPr>
            <p:cNvPicPr>
              <a:picLocks noChangeAspect="1"/>
            </p:cNvPicPr>
            <p:nvPr/>
          </p:nvPicPr>
          <p:blipFill>
            <a:blip r:embed="rId52"/>
            <a:stretch>
              <a:fillRect/>
            </a:stretch>
          </p:blipFill>
          <p:spPr>
            <a:xfrm>
              <a:off x="532445" y="6005830"/>
              <a:ext cx="1100487" cy="335174"/>
            </a:xfrm>
            <a:prstGeom prst="rect">
              <a:avLst/>
            </a:prstGeom>
            <a:ln>
              <a:noFill/>
            </a:ln>
          </p:spPr>
        </p:pic>
        <p:pic>
          <p:nvPicPr>
            <p:cNvPr id="241" name="Afbeelding 240">
              <a:extLst>
                <a:ext uri="{FF2B5EF4-FFF2-40B4-BE49-F238E27FC236}">
                  <a16:creationId xmlns:a16="http://schemas.microsoft.com/office/drawing/2014/main" id="{E539A930-1DD9-4FC0-903D-759A23FADDD1}"/>
                </a:ext>
              </a:extLst>
            </p:cNvPr>
            <p:cNvPicPr>
              <a:picLocks noChangeAspect="1"/>
            </p:cNvPicPr>
            <p:nvPr/>
          </p:nvPicPr>
          <p:blipFill>
            <a:blip r:embed="rId53"/>
            <a:stretch>
              <a:fillRect/>
            </a:stretch>
          </p:blipFill>
          <p:spPr>
            <a:xfrm>
              <a:off x="1912875" y="5952533"/>
              <a:ext cx="1152051" cy="459020"/>
            </a:xfrm>
            <a:prstGeom prst="rect">
              <a:avLst/>
            </a:prstGeom>
            <a:ln>
              <a:noFill/>
            </a:ln>
          </p:spPr>
        </p:pic>
        <p:sp>
          <p:nvSpPr>
            <p:cNvPr id="176" name="Rechthoek 175">
              <a:extLst>
                <a:ext uri="{FF2B5EF4-FFF2-40B4-BE49-F238E27FC236}">
                  <a16:creationId xmlns:a16="http://schemas.microsoft.com/office/drawing/2014/main" id="{E04BDD4B-D686-443C-A4BF-DDD905392194}"/>
                </a:ext>
              </a:extLst>
            </p:cNvPr>
            <p:cNvSpPr/>
            <p:nvPr/>
          </p:nvSpPr>
          <p:spPr>
            <a:xfrm>
              <a:off x="9056668" y="589144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89" name="Rechthoek 188">
              <a:extLst>
                <a:ext uri="{FF2B5EF4-FFF2-40B4-BE49-F238E27FC236}">
                  <a16:creationId xmlns:a16="http://schemas.microsoft.com/office/drawing/2014/main" id="{528EDE6D-4D34-4B67-87DD-5A488A5E099B}"/>
                </a:ext>
              </a:extLst>
            </p:cNvPr>
            <p:cNvSpPr/>
            <p:nvPr/>
          </p:nvSpPr>
          <p:spPr>
            <a:xfrm>
              <a:off x="10459898" y="589144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pic>
          <p:nvPicPr>
            <p:cNvPr id="218" name="Picture 22" descr="Gerelateerde afbeelding">
              <a:extLst>
                <a:ext uri="{FF2B5EF4-FFF2-40B4-BE49-F238E27FC236}">
                  <a16:creationId xmlns:a16="http://schemas.microsoft.com/office/drawing/2014/main" id="{2B83D0FB-9032-47E8-881B-F8674FF9F8D9}"/>
                </a:ext>
              </a:extLst>
            </p:cNvPr>
            <p:cNvPicPr>
              <a:picLocks noChangeAspect="1" noChangeArrowheads="1"/>
            </p:cNvPicPr>
            <p:nvPr/>
          </p:nvPicPr>
          <p:blipFill rotWithShape="1">
            <a:blip r:embed="rId54">
              <a:extLst>
                <a:ext uri="{28A0092B-C50C-407E-A947-70E740481C1C}">
                  <a14:useLocalDpi xmlns:a14="http://schemas.microsoft.com/office/drawing/2010/main" val="0"/>
                </a:ext>
              </a:extLst>
            </a:blip>
            <a:srcRect r="40439"/>
            <a:stretch/>
          </p:blipFill>
          <p:spPr bwMode="auto">
            <a:xfrm>
              <a:off x="10859905" y="5951027"/>
              <a:ext cx="514345" cy="548293"/>
            </a:xfrm>
            <a:prstGeom prst="rect">
              <a:avLst/>
            </a:prstGeom>
            <a:noFill/>
            <a:extLst>
              <a:ext uri="{909E8E84-426E-40DD-AFC4-6F175D3DCCD1}">
                <a14:hiddenFill xmlns:a14="http://schemas.microsoft.com/office/drawing/2010/main">
                  <a:solidFill>
                    <a:srgbClr val="FFFFFF"/>
                  </a:solidFill>
                </a14:hiddenFill>
              </a:ext>
            </a:extLst>
          </p:spPr>
        </p:pic>
        <p:pic>
          <p:nvPicPr>
            <p:cNvPr id="219" name="Picture 8" descr="Gerelateerde afbeelding">
              <a:extLst>
                <a:ext uri="{FF2B5EF4-FFF2-40B4-BE49-F238E27FC236}">
                  <a16:creationId xmlns:a16="http://schemas.microsoft.com/office/drawing/2014/main" id="{A8D3D6EB-9B89-44E5-A642-91A588B49344}"/>
                </a:ext>
              </a:extLst>
            </p:cNvPr>
            <p:cNvPicPr>
              <a:picLocks noChangeAspect="1" noChangeArrowheads="1"/>
            </p:cNvPicPr>
            <p:nvPr/>
          </p:nvPicPr>
          <p:blipFill rotWithShape="1">
            <a:blip r:embed="rId55">
              <a:extLst>
                <a:ext uri="{28A0092B-C50C-407E-A947-70E740481C1C}">
                  <a14:useLocalDpi xmlns:a14="http://schemas.microsoft.com/office/drawing/2010/main" val="0"/>
                </a:ext>
              </a:extLst>
            </a:blip>
            <a:srcRect l="5272" r="24980"/>
            <a:stretch/>
          </p:blipFill>
          <p:spPr bwMode="auto">
            <a:xfrm>
              <a:off x="9323519" y="5985701"/>
              <a:ext cx="749021" cy="4194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dorken logo">
              <a:extLst>
                <a:ext uri="{FF2B5EF4-FFF2-40B4-BE49-F238E27FC236}">
                  <a16:creationId xmlns:a16="http://schemas.microsoft.com/office/drawing/2014/main" id="{06E8B09D-E4A5-4787-A575-9F7A5774243C}"/>
                </a:ext>
              </a:extLst>
            </p:cNvPr>
            <p:cNvPicPr>
              <a:picLocks noChangeAspect="1" noChangeArrowheads="1"/>
            </p:cNvPicPr>
            <p:nvPr/>
          </p:nvPicPr>
          <p:blipFill rotWithShape="1">
            <a:blip r:embed="rId56">
              <a:extLst>
                <a:ext uri="{28A0092B-C50C-407E-A947-70E740481C1C}">
                  <a14:useLocalDpi xmlns:a14="http://schemas.microsoft.com/office/drawing/2010/main" val="0"/>
                </a:ext>
              </a:extLst>
            </a:blip>
            <a:srcRect t="8170" b="63968"/>
            <a:stretch/>
          </p:blipFill>
          <p:spPr bwMode="auto">
            <a:xfrm>
              <a:off x="4586670" y="6038948"/>
              <a:ext cx="1448460" cy="296288"/>
            </a:xfrm>
            <a:prstGeom prst="rect">
              <a:avLst/>
            </a:prstGeom>
            <a:noFill/>
            <a:extLst>
              <a:ext uri="{909E8E84-426E-40DD-AFC4-6F175D3DCCD1}">
                <a14:hiddenFill xmlns:a14="http://schemas.microsoft.com/office/drawing/2010/main">
                  <a:solidFill>
                    <a:srgbClr val="FFFFFF"/>
                  </a:solidFill>
                </a14:hiddenFill>
              </a:ext>
            </a:extLst>
          </p:spPr>
        </p:pic>
        <p:pic>
          <p:nvPicPr>
            <p:cNvPr id="206" name="Tijdelijke aanduiding voor afbeelding 469">
              <a:extLst>
                <a:ext uri="{FF2B5EF4-FFF2-40B4-BE49-F238E27FC236}">
                  <a16:creationId xmlns:a16="http://schemas.microsoft.com/office/drawing/2014/main" id="{757CA2E4-3AFA-4600-833D-E975601CB1BA}"/>
                </a:ext>
              </a:extLst>
            </p:cNvPr>
            <p:cNvPicPr>
              <a:picLocks noChangeAspect="1"/>
            </p:cNvPicPr>
            <p:nvPr/>
          </p:nvPicPr>
          <p:blipFill rotWithShape="1">
            <a:blip r:embed="rId57"/>
            <a:srcRect l="19981" t="19414" r="17674" b="19776"/>
            <a:stretch/>
          </p:blipFill>
          <p:spPr>
            <a:xfrm>
              <a:off x="3440445" y="5985701"/>
              <a:ext cx="972169" cy="413218"/>
            </a:xfrm>
            <a:prstGeom prst="rect">
              <a:avLst/>
            </a:prstGeom>
            <a:solidFill>
              <a:schemeClr val="bg1"/>
            </a:solidFill>
            <a:ln>
              <a:noFill/>
            </a:ln>
          </p:spPr>
        </p:pic>
        <p:pic>
          <p:nvPicPr>
            <p:cNvPr id="215" name="Picture 10" descr="Afbeeldingsresultaat voor logo intergamma">
              <a:extLst>
                <a:ext uri="{FF2B5EF4-FFF2-40B4-BE49-F238E27FC236}">
                  <a16:creationId xmlns:a16="http://schemas.microsoft.com/office/drawing/2014/main" id="{782AFD7B-721A-4BA2-A5C5-3625C21E6E24}"/>
                </a:ext>
              </a:extLst>
            </p:cNvPr>
            <p:cNvPicPr>
              <a:picLocks noChangeAspect="1" noChangeArrowheads="1"/>
            </p:cNvPicPr>
            <p:nvPr/>
          </p:nvPicPr>
          <p:blipFill rotWithShape="1">
            <a:blip r:embed="rId58">
              <a:extLst>
                <a:ext uri="{28A0092B-C50C-407E-A947-70E740481C1C}">
                  <a14:useLocalDpi xmlns:a14="http://schemas.microsoft.com/office/drawing/2010/main" val="0"/>
                </a:ext>
              </a:extLst>
            </a:blip>
            <a:srcRect l="6944" t="39016" r="5609" b="30510"/>
            <a:stretch/>
          </p:blipFill>
          <p:spPr bwMode="auto">
            <a:xfrm>
              <a:off x="6227425" y="6080516"/>
              <a:ext cx="1154907" cy="2235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7723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jdelijke aanduiding voor tekst 7">
            <a:extLst>
              <a:ext uri="{FF2B5EF4-FFF2-40B4-BE49-F238E27FC236}">
                <a16:creationId xmlns:a16="http://schemas.microsoft.com/office/drawing/2014/main" id="{8B515186-DE5C-4B1E-8182-569599FEF20F}"/>
              </a:ext>
            </a:extLst>
          </p:cNvPr>
          <p:cNvSpPr txBox="1">
            <a:spLocks/>
          </p:cNvSpPr>
          <p:nvPr/>
        </p:nvSpPr>
        <p:spPr>
          <a:xfrm>
            <a:off x="8004526" y="1425429"/>
            <a:ext cx="3528662" cy="2004969"/>
          </a:xfrm>
          <a:prstGeom prst="rect">
            <a:avLst/>
          </a:prstGeom>
          <a:solidFill>
            <a:srgbClr val="CD1719"/>
          </a:solidFill>
        </p:spPr>
        <p:txBody>
          <a:bodyPr/>
          <a:lstStyle>
            <a:lvl1pPr marL="180975" indent="-180975" algn="l" defTabSz="914400" rtl="0" eaLnBrk="1" latinLnBrk="0" hangingPunct="1">
              <a:lnSpc>
                <a:spcPct val="90000"/>
              </a:lnSpc>
              <a:spcBef>
                <a:spcPts val="400"/>
              </a:spcBef>
              <a:spcAft>
                <a:spcPts val="400"/>
              </a:spcAft>
              <a:buClr>
                <a:schemeClr val="accent1"/>
              </a:buClr>
              <a:buFont typeface="Arial" panose="020B0604020202020204" pitchFamily="34" charset="0"/>
              <a:buChar char="•"/>
              <a:defRPr sz="1200" kern="1200">
                <a:solidFill>
                  <a:schemeClr val="tx2"/>
                </a:solidFill>
                <a:latin typeface="+mn-lt"/>
                <a:ea typeface="+mn-ea"/>
                <a:cs typeface="+mn-cs"/>
              </a:defRPr>
            </a:lvl1pPr>
            <a:lvl2pPr marL="360363" indent="-179388" algn="l" defTabSz="914400" rtl="0" eaLnBrk="1" latinLnBrk="0" hangingPunct="1">
              <a:lnSpc>
                <a:spcPct val="90000"/>
              </a:lnSpc>
              <a:spcBef>
                <a:spcPts val="400"/>
              </a:spcBef>
              <a:spcAft>
                <a:spcPts val="400"/>
              </a:spcAft>
              <a:buClr>
                <a:schemeClr val="accent2"/>
              </a:buClr>
              <a:buSzPct val="100000"/>
              <a:buFont typeface="Arial" panose="020B0604020202020204" pitchFamily="34" charset="0"/>
              <a:buChar char="•"/>
              <a:defRPr sz="1200" kern="1200">
                <a:solidFill>
                  <a:schemeClr val="tx2"/>
                </a:solidFill>
                <a:latin typeface="+mn-lt"/>
                <a:ea typeface="+mn-ea"/>
                <a:cs typeface="+mn-cs"/>
              </a:defRPr>
            </a:lvl2pPr>
            <a:lvl3pPr marL="541338" indent="-180975" algn="l" defTabSz="914400" rtl="0" eaLnBrk="1" latinLnBrk="0" hangingPunct="1">
              <a:lnSpc>
                <a:spcPct val="90000"/>
              </a:lnSpc>
              <a:spcBef>
                <a:spcPts val="400"/>
              </a:spcBef>
              <a:spcAft>
                <a:spcPts val="400"/>
              </a:spcAft>
              <a:buClr>
                <a:schemeClr val="tx2"/>
              </a:buClr>
              <a:buFont typeface="Calibri" panose="020F0502020204030204" pitchFamily="34" charset="0"/>
              <a:buChar char="-"/>
              <a:defRPr sz="1000" kern="1200">
                <a:solidFill>
                  <a:schemeClr val="tx2"/>
                </a:solidFill>
                <a:latin typeface="+mn-lt"/>
                <a:ea typeface="+mn-ea"/>
                <a:cs typeface="+mn-cs"/>
              </a:defRPr>
            </a:lvl3pPr>
            <a:lvl4pPr marL="0" indent="0" algn="l" defTabSz="914400" rtl="0" eaLnBrk="1" latinLnBrk="0" hangingPunct="1">
              <a:lnSpc>
                <a:spcPct val="90000"/>
              </a:lnSpc>
              <a:spcBef>
                <a:spcPts val="400"/>
              </a:spcBef>
              <a:spcAft>
                <a:spcPts val="400"/>
              </a:spcAft>
              <a:buFont typeface="Arial" panose="020B0604020202020204" pitchFamily="34" charset="0"/>
              <a:buNone/>
              <a:defRPr sz="1200" b="0" kern="1200">
                <a:solidFill>
                  <a:schemeClr val="tx2"/>
                </a:solidFill>
                <a:latin typeface="+mn-lt"/>
                <a:ea typeface="+mn-ea"/>
                <a:cs typeface="+mn-cs"/>
              </a:defRPr>
            </a:lvl4pPr>
            <a:lvl5pPr marL="0" indent="0" algn="l" defTabSz="914400" rtl="0" eaLnBrk="1" latinLnBrk="0" hangingPunct="1">
              <a:lnSpc>
                <a:spcPct val="90000"/>
              </a:lnSpc>
              <a:spcBef>
                <a:spcPts val="400"/>
              </a:spcBef>
              <a:spcAft>
                <a:spcPts val="400"/>
              </a:spcAft>
              <a:buFont typeface="+mj-lt"/>
              <a:buNone/>
              <a:defRPr sz="1400" b="1" kern="1200">
                <a:solidFill>
                  <a:schemeClr val="accent1"/>
                </a:solidFill>
                <a:latin typeface="+mj-lt"/>
                <a:ea typeface="+mn-ea"/>
                <a:cs typeface="+mn-cs"/>
              </a:defRPr>
            </a:lvl5pPr>
            <a:lvl6pPr marL="0" indent="0" algn="l" defTabSz="914400" rtl="0" eaLnBrk="1" latinLnBrk="0" hangingPunct="1">
              <a:lnSpc>
                <a:spcPct val="90000"/>
              </a:lnSpc>
              <a:spcBef>
                <a:spcPts val="400"/>
              </a:spcBef>
              <a:spcAft>
                <a:spcPts val="400"/>
              </a:spcAft>
              <a:buClr>
                <a:schemeClr val="accent2"/>
              </a:buClr>
              <a:buFont typeface="Arial" panose="020B0604020202020204" pitchFamily="34" charset="0"/>
              <a:buNone/>
              <a:defRPr sz="1400" kern="1200">
                <a:solidFill>
                  <a:schemeClr val="accent1"/>
                </a:solidFill>
                <a:latin typeface="+mj-lt"/>
                <a:ea typeface="+mn-ea"/>
                <a:cs typeface="+mn-cs"/>
              </a:defRPr>
            </a:lvl6pPr>
            <a:lvl7pPr marL="180975" indent="-180975" algn="l" defTabSz="914400" rtl="0" eaLnBrk="1" latinLnBrk="0" hangingPunct="1">
              <a:lnSpc>
                <a:spcPct val="90000"/>
              </a:lnSpc>
              <a:spcBef>
                <a:spcPts val="400"/>
              </a:spcBef>
              <a:spcAft>
                <a:spcPts val="400"/>
              </a:spcAft>
              <a:buClr>
                <a:schemeClr val="accent1"/>
              </a:buClr>
              <a:buFont typeface="Arial" panose="020B0604020202020204" pitchFamily="34" charset="0"/>
              <a:buChar char="•"/>
              <a:defRPr sz="1200" kern="1200">
                <a:solidFill>
                  <a:schemeClr val="tx2"/>
                </a:solidFill>
                <a:latin typeface="+mn-lt"/>
                <a:ea typeface="+mn-ea"/>
                <a:cs typeface="+mn-cs"/>
              </a:defRPr>
            </a:lvl7pPr>
            <a:lvl8pPr marL="360363" indent="-179388" algn="l" defTabSz="914400" rtl="0" eaLnBrk="1" latinLnBrk="0" hangingPunct="1">
              <a:lnSpc>
                <a:spcPct val="90000"/>
              </a:lnSpc>
              <a:spcBef>
                <a:spcPts val="400"/>
              </a:spcBef>
              <a:spcAft>
                <a:spcPts val="400"/>
              </a:spcAft>
              <a:buClr>
                <a:schemeClr val="accent2"/>
              </a:buClr>
              <a:buFont typeface="Arial" panose="020B0604020202020204" pitchFamily="34" charset="0"/>
              <a:buChar char="•"/>
              <a:tabLst/>
              <a:defRPr sz="1200" kern="1200">
                <a:solidFill>
                  <a:schemeClr val="tx2"/>
                </a:solidFill>
                <a:latin typeface="+mn-lt"/>
                <a:ea typeface="+mn-ea"/>
                <a:cs typeface="+mn-cs"/>
              </a:defRPr>
            </a:lvl8pPr>
            <a:lvl9pPr marL="541338" indent="-180975" algn="l" defTabSz="914400" rtl="0" eaLnBrk="1" latinLnBrk="0" hangingPunct="1">
              <a:lnSpc>
                <a:spcPct val="90000"/>
              </a:lnSpc>
              <a:spcBef>
                <a:spcPts val="400"/>
              </a:spcBef>
              <a:spcAft>
                <a:spcPts val="400"/>
              </a:spcAft>
              <a:buClr>
                <a:schemeClr val="tx2"/>
              </a:buClr>
              <a:buFont typeface="Calibri" panose="020F0502020204030204" pitchFamily="34" charset="0"/>
              <a:buChar char="-"/>
              <a:defRPr sz="1000" kern="1200">
                <a:solidFill>
                  <a:schemeClr val="tx2"/>
                </a:solidFill>
                <a:latin typeface="+mn-lt"/>
                <a:ea typeface="+mn-ea"/>
                <a:cs typeface="+mn-cs"/>
              </a:defRPr>
            </a:lvl9pPr>
          </a:lstStyle>
          <a:p>
            <a:endParaRPr lang="nl-NL" dirty="0"/>
          </a:p>
        </p:txBody>
      </p:sp>
      <p:sp>
        <p:nvSpPr>
          <p:cNvPr id="25" name="Tijdelijke aanduiding voor tekst 7">
            <a:extLst>
              <a:ext uri="{FF2B5EF4-FFF2-40B4-BE49-F238E27FC236}">
                <a16:creationId xmlns:a16="http://schemas.microsoft.com/office/drawing/2014/main" id="{373BA726-C75A-4021-BF9C-B616FF41E0BB}"/>
              </a:ext>
            </a:extLst>
          </p:cNvPr>
          <p:cNvSpPr txBox="1">
            <a:spLocks/>
          </p:cNvSpPr>
          <p:nvPr/>
        </p:nvSpPr>
        <p:spPr>
          <a:xfrm>
            <a:off x="4249330" y="1425429"/>
            <a:ext cx="3528662" cy="2004969"/>
          </a:xfrm>
          <a:prstGeom prst="rect">
            <a:avLst/>
          </a:prstGeom>
          <a:solidFill>
            <a:srgbClr val="CD1719"/>
          </a:solidFill>
        </p:spPr>
        <p:txBody>
          <a:bodyPr/>
          <a:lstStyle>
            <a:lvl1pPr marL="180975" indent="-180975" algn="l" defTabSz="914400" rtl="0" eaLnBrk="1" latinLnBrk="0" hangingPunct="1">
              <a:lnSpc>
                <a:spcPct val="90000"/>
              </a:lnSpc>
              <a:spcBef>
                <a:spcPts val="400"/>
              </a:spcBef>
              <a:spcAft>
                <a:spcPts val="400"/>
              </a:spcAft>
              <a:buClr>
                <a:schemeClr val="accent1"/>
              </a:buClr>
              <a:buFont typeface="Arial" panose="020B0604020202020204" pitchFamily="34" charset="0"/>
              <a:buChar char="•"/>
              <a:defRPr sz="1200" kern="1200">
                <a:solidFill>
                  <a:schemeClr val="tx2"/>
                </a:solidFill>
                <a:latin typeface="+mn-lt"/>
                <a:ea typeface="+mn-ea"/>
                <a:cs typeface="+mn-cs"/>
              </a:defRPr>
            </a:lvl1pPr>
            <a:lvl2pPr marL="360363" indent="-179388" algn="l" defTabSz="914400" rtl="0" eaLnBrk="1" latinLnBrk="0" hangingPunct="1">
              <a:lnSpc>
                <a:spcPct val="90000"/>
              </a:lnSpc>
              <a:spcBef>
                <a:spcPts val="400"/>
              </a:spcBef>
              <a:spcAft>
                <a:spcPts val="400"/>
              </a:spcAft>
              <a:buClr>
                <a:schemeClr val="accent2"/>
              </a:buClr>
              <a:buSzPct val="100000"/>
              <a:buFont typeface="Arial" panose="020B0604020202020204" pitchFamily="34" charset="0"/>
              <a:buChar char="•"/>
              <a:defRPr sz="1200" kern="1200">
                <a:solidFill>
                  <a:schemeClr val="tx2"/>
                </a:solidFill>
                <a:latin typeface="+mn-lt"/>
                <a:ea typeface="+mn-ea"/>
                <a:cs typeface="+mn-cs"/>
              </a:defRPr>
            </a:lvl2pPr>
            <a:lvl3pPr marL="541338" indent="-180975" algn="l" defTabSz="914400" rtl="0" eaLnBrk="1" latinLnBrk="0" hangingPunct="1">
              <a:lnSpc>
                <a:spcPct val="90000"/>
              </a:lnSpc>
              <a:spcBef>
                <a:spcPts val="400"/>
              </a:spcBef>
              <a:spcAft>
                <a:spcPts val="400"/>
              </a:spcAft>
              <a:buClr>
                <a:schemeClr val="tx2"/>
              </a:buClr>
              <a:buFont typeface="Calibri" panose="020F0502020204030204" pitchFamily="34" charset="0"/>
              <a:buChar char="-"/>
              <a:defRPr sz="1000" kern="1200">
                <a:solidFill>
                  <a:schemeClr val="tx2"/>
                </a:solidFill>
                <a:latin typeface="+mn-lt"/>
                <a:ea typeface="+mn-ea"/>
                <a:cs typeface="+mn-cs"/>
              </a:defRPr>
            </a:lvl3pPr>
            <a:lvl4pPr marL="0" indent="0" algn="l" defTabSz="914400" rtl="0" eaLnBrk="1" latinLnBrk="0" hangingPunct="1">
              <a:lnSpc>
                <a:spcPct val="90000"/>
              </a:lnSpc>
              <a:spcBef>
                <a:spcPts val="400"/>
              </a:spcBef>
              <a:spcAft>
                <a:spcPts val="400"/>
              </a:spcAft>
              <a:buFont typeface="Arial" panose="020B0604020202020204" pitchFamily="34" charset="0"/>
              <a:buNone/>
              <a:defRPr sz="1200" b="0" kern="1200">
                <a:solidFill>
                  <a:schemeClr val="tx2"/>
                </a:solidFill>
                <a:latin typeface="+mn-lt"/>
                <a:ea typeface="+mn-ea"/>
                <a:cs typeface="+mn-cs"/>
              </a:defRPr>
            </a:lvl4pPr>
            <a:lvl5pPr marL="0" indent="0" algn="l" defTabSz="914400" rtl="0" eaLnBrk="1" latinLnBrk="0" hangingPunct="1">
              <a:lnSpc>
                <a:spcPct val="90000"/>
              </a:lnSpc>
              <a:spcBef>
                <a:spcPts val="400"/>
              </a:spcBef>
              <a:spcAft>
                <a:spcPts val="400"/>
              </a:spcAft>
              <a:buFont typeface="+mj-lt"/>
              <a:buNone/>
              <a:defRPr sz="1400" b="1" kern="1200">
                <a:solidFill>
                  <a:schemeClr val="accent1"/>
                </a:solidFill>
                <a:latin typeface="+mj-lt"/>
                <a:ea typeface="+mn-ea"/>
                <a:cs typeface="+mn-cs"/>
              </a:defRPr>
            </a:lvl5pPr>
            <a:lvl6pPr marL="0" indent="0" algn="l" defTabSz="914400" rtl="0" eaLnBrk="1" latinLnBrk="0" hangingPunct="1">
              <a:lnSpc>
                <a:spcPct val="90000"/>
              </a:lnSpc>
              <a:spcBef>
                <a:spcPts val="400"/>
              </a:spcBef>
              <a:spcAft>
                <a:spcPts val="400"/>
              </a:spcAft>
              <a:buClr>
                <a:schemeClr val="accent2"/>
              </a:buClr>
              <a:buFont typeface="Arial" panose="020B0604020202020204" pitchFamily="34" charset="0"/>
              <a:buNone/>
              <a:defRPr sz="1400" kern="1200">
                <a:solidFill>
                  <a:schemeClr val="accent1"/>
                </a:solidFill>
                <a:latin typeface="+mj-lt"/>
                <a:ea typeface="+mn-ea"/>
                <a:cs typeface="+mn-cs"/>
              </a:defRPr>
            </a:lvl6pPr>
            <a:lvl7pPr marL="180975" indent="-180975" algn="l" defTabSz="914400" rtl="0" eaLnBrk="1" latinLnBrk="0" hangingPunct="1">
              <a:lnSpc>
                <a:spcPct val="90000"/>
              </a:lnSpc>
              <a:spcBef>
                <a:spcPts val="400"/>
              </a:spcBef>
              <a:spcAft>
                <a:spcPts val="400"/>
              </a:spcAft>
              <a:buClr>
                <a:schemeClr val="accent1"/>
              </a:buClr>
              <a:buFont typeface="Arial" panose="020B0604020202020204" pitchFamily="34" charset="0"/>
              <a:buChar char="•"/>
              <a:defRPr sz="1200" kern="1200">
                <a:solidFill>
                  <a:schemeClr val="tx2"/>
                </a:solidFill>
                <a:latin typeface="+mn-lt"/>
                <a:ea typeface="+mn-ea"/>
                <a:cs typeface="+mn-cs"/>
              </a:defRPr>
            </a:lvl7pPr>
            <a:lvl8pPr marL="360363" indent="-179388" algn="l" defTabSz="914400" rtl="0" eaLnBrk="1" latinLnBrk="0" hangingPunct="1">
              <a:lnSpc>
                <a:spcPct val="90000"/>
              </a:lnSpc>
              <a:spcBef>
                <a:spcPts val="400"/>
              </a:spcBef>
              <a:spcAft>
                <a:spcPts val="400"/>
              </a:spcAft>
              <a:buClr>
                <a:schemeClr val="accent2"/>
              </a:buClr>
              <a:buFont typeface="Arial" panose="020B0604020202020204" pitchFamily="34" charset="0"/>
              <a:buChar char="•"/>
              <a:tabLst/>
              <a:defRPr sz="1200" kern="1200">
                <a:solidFill>
                  <a:schemeClr val="tx2"/>
                </a:solidFill>
                <a:latin typeface="+mn-lt"/>
                <a:ea typeface="+mn-ea"/>
                <a:cs typeface="+mn-cs"/>
              </a:defRPr>
            </a:lvl8pPr>
            <a:lvl9pPr marL="541338" indent="-180975" algn="l" defTabSz="914400" rtl="0" eaLnBrk="1" latinLnBrk="0" hangingPunct="1">
              <a:lnSpc>
                <a:spcPct val="90000"/>
              </a:lnSpc>
              <a:spcBef>
                <a:spcPts val="400"/>
              </a:spcBef>
              <a:spcAft>
                <a:spcPts val="400"/>
              </a:spcAft>
              <a:buClr>
                <a:schemeClr val="tx2"/>
              </a:buClr>
              <a:buFont typeface="Calibri" panose="020F0502020204030204" pitchFamily="34" charset="0"/>
              <a:buChar char="-"/>
              <a:defRPr sz="1000" kern="1200">
                <a:solidFill>
                  <a:schemeClr val="tx2"/>
                </a:solidFill>
                <a:latin typeface="+mn-lt"/>
                <a:ea typeface="+mn-ea"/>
                <a:cs typeface="+mn-cs"/>
              </a:defRPr>
            </a:lvl9pPr>
          </a:lstStyle>
          <a:p>
            <a:endParaRPr lang="nl-NL" dirty="0"/>
          </a:p>
        </p:txBody>
      </p:sp>
      <p:sp>
        <p:nvSpPr>
          <p:cNvPr id="2" name="Tijdelijke aanduiding voor dianummer 1">
            <a:extLst>
              <a:ext uri="{FF2B5EF4-FFF2-40B4-BE49-F238E27FC236}">
                <a16:creationId xmlns:a16="http://schemas.microsoft.com/office/drawing/2014/main" id="{3C899100-3BC1-4328-B984-EC2F09277CA1}"/>
              </a:ext>
            </a:extLst>
          </p:cNvPr>
          <p:cNvSpPr>
            <a:spLocks noGrp="1"/>
          </p:cNvSpPr>
          <p:nvPr>
            <p:ph type="sldNum" sz="quarter" idx="12"/>
          </p:nvPr>
        </p:nvSpPr>
        <p:spPr>
          <a:xfrm>
            <a:off x="11432749" y="6465337"/>
            <a:ext cx="612910" cy="38835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D0FE45-509C-4BDF-9EDE-64426F8DF3D2}" type="slidenum">
              <a:rPr kumimoji="0" lang="nl-NL" sz="900" b="0" i="0" u="none" strike="noStrike" kern="1200" cap="none" spc="0" normalizeH="0" baseline="0" noProof="0" smtClean="0">
                <a:ln>
                  <a:noFill/>
                </a:ln>
                <a:solidFill>
                  <a:srgbClr val="757F7F"/>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nl-NL" sz="900" b="0" i="0" u="none" strike="noStrike" kern="1200" cap="none" spc="0" normalizeH="0" baseline="0" noProof="0">
              <a:ln>
                <a:noFill/>
              </a:ln>
              <a:solidFill>
                <a:srgbClr val="757F7F"/>
              </a:solidFill>
              <a:effectLst/>
              <a:uLnTx/>
              <a:uFillTx/>
              <a:latin typeface="Arial" panose="020B0604020202020204"/>
              <a:ea typeface="+mn-ea"/>
              <a:cs typeface="+mn-cs"/>
            </a:endParaRPr>
          </a:p>
        </p:txBody>
      </p:sp>
      <p:sp>
        <p:nvSpPr>
          <p:cNvPr id="27" name="Titel 1">
            <a:extLst>
              <a:ext uri="{FF2B5EF4-FFF2-40B4-BE49-F238E27FC236}">
                <a16:creationId xmlns:a16="http://schemas.microsoft.com/office/drawing/2014/main" id="{F4B6146E-41F8-485E-BFF6-EE63DE19503F}"/>
              </a:ext>
            </a:extLst>
          </p:cNvPr>
          <p:cNvSpPr txBox="1">
            <a:spLocks/>
          </p:cNvSpPr>
          <p:nvPr/>
        </p:nvSpPr>
        <p:spPr>
          <a:xfrm>
            <a:off x="500043" y="339444"/>
            <a:ext cx="11333292" cy="629695"/>
          </a:xfrm>
          <a:prstGeom prst="rect">
            <a:avLst/>
          </a:prstGeom>
        </p:spPr>
        <p:txBody>
          <a:bodyPr/>
          <a:lstStyle>
            <a:lvl1pPr algn="l" defTabSz="914400" rtl="0" eaLnBrk="1" latinLnBrk="0" hangingPunct="1">
              <a:lnSpc>
                <a:spcPct val="80000"/>
              </a:lnSpc>
              <a:spcBef>
                <a:spcPct val="0"/>
              </a:spcBef>
              <a:buNone/>
              <a:defRPr sz="1400" b="1" kern="1200">
                <a:solidFill>
                  <a:srgbClr val="4A4A49"/>
                </a:solidFill>
                <a:latin typeface="+mj-lt"/>
                <a:ea typeface="+mj-ea"/>
                <a:cs typeface="+mj-cs"/>
              </a:defRPr>
            </a:lvl1pPr>
          </a:lstStyle>
          <a:p>
            <a:pPr>
              <a:lnSpc>
                <a:spcPct val="100000"/>
              </a:lnSpc>
            </a:pPr>
            <a:r>
              <a:rPr lang="en-US" sz="2800" b="0" dirty="0"/>
              <a:t>For questions and more information </a:t>
            </a:r>
          </a:p>
        </p:txBody>
      </p:sp>
      <p:sp>
        <p:nvSpPr>
          <p:cNvPr id="129" name="Tijdelijke aanduiding voor tekst 7">
            <a:extLst>
              <a:ext uri="{FF2B5EF4-FFF2-40B4-BE49-F238E27FC236}">
                <a16:creationId xmlns:a16="http://schemas.microsoft.com/office/drawing/2014/main" id="{8B2637F3-FDD0-47C5-99E3-BA3713A5D013}"/>
              </a:ext>
            </a:extLst>
          </p:cNvPr>
          <p:cNvSpPr txBox="1">
            <a:spLocks/>
          </p:cNvSpPr>
          <p:nvPr/>
        </p:nvSpPr>
        <p:spPr>
          <a:xfrm>
            <a:off x="623888" y="1424031"/>
            <a:ext cx="3528662" cy="2004969"/>
          </a:xfrm>
          <a:prstGeom prst="rect">
            <a:avLst/>
          </a:prstGeom>
          <a:solidFill>
            <a:srgbClr val="CD1719"/>
          </a:solidFill>
        </p:spPr>
        <p:txBody>
          <a:bodyPr/>
          <a:lstStyle>
            <a:lvl1pPr marL="180975" indent="-180975" algn="l" defTabSz="914400" rtl="0" eaLnBrk="1" latinLnBrk="0" hangingPunct="1">
              <a:lnSpc>
                <a:spcPct val="90000"/>
              </a:lnSpc>
              <a:spcBef>
                <a:spcPts val="400"/>
              </a:spcBef>
              <a:spcAft>
                <a:spcPts val="400"/>
              </a:spcAft>
              <a:buClr>
                <a:schemeClr val="accent1"/>
              </a:buClr>
              <a:buFont typeface="Arial" panose="020B0604020202020204" pitchFamily="34" charset="0"/>
              <a:buChar char="•"/>
              <a:defRPr sz="1200" kern="1200">
                <a:solidFill>
                  <a:schemeClr val="tx2"/>
                </a:solidFill>
                <a:latin typeface="+mn-lt"/>
                <a:ea typeface="+mn-ea"/>
                <a:cs typeface="+mn-cs"/>
              </a:defRPr>
            </a:lvl1pPr>
            <a:lvl2pPr marL="360363" indent="-179388" algn="l" defTabSz="914400" rtl="0" eaLnBrk="1" latinLnBrk="0" hangingPunct="1">
              <a:lnSpc>
                <a:spcPct val="90000"/>
              </a:lnSpc>
              <a:spcBef>
                <a:spcPts val="400"/>
              </a:spcBef>
              <a:spcAft>
                <a:spcPts val="400"/>
              </a:spcAft>
              <a:buClr>
                <a:schemeClr val="accent2"/>
              </a:buClr>
              <a:buSzPct val="100000"/>
              <a:buFont typeface="Arial" panose="020B0604020202020204" pitchFamily="34" charset="0"/>
              <a:buChar char="•"/>
              <a:defRPr sz="1200" kern="1200">
                <a:solidFill>
                  <a:schemeClr val="tx2"/>
                </a:solidFill>
                <a:latin typeface="+mn-lt"/>
                <a:ea typeface="+mn-ea"/>
                <a:cs typeface="+mn-cs"/>
              </a:defRPr>
            </a:lvl2pPr>
            <a:lvl3pPr marL="541338" indent="-180975" algn="l" defTabSz="914400" rtl="0" eaLnBrk="1" latinLnBrk="0" hangingPunct="1">
              <a:lnSpc>
                <a:spcPct val="90000"/>
              </a:lnSpc>
              <a:spcBef>
                <a:spcPts val="400"/>
              </a:spcBef>
              <a:spcAft>
                <a:spcPts val="400"/>
              </a:spcAft>
              <a:buClr>
                <a:schemeClr val="tx2"/>
              </a:buClr>
              <a:buFont typeface="Calibri" panose="020F0502020204030204" pitchFamily="34" charset="0"/>
              <a:buChar char="-"/>
              <a:defRPr sz="1000" kern="1200">
                <a:solidFill>
                  <a:schemeClr val="tx2"/>
                </a:solidFill>
                <a:latin typeface="+mn-lt"/>
                <a:ea typeface="+mn-ea"/>
                <a:cs typeface="+mn-cs"/>
              </a:defRPr>
            </a:lvl3pPr>
            <a:lvl4pPr marL="0" indent="0" algn="l" defTabSz="914400" rtl="0" eaLnBrk="1" latinLnBrk="0" hangingPunct="1">
              <a:lnSpc>
                <a:spcPct val="90000"/>
              </a:lnSpc>
              <a:spcBef>
                <a:spcPts val="400"/>
              </a:spcBef>
              <a:spcAft>
                <a:spcPts val="400"/>
              </a:spcAft>
              <a:buFont typeface="Arial" panose="020B0604020202020204" pitchFamily="34" charset="0"/>
              <a:buNone/>
              <a:defRPr sz="1200" b="0" kern="1200">
                <a:solidFill>
                  <a:schemeClr val="tx2"/>
                </a:solidFill>
                <a:latin typeface="+mn-lt"/>
                <a:ea typeface="+mn-ea"/>
                <a:cs typeface="+mn-cs"/>
              </a:defRPr>
            </a:lvl4pPr>
            <a:lvl5pPr marL="0" indent="0" algn="l" defTabSz="914400" rtl="0" eaLnBrk="1" latinLnBrk="0" hangingPunct="1">
              <a:lnSpc>
                <a:spcPct val="90000"/>
              </a:lnSpc>
              <a:spcBef>
                <a:spcPts val="400"/>
              </a:spcBef>
              <a:spcAft>
                <a:spcPts val="400"/>
              </a:spcAft>
              <a:buFont typeface="+mj-lt"/>
              <a:buNone/>
              <a:defRPr sz="1400" b="1" kern="1200">
                <a:solidFill>
                  <a:schemeClr val="accent1"/>
                </a:solidFill>
                <a:latin typeface="+mj-lt"/>
                <a:ea typeface="+mn-ea"/>
                <a:cs typeface="+mn-cs"/>
              </a:defRPr>
            </a:lvl5pPr>
            <a:lvl6pPr marL="0" indent="0" algn="l" defTabSz="914400" rtl="0" eaLnBrk="1" latinLnBrk="0" hangingPunct="1">
              <a:lnSpc>
                <a:spcPct val="90000"/>
              </a:lnSpc>
              <a:spcBef>
                <a:spcPts val="400"/>
              </a:spcBef>
              <a:spcAft>
                <a:spcPts val="400"/>
              </a:spcAft>
              <a:buClr>
                <a:schemeClr val="accent2"/>
              </a:buClr>
              <a:buFont typeface="Arial" panose="020B0604020202020204" pitchFamily="34" charset="0"/>
              <a:buNone/>
              <a:defRPr sz="1400" kern="1200">
                <a:solidFill>
                  <a:schemeClr val="accent1"/>
                </a:solidFill>
                <a:latin typeface="+mj-lt"/>
                <a:ea typeface="+mn-ea"/>
                <a:cs typeface="+mn-cs"/>
              </a:defRPr>
            </a:lvl6pPr>
            <a:lvl7pPr marL="180975" indent="-180975" algn="l" defTabSz="914400" rtl="0" eaLnBrk="1" latinLnBrk="0" hangingPunct="1">
              <a:lnSpc>
                <a:spcPct val="90000"/>
              </a:lnSpc>
              <a:spcBef>
                <a:spcPts val="400"/>
              </a:spcBef>
              <a:spcAft>
                <a:spcPts val="400"/>
              </a:spcAft>
              <a:buClr>
                <a:schemeClr val="accent1"/>
              </a:buClr>
              <a:buFont typeface="Arial" panose="020B0604020202020204" pitchFamily="34" charset="0"/>
              <a:buChar char="•"/>
              <a:defRPr sz="1200" kern="1200">
                <a:solidFill>
                  <a:schemeClr val="tx2"/>
                </a:solidFill>
                <a:latin typeface="+mn-lt"/>
                <a:ea typeface="+mn-ea"/>
                <a:cs typeface="+mn-cs"/>
              </a:defRPr>
            </a:lvl7pPr>
            <a:lvl8pPr marL="360363" indent="-179388" algn="l" defTabSz="914400" rtl="0" eaLnBrk="1" latinLnBrk="0" hangingPunct="1">
              <a:lnSpc>
                <a:spcPct val="90000"/>
              </a:lnSpc>
              <a:spcBef>
                <a:spcPts val="400"/>
              </a:spcBef>
              <a:spcAft>
                <a:spcPts val="400"/>
              </a:spcAft>
              <a:buClr>
                <a:schemeClr val="accent2"/>
              </a:buClr>
              <a:buFont typeface="Arial" panose="020B0604020202020204" pitchFamily="34" charset="0"/>
              <a:buChar char="•"/>
              <a:tabLst/>
              <a:defRPr sz="1200" kern="1200">
                <a:solidFill>
                  <a:schemeClr val="tx2"/>
                </a:solidFill>
                <a:latin typeface="+mn-lt"/>
                <a:ea typeface="+mn-ea"/>
                <a:cs typeface="+mn-cs"/>
              </a:defRPr>
            </a:lvl8pPr>
            <a:lvl9pPr marL="541338" indent="-180975" algn="l" defTabSz="914400" rtl="0" eaLnBrk="1" latinLnBrk="0" hangingPunct="1">
              <a:lnSpc>
                <a:spcPct val="90000"/>
              </a:lnSpc>
              <a:spcBef>
                <a:spcPts val="400"/>
              </a:spcBef>
              <a:spcAft>
                <a:spcPts val="400"/>
              </a:spcAft>
              <a:buClr>
                <a:schemeClr val="tx2"/>
              </a:buClr>
              <a:buFont typeface="Calibri" panose="020F0502020204030204" pitchFamily="34" charset="0"/>
              <a:buChar char="-"/>
              <a:defRPr sz="1000" kern="1200">
                <a:solidFill>
                  <a:schemeClr val="tx2"/>
                </a:solidFill>
                <a:latin typeface="+mn-lt"/>
                <a:ea typeface="+mn-ea"/>
                <a:cs typeface="+mn-cs"/>
              </a:defRPr>
            </a:lvl9pPr>
          </a:lstStyle>
          <a:p>
            <a:endParaRPr lang="nl-NL" dirty="0"/>
          </a:p>
        </p:txBody>
      </p:sp>
      <p:pic>
        <p:nvPicPr>
          <p:cNvPr id="130" name="Picture 2" descr="Jan-Paul Schop">
            <a:extLst>
              <a:ext uri="{FF2B5EF4-FFF2-40B4-BE49-F238E27FC236}">
                <a16:creationId xmlns:a16="http://schemas.microsoft.com/office/drawing/2014/main" id="{E55B21CA-FA0B-4866-9496-9372CB8342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472" r="19472"/>
          <a:stretch>
            <a:fillRect/>
          </a:stretch>
        </p:blipFill>
        <p:spPr bwMode="auto">
          <a:xfrm>
            <a:off x="746025" y="1529474"/>
            <a:ext cx="1109585" cy="1815881"/>
          </a:xfrm>
          <a:prstGeom prst="rect">
            <a:avLst/>
          </a:prstGeom>
          <a:noFill/>
          <a:extLst>
            <a:ext uri="{909E8E84-426E-40DD-AFC4-6F175D3DCCD1}">
              <a14:hiddenFill xmlns:a14="http://schemas.microsoft.com/office/drawing/2010/main">
                <a:solidFill>
                  <a:srgbClr val="FFFFFF"/>
                </a:solidFill>
              </a14:hiddenFill>
            </a:ext>
          </a:extLst>
        </p:spPr>
      </p:pic>
      <p:sp>
        <p:nvSpPr>
          <p:cNvPr id="131" name="Rechthoek 130">
            <a:extLst>
              <a:ext uri="{FF2B5EF4-FFF2-40B4-BE49-F238E27FC236}">
                <a16:creationId xmlns:a16="http://schemas.microsoft.com/office/drawing/2014/main" id="{4644E985-3B06-44D5-8425-D8FAA9266AF4}"/>
              </a:ext>
            </a:extLst>
          </p:cNvPr>
          <p:cNvSpPr/>
          <p:nvPr/>
        </p:nvSpPr>
        <p:spPr>
          <a:xfrm>
            <a:off x="1876904" y="1591845"/>
            <a:ext cx="2449500" cy="1661993"/>
          </a:xfrm>
          <a:prstGeom prst="rect">
            <a:avLst/>
          </a:prstGeom>
        </p:spPr>
        <p:txBody>
          <a:bodyPr wrap="square">
            <a:spAutoFit/>
          </a:bodyPr>
          <a:lstStyle/>
          <a:p>
            <a:r>
              <a:rPr lang="nl-NL" sz="1600" b="1" dirty="0">
                <a:solidFill>
                  <a:schemeClr val="bg1"/>
                </a:solidFill>
              </a:rPr>
              <a:t>Jan-Paul Schop</a:t>
            </a:r>
          </a:p>
          <a:p>
            <a:endParaRPr lang="nl-NL" sz="1600" dirty="0">
              <a:solidFill>
                <a:schemeClr val="bg1"/>
              </a:solidFill>
            </a:endParaRPr>
          </a:p>
          <a:p>
            <a:r>
              <a:rPr lang="nl-NL" sz="1400" dirty="0">
                <a:solidFill>
                  <a:schemeClr val="bg1"/>
                </a:solidFill>
              </a:rPr>
              <a:t>Managing Director</a:t>
            </a:r>
          </a:p>
          <a:p>
            <a:endParaRPr lang="nl-NL" sz="1400" dirty="0">
              <a:solidFill>
                <a:schemeClr val="bg1"/>
              </a:solidFill>
            </a:endParaRPr>
          </a:p>
          <a:p>
            <a:r>
              <a:rPr lang="nl-NL" sz="1400" dirty="0">
                <a:solidFill>
                  <a:schemeClr val="bg1"/>
                </a:solidFill>
              </a:rPr>
              <a:t>Schop@usp-mc.nl</a:t>
            </a:r>
          </a:p>
          <a:p>
            <a:endParaRPr lang="nl-NL" sz="1400" dirty="0">
              <a:solidFill>
                <a:schemeClr val="bg1"/>
              </a:solidFill>
            </a:endParaRPr>
          </a:p>
          <a:p>
            <a:r>
              <a:rPr lang="nl-NL" sz="1400" dirty="0">
                <a:solidFill>
                  <a:schemeClr val="bg1"/>
                </a:solidFill>
              </a:rPr>
              <a:t>+31 6 55786342</a:t>
            </a:r>
          </a:p>
        </p:txBody>
      </p:sp>
      <p:sp>
        <p:nvSpPr>
          <p:cNvPr id="133" name="Rechthoek 132">
            <a:extLst>
              <a:ext uri="{FF2B5EF4-FFF2-40B4-BE49-F238E27FC236}">
                <a16:creationId xmlns:a16="http://schemas.microsoft.com/office/drawing/2014/main" id="{999D306D-AA6D-4E7C-98E6-B9677F9BE188}"/>
              </a:ext>
            </a:extLst>
          </p:cNvPr>
          <p:cNvSpPr/>
          <p:nvPr/>
        </p:nvSpPr>
        <p:spPr>
          <a:xfrm>
            <a:off x="5566101" y="1617113"/>
            <a:ext cx="2501038" cy="1661993"/>
          </a:xfrm>
          <a:prstGeom prst="rect">
            <a:avLst/>
          </a:prstGeom>
        </p:spPr>
        <p:txBody>
          <a:bodyPr wrap="square">
            <a:spAutoFit/>
          </a:bodyPr>
          <a:lstStyle/>
          <a:p>
            <a:r>
              <a:rPr lang="nl-NL" sz="1600" b="1" dirty="0">
                <a:solidFill>
                  <a:schemeClr val="bg1"/>
                </a:solidFill>
              </a:rPr>
              <a:t>Zeynep Kutsal</a:t>
            </a:r>
          </a:p>
          <a:p>
            <a:endParaRPr lang="nl-NL" sz="1600" dirty="0">
              <a:solidFill>
                <a:schemeClr val="bg1"/>
              </a:solidFill>
            </a:endParaRPr>
          </a:p>
          <a:p>
            <a:r>
              <a:rPr lang="nl-NL" sz="1400" dirty="0">
                <a:solidFill>
                  <a:schemeClr val="bg1"/>
                </a:solidFill>
              </a:rPr>
              <a:t>Project Manager</a:t>
            </a:r>
          </a:p>
          <a:p>
            <a:endParaRPr lang="nl-NL" sz="1400" dirty="0">
              <a:solidFill>
                <a:schemeClr val="bg1"/>
              </a:solidFill>
            </a:endParaRPr>
          </a:p>
          <a:p>
            <a:r>
              <a:rPr lang="en-US" sz="1400" dirty="0">
                <a:solidFill>
                  <a:srgbClr val="FFFFFF"/>
                </a:solidFill>
                <a:cs typeface="Arial"/>
              </a:rPr>
              <a:t>B</a:t>
            </a:r>
            <a:r>
              <a:rPr lang="en-US" sz="1400" dirty="0">
                <a:solidFill>
                  <a:srgbClr val="FFFFFF"/>
                </a:solidFill>
                <a:latin typeface="+mn-lt"/>
                <a:cs typeface="Arial"/>
              </a:rPr>
              <a:t>russee</a:t>
            </a:r>
            <a:r>
              <a:rPr lang="nl-NL" sz="1400" dirty="0">
                <a:solidFill>
                  <a:schemeClr val="bg1"/>
                </a:solidFill>
              </a:rPr>
              <a:t>@usp-mc.nl</a:t>
            </a:r>
          </a:p>
          <a:p>
            <a:endParaRPr lang="nl-NL" sz="1400" dirty="0">
              <a:solidFill>
                <a:schemeClr val="bg1"/>
              </a:solidFill>
            </a:endParaRPr>
          </a:p>
          <a:p>
            <a:r>
              <a:rPr lang="nl-NL" sz="1400" dirty="0">
                <a:solidFill>
                  <a:schemeClr val="bg1"/>
                </a:solidFill>
              </a:rPr>
              <a:t>+31 6 38337644</a:t>
            </a:r>
          </a:p>
        </p:txBody>
      </p:sp>
      <p:sp>
        <p:nvSpPr>
          <p:cNvPr id="135" name="Rechthoek 134">
            <a:extLst>
              <a:ext uri="{FF2B5EF4-FFF2-40B4-BE49-F238E27FC236}">
                <a16:creationId xmlns:a16="http://schemas.microsoft.com/office/drawing/2014/main" id="{8EFE50A8-3805-4C24-AB71-943F840F8C54}"/>
              </a:ext>
            </a:extLst>
          </p:cNvPr>
          <p:cNvSpPr/>
          <p:nvPr/>
        </p:nvSpPr>
        <p:spPr>
          <a:xfrm>
            <a:off x="9273742" y="1606942"/>
            <a:ext cx="2449500" cy="1661993"/>
          </a:xfrm>
          <a:prstGeom prst="rect">
            <a:avLst/>
          </a:prstGeom>
        </p:spPr>
        <p:txBody>
          <a:bodyPr wrap="square">
            <a:spAutoFit/>
          </a:bodyPr>
          <a:lstStyle/>
          <a:p>
            <a:r>
              <a:rPr lang="nl-NL" sz="1600" b="1" dirty="0">
                <a:solidFill>
                  <a:schemeClr val="bg1"/>
                </a:solidFill>
              </a:rPr>
              <a:t>Dirk Hoogenboom</a:t>
            </a:r>
          </a:p>
          <a:p>
            <a:endParaRPr lang="nl-NL" sz="1600" dirty="0">
              <a:solidFill>
                <a:schemeClr val="bg1"/>
              </a:solidFill>
            </a:endParaRPr>
          </a:p>
          <a:p>
            <a:r>
              <a:rPr lang="nl-NL" sz="1400" dirty="0">
                <a:solidFill>
                  <a:schemeClr val="bg1"/>
                </a:solidFill>
              </a:rPr>
              <a:t>Research Consultant</a:t>
            </a:r>
          </a:p>
          <a:p>
            <a:endParaRPr lang="nl-NL" sz="1400" dirty="0">
              <a:solidFill>
                <a:schemeClr val="bg1"/>
              </a:solidFill>
            </a:endParaRPr>
          </a:p>
          <a:p>
            <a:r>
              <a:rPr lang="nl-NL" sz="1400" dirty="0">
                <a:solidFill>
                  <a:schemeClr val="bg1"/>
                </a:solidFill>
              </a:rPr>
              <a:t>Hoogenboom@usp-mc.nl</a:t>
            </a:r>
          </a:p>
          <a:p>
            <a:endParaRPr lang="nl-NL" sz="1400" dirty="0">
              <a:solidFill>
                <a:schemeClr val="bg1"/>
              </a:solidFill>
            </a:endParaRPr>
          </a:p>
          <a:p>
            <a:r>
              <a:rPr lang="nl-NL" sz="1400" dirty="0">
                <a:solidFill>
                  <a:schemeClr val="bg1"/>
                </a:solidFill>
              </a:rPr>
              <a:t>+31 6 52098924</a:t>
            </a:r>
          </a:p>
        </p:txBody>
      </p:sp>
      <p:pic>
        <p:nvPicPr>
          <p:cNvPr id="136" name="Tijdelijke aanduiding voor afbeelding 11">
            <a:extLst>
              <a:ext uri="{FF2B5EF4-FFF2-40B4-BE49-F238E27FC236}">
                <a16:creationId xmlns:a16="http://schemas.microsoft.com/office/drawing/2014/main" id="{136C1C23-2876-4784-AE7B-01981F603025}"/>
              </a:ext>
            </a:extLst>
          </p:cNvPr>
          <p:cNvPicPr>
            <a:picLocks noChangeAspect="1"/>
          </p:cNvPicPr>
          <p:nvPr/>
        </p:nvPicPr>
        <p:blipFill>
          <a:blip r:embed="rId3"/>
          <a:srcRect l="19375" r="19375"/>
          <a:stretch>
            <a:fillRect/>
          </a:stretch>
        </p:blipFill>
        <p:spPr>
          <a:xfrm>
            <a:off x="8114728" y="1495918"/>
            <a:ext cx="1134000" cy="1855837"/>
          </a:xfrm>
          <a:prstGeom prst="rect">
            <a:avLst/>
          </a:prstGeom>
        </p:spPr>
      </p:pic>
      <p:sp>
        <p:nvSpPr>
          <p:cNvPr id="137" name="Rectangle 14">
            <a:extLst>
              <a:ext uri="{FF2B5EF4-FFF2-40B4-BE49-F238E27FC236}">
                <a16:creationId xmlns:a16="http://schemas.microsoft.com/office/drawing/2014/main" id="{ACB113D4-346F-43E3-AADC-1236B3FFCEB6}"/>
              </a:ext>
            </a:extLst>
          </p:cNvPr>
          <p:cNvSpPr/>
          <p:nvPr/>
        </p:nvSpPr>
        <p:spPr>
          <a:xfrm>
            <a:off x="5989511" y="3952775"/>
            <a:ext cx="5543677" cy="2176307"/>
          </a:xfrm>
          <a:prstGeom prst="rect">
            <a:avLst/>
          </a:prstGeom>
          <a:solidFill>
            <a:srgbClr val="303030"/>
          </a:solidFill>
          <a:ln>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a:p>
        </p:txBody>
      </p:sp>
      <p:sp>
        <p:nvSpPr>
          <p:cNvPr id="138" name="TextBox 30">
            <a:extLst>
              <a:ext uri="{FF2B5EF4-FFF2-40B4-BE49-F238E27FC236}">
                <a16:creationId xmlns:a16="http://schemas.microsoft.com/office/drawing/2014/main" id="{88FA1862-823D-42AE-81C1-6858CA36DBBD}"/>
              </a:ext>
            </a:extLst>
          </p:cNvPr>
          <p:cNvSpPr txBox="1"/>
          <p:nvPr/>
        </p:nvSpPr>
        <p:spPr>
          <a:xfrm>
            <a:off x="6096000" y="4393020"/>
            <a:ext cx="5437188" cy="120956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defTabSz="914400">
              <a:spcBef>
                <a:spcPct val="20000"/>
              </a:spcBef>
              <a:defRPr/>
            </a:pPr>
            <a:r>
              <a:rPr lang="en-GB" sz="1100" dirty="0">
                <a:solidFill>
                  <a:schemeClr val="bg1"/>
                </a:solidFill>
                <a:latin typeface="Arial" pitchFamily="34" charset="0"/>
                <a:cs typeface="Arial" pitchFamily="34" charset="0"/>
              </a:rPr>
              <a:t>© January, 2022  USP Marketing Consultancy B.V.</a:t>
            </a:r>
          </a:p>
          <a:p>
            <a:pPr marL="342900" indent="-342900" defTabSz="914400">
              <a:spcBef>
                <a:spcPct val="20000"/>
              </a:spcBef>
              <a:defRPr/>
            </a:pPr>
            <a:endParaRPr lang="en-GB" sz="1100" dirty="0">
              <a:solidFill>
                <a:schemeClr val="bg1"/>
              </a:solidFill>
              <a:latin typeface="Arial" pitchFamily="34" charset="0"/>
              <a:cs typeface="Arial" pitchFamily="34" charset="0"/>
            </a:endParaRPr>
          </a:p>
          <a:p>
            <a:pPr defTabSz="914400">
              <a:spcBef>
                <a:spcPct val="20000"/>
              </a:spcBef>
              <a:defRPr/>
            </a:pPr>
            <a:r>
              <a:rPr lang="en-US" sz="1100" dirty="0">
                <a:solidFill>
                  <a:schemeClr val="bg1"/>
                </a:solidFill>
                <a:latin typeface="Arial" pitchFamily="34" charset="0"/>
                <a:cs typeface="Arial" pitchFamily="34" charset="0"/>
              </a:rPr>
              <a:t>The information in this publication is strictly confidential and all relevant copyrights, database rights and other (intellectual) property rights are explicitly reserved. </a:t>
            </a:r>
          </a:p>
          <a:p>
            <a:pPr defTabSz="914400">
              <a:spcBef>
                <a:spcPct val="20000"/>
              </a:spcBef>
              <a:defRPr/>
            </a:pPr>
            <a:r>
              <a:rPr lang="en-US" sz="1100" dirty="0">
                <a:solidFill>
                  <a:schemeClr val="bg1"/>
                </a:solidFill>
                <a:latin typeface="Arial" pitchFamily="34" charset="0"/>
                <a:cs typeface="Arial" pitchFamily="34" charset="0"/>
              </a:rPr>
              <a:t>No part of this publication may be reproduced and/or published without the prior written permission of USP Marketing Consultancy B.V.</a:t>
            </a:r>
          </a:p>
        </p:txBody>
      </p:sp>
      <p:sp>
        <p:nvSpPr>
          <p:cNvPr id="139" name="Rectangle 14">
            <a:extLst>
              <a:ext uri="{FF2B5EF4-FFF2-40B4-BE49-F238E27FC236}">
                <a16:creationId xmlns:a16="http://schemas.microsoft.com/office/drawing/2014/main" id="{520BED51-1193-42D7-ABBE-A3CB2869ED01}"/>
              </a:ext>
            </a:extLst>
          </p:cNvPr>
          <p:cNvSpPr/>
          <p:nvPr/>
        </p:nvSpPr>
        <p:spPr>
          <a:xfrm>
            <a:off x="623888" y="3952776"/>
            <a:ext cx="5365623" cy="2176306"/>
          </a:xfrm>
          <a:prstGeom prst="rect">
            <a:avLst/>
          </a:prstGeom>
          <a:solidFill>
            <a:srgbClr val="303030"/>
          </a:solidFill>
          <a:ln>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a:p>
        </p:txBody>
      </p:sp>
      <p:sp>
        <p:nvSpPr>
          <p:cNvPr id="140" name="TextBox 30">
            <a:extLst>
              <a:ext uri="{FF2B5EF4-FFF2-40B4-BE49-F238E27FC236}">
                <a16:creationId xmlns:a16="http://schemas.microsoft.com/office/drawing/2014/main" id="{40FD73CB-6A7F-43BE-90B5-82B0E8A5B336}"/>
              </a:ext>
            </a:extLst>
          </p:cNvPr>
          <p:cNvSpPr txBox="1"/>
          <p:nvPr/>
        </p:nvSpPr>
        <p:spPr>
          <a:xfrm>
            <a:off x="1257592" y="4116778"/>
            <a:ext cx="3063969" cy="16312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defTabSz="914400">
              <a:spcBef>
                <a:spcPts val="1200"/>
              </a:spcBef>
              <a:defRPr/>
            </a:pPr>
            <a:r>
              <a:rPr lang="nl-NL" sz="1200" dirty="0">
                <a:solidFill>
                  <a:schemeClr val="bg1"/>
                </a:solidFill>
                <a:latin typeface="Arial" pitchFamily="34" charset="0"/>
                <a:cs typeface="Arial" pitchFamily="34" charset="0"/>
              </a:rPr>
              <a:t>Max Euwelaan 51</a:t>
            </a:r>
          </a:p>
          <a:p>
            <a:pPr marL="342900" indent="-342900" defTabSz="914400">
              <a:spcBef>
                <a:spcPts val="1200"/>
              </a:spcBef>
              <a:defRPr/>
            </a:pPr>
            <a:r>
              <a:rPr lang="nl-NL" sz="1200" dirty="0">
                <a:solidFill>
                  <a:schemeClr val="bg1"/>
                </a:solidFill>
                <a:latin typeface="Arial" pitchFamily="34" charset="0"/>
                <a:cs typeface="Arial" pitchFamily="34" charset="0"/>
              </a:rPr>
              <a:t>3062 MA Rotterdam </a:t>
            </a:r>
          </a:p>
          <a:p>
            <a:pPr marL="342900" indent="-342900" defTabSz="914400">
              <a:spcBef>
                <a:spcPts val="1200"/>
              </a:spcBef>
              <a:defRPr/>
            </a:pPr>
            <a:r>
              <a:rPr lang="nl-NL" sz="1200" dirty="0">
                <a:solidFill>
                  <a:schemeClr val="bg1"/>
                </a:solidFill>
                <a:latin typeface="Arial" pitchFamily="34" charset="0"/>
                <a:cs typeface="Arial" pitchFamily="34" charset="0"/>
              </a:rPr>
              <a:t>+31-10-2066900</a:t>
            </a:r>
          </a:p>
          <a:p>
            <a:pPr marL="342900" indent="-342900" defTabSz="914400">
              <a:spcBef>
                <a:spcPts val="1200"/>
              </a:spcBef>
              <a:defRPr/>
            </a:pPr>
            <a:r>
              <a:rPr lang="nl-NL" sz="1200" dirty="0">
                <a:solidFill>
                  <a:schemeClr val="bg1"/>
                </a:solidFill>
                <a:latin typeface="Arial" pitchFamily="34" charset="0"/>
                <a:cs typeface="Arial" pitchFamily="34" charset="0"/>
              </a:rPr>
              <a:t>info@usp-mc.nl</a:t>
            </a:r>
          </a:p>
          <a:p>
            <a:pPr marL="342900" indent="-342900" defTabSz="914400">
              <a:spcBef>
                <a:spcPts val="1200"/>
              </a:spcBef>
              <a:defRPr/>
            </a:pPr>
            <a:r>
              <a:rPr lang="nl-NL" sz="1200" dirty="0">
                <a:solidFill>
                  <a:schemeClr val="bg1"/>
                </a:solidFill>
                <a:latin typeface="Arial" pitchFamily="34" charset="0"/>
                <a:cs typeface="Arial" pitchFamily="34" charset="0"/>
              </a:rPr>
              <a:t>https://www.usp-mc.nl/en/</a:t>
            </a:r>
          </a:p>
        </p:txBody>
      </p:sp>
      <p:pic>
        <p:nvPicPr>
          <p:cNvPr id="141" name="Afbeelding 25" descr="Markering">
            <a:extLst>
              <a:ext uri="{FF2B5EF4-FFF2-40B4-BE49-F238E27FC236}">
                <a16:creationId xmlns:a16="http://schemas.microsoft.com/office/drawing/2014/main" id="{28CD2F9E-08F6-43EB-B97D-2A72C97963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9297" y="4081896"/>
            <a:ext cx="470111" cy="438733"/>
          </a:xfrm>
          <a:prstGeom prst="rect">
            <a:avLst/>
          </a:prstGeom>
        </p:spPr>
      </p:pic>
      <p:pic>
        <p:nvPicPr>
          <p:cNvPr id="142" name="Afbeelding 26" descr="Hoorn">
            <a:extLst>
              <a:ext uri="{FF2B5EF4-FFF2-40B4-BE49-F238E27FC236}">
                <a16:creationId xmlns:a16="http://schemas.microsoft.com/office/drawing/2014/main" id="{3C12D343-0B3A-4AB6-B163-00C09A3ACEE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5177" y="4679082"/>
            <a:ext cx="288000" cy="288000"/>
          </a:xfrm>
          <a:prstGeom prst="rect">
            <a:avLst/>
          </a:prstGeom>
        </p:spPr>
      </p:pic>
      <p:pic>
        <p:nvPicPr>
          <p:cNvPr id="143" name="Afbeelding 27" descr="Envelop">
            <a:extLst>
              <a:ext uri="{FF2B5EF4-FFF2-40B4-BE49-F238E27FC236}">
                <a16:creationId xmlns:a16="http://schemas.microsoft.com/office/drawing/2014/main" id="{197FC5FD-0453-402B-93BC-34C0C6D94C8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7080" y="5078842"/>
            <a:ext cx="324000" cy="324000"/>
          </a:xfrm>
          <a:prstGeom prst="rect">
            <a:avLst/>
          </a:prstGeom>
        </p:spPr>
      </p:pic>
      <p:pic>
        <p:nvPicPr>
          <p:cNvPr id="144" name="Afbeelding 28" descr="Wereld">
            <a:extLst>
              <a:ext uri="{FF2B5EF4-FFF2-40B4-BE49-F238E27FC236}">
                <a16:creationId xmlns:a16="http://schemas.microsoft.com/office/drawing/2014/main" id="{1F302563-AA63-4350-A77E-662247AAE82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23991" y="5408384"/>
            <a:ext cx="360000" cy="360000"/>
          </a:xfrm>
          <a:prstGeom prst="rect">
            <a:avLst/>
          </a:prstGeom>
        </p:spPr>
      </p:pic>
      <p:pic>
        <p:nvPicPr>
          <p:cNvPr id="21" name="Afbeelding 36">
            <a:extLst>
              <a:ext uri="{FF2B5EF4-FFF2-40B4-BE49-F238E27FC236}">
                <a16:creationId xmlns:a16="http://schemas.microsoft.com/office/drawing/2014/main" id="{E1FAE067-C610-4F9C-8613-355F85ABE106}"/>
              </a:ext>
            </a:extLst>
          </p:cNvPr>
          <p:cNvPicPr>
            <a:picLocks/>
          </p:cNvPicPr>
          <p:nvPr/>
        </p:nvPicPr>
        <p:blipFill rotWithShape="1">
          <a:blip r:embed="rId12">
            <a:extLst>
              <a:ext uri="{28A0092B-C50C-407E-A947-70E740481C1C}">
                <a14:useLocalDpi xmlns:a14="http://schemas.microsoft.com/office/drawing/2010/main" val="0"/>
              </a:ext>
            </a:extLst>
          </a:blip>
          <a:srcRect l="18209" r="18209"/>
          <a:stretch/>
        </p:blipFill>
        <p:spPr>
          <a:xfrm>
            <a:off x="4383005" y="1505756"/>
            <a:ext cx="1154564" cy="1815881"/>
          </a:xfrm>
          <a:prstGeom prst="rect">
            <a:avLst/>
          </a:prstGeom>
        </p:spPr>
      </p:pic>
    </p:spTree>
    <p:extLst>
      <p:ext uri="{BB962C8B-B14F-4D97-AF65-F5344CB8AC3E}">
        <p14:creationId xmlns:p14="http://schemas.microsoft.com/office/powerpoint/2010/main" val="195056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3807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8B6A59DA-317F-4809-BB1E-CE72F61943E6}"/>
              </a:ext>
            </a:extLst>
          </p:cNvPr>
          <p:cNvSpPr>
            <a:spLocks noGrp="1"/>
          </p:cNvSpPr>
          <p:nvPr>
            <p:ph type="body" sz="quarter" idx="13"/>
          </p:nvPr>
        </p:nvSpPr>
        <p:spPr/>
        <p:txBody>
          <a:bodyPr/>
          <a:lstStyle/>
          <a:p>
            <a:r>
              <a:rPr lang="en-GB" dirty="0"/>
              <a:t>Index</a:t>
            </a:r>
          </a:p>
        </p:txBody>
      </p:sp>
      <p:pic>
        <p:nvPicPr>
          <p:cNvPr id="5" name="Picture Placeholder 10">
            <a:extLst>
              <a:ext uri="{FF2B5EF4-FFF2-40B4-BE49-F238E27FC236}">
                <a16:creationId xmlns:a16="http://schemas.microsoft.com/office/drawing/2014/main" id="{51F05061-F330-4935-B782-A44E74F0BC89}"/>
              </a:ext>
            </a:extLst>
          </p:cNvPr>
          <p:cNvPicPr>
            <a:picLocks noGrp="1" noChangeAspect="1"/>
          </p:cNvPicPr>
          <p:nvPr>
            <p:ph type="pic" sz="quarter" idx="10"/>
          </p:nvPr>
        </p:nvPicPr>
        <p:blipFill>
          <a:blip r:embed="rId2">
            <a:extLst>
              <a:ext uri="{BEBA8EAE-BF5A-486C-A8C5-ECC9F3942E4B}">
                <a14:imgProps xmlns:a14="http://schemas.microsoft.com/office/drawing/2010/main">
                  <a14:imgLayer r:embed="rId3">
                    <a14:imgEffect>
                      <a14:saturation sat="0"/>
                    </a14:imgEffect>
                    <a14:imgEffect>
                      <a14:brightnessContrast contrast="20000"/>
                    </a14:imgEffect>
                  </a14:imgLayer>
                </a14:imgProps>
              </a:ext>
            </a:extLst>
          </a:blip>
          <a:srcRect l="24522" r="24522"/>
          <a:stretch>
            <a:fillRect/>
          </a:stretch>
        </p:blipFill>
        <p:spPr>
          <a:xfrm>
            <a:off x="7381875" y="0"/>
            <a:ext cx="4810125" cy="6858000"/>
          </a:xfrm>
          <a:prstGeom prst="rect">
            <a:avLst/>
          </a:prstGeom>
        </p:spPr>
      </p:pic>
      <p:graphicFrame>
        <p:nvGraphicFramePr>
          <p:cNvPr id="6" name="Tabel 3">
            <a:extLst>
              <a:ext uri="{FF2B5EF4-FFF2-40B4-BE49-F238E27FC236}">
                <a16:creationId xmlns:a16="http://schemas.microsoft.com/office/drawing/2014/main" id="{9D432B44-B8DF-498C-A39D-86C3D925CA25}"/>
              </a:ext>
            </a:extLst>
          </p:cNvPr>
          <p:cNvGraphicFramePr>
            <a:graphicFrameLocks noGrp="1"/>
          </p:cNvGraphicFramePr>
          <p:nvPr>
            <p:extLst>
              <p:ext uri="{D42A27DB-BD31-4B8C-83A1-F6EECF244321}">
                <p14:modId xmlns:p14="http://schemas.microsoft.com/office/powerpoint/2010/main" val="218207922"/>
              </p:ext>
            </p:extLst>
          </p:nvPr>
        </p:nvGraphicFramePr>
        <p:xfrm>
          <a:off x="471438" y="1882105"/>
          <a:ext cx="4126688" cy="1244271"/>
        </p:xfrm>
        <a:graphic>
          <a:graphicData uri="http://schemas.openxmlformats.org/drawingml/2006/table">
            <a:tbl>
              <a:tblPr firstRow="1" bandRow="1">
                <a:tableStyleId>{2D5ABB26-0587-4C30-8999-92F81FD0307C}</a:tableStyleId>
              </a:tblPr>
              <a:tblGrid>
                <a:gridCol w="4126688">
                  <a:extLst>
                    <a:ext uri="{9D8B030D-6E8A-4147-A177-3AD203B41FA5}">
                      <a16:colId xmlns:a16="http://schemas.microsoft.com/office/drawing/2014/main" val="329270630"/>
                    </a:ext>
                  </a:extLst>
                </a:gridCol>
              </a:tblGrid>
              <a:tr h="414757">
                <a:tc>
                  <a:txBody>
                    <a:bodyPr/>
                    <a:lstStyle/>
                    <a:p>
                      <a:pPr algn="r"/>
                      <a:r>
                        <a:rPr lang="en-GB" sz="1400" b="0" noProof="0" dirty="0">
                          <a:solidFill>
                            <a:schemeClr val="bg1"/>
                          </a:solidFill>
                        </a:rPr>
                        <a:t>Management Summary</a:t>
                      </a: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991562291"/>
                  </a:ext>
                </a:extLst>
              </a:tr>
              <a:tr h="414757">
                <a:tc>
                  <a:txBody>
                    <a:bodyPr/>
                    <a:lstStyle/>
                    <a:p>
                      <a:pPr algn="r"/>
                      <a:r>
                        <a:rPr lang="en-GB" sz="1400" b="0" noProof="0" dirty="0">
                          <a:solidFill>
                            <a:schemeClr val="bg1"/>
                          </a:solidFill>
                        </a:rPr>
                        <a:t>Profiling the Building Contractor</a:t>
                      </a: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extLst>
                  <a:ext uri="{0D108BD9-81ED-4DB2-BD59-A6C34878D82A}">
                    <a16:rowId xmlns:a16="http://schemas.microsoft.com/office/drawing/2014/main" val="3086487121"/>
                  </a:ext>
                </a:extLst>
              </a:tr>
              <a:tr h="414757">
                <a:tc>
                  <a:txBody>
                    <a:bodyPr/>
                    <a:lstStyle/>
                    <a:p>
                      <a:pPr marL="0" indent="0" algn="r">
                        <a:buFont typeface="Arial" panose="020B0604020202020204" pitchFamily="34" charset="0"/>
                        <a:buNone/>
                      </a:pPr>
                      <a:r>
                        <a:rPr lang="en-US" sz="1400" noProof="0" dirty="0">
                          <a:solidFill>
                            <a:schemeClr val="bg1"/>
                          </a:solidFill>
                        </a:rPr>
                        <a:t>Media orientation</a:t>
                      </a:r>
                      <a:endParaRPr lang="en-GB" sz="1400" noProof="0" dirty="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extLst>
                  <a:ext uri="{0D108BD9-81ED-4DB2-BD59-A6C34878D82A}">
                    <a16:rowId xmlns:a16="http://schemas.microsoft.com/office/drawing/2014/main" val="997324286"/>
                  </a:ext>
                </a:extLst>
              </a:tr>
            </a:tbl>
          </a:graphicData>
        </a:graphic>
      </p:graphicFrame>
    </p:spTree>
    <p:extLst>
      <p:ext uri="{BB962C8B-B14F-4D97-AF65-F5344CB8AC3E}">
        <p14:creationId xmlns:p14="http://schemas.microsoft.com/office/powerpoint/2010/main" val="608981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Vertical Text Placeholder 14">
            <a:extLst>
              <a:ext uri="{FF2B5EF4-FFF2-40B4-BE49-F238E27FC236}">
                <a16:creationId xmlns:a16="http://schemas.microsoft.com/office/drawing/2014/main" id="{124A0C71-8287-4F18-B1CE-56575D75A098}"/>
              </a:ext>
            </a:extLst>
          </p:cNvPr>
          <p:cNvSpPr>
            <a:spLocks noGrp="1"/>
          </p:cNvSpPr>
          <p:nvPr>
            <p:ph type="body" orient="vert" idx="1"/>
          </p:nvPr>
        </p:nvSpPr>
        <p:spPr>
          <a:xfrm>
            <a:off x="444500" y="1959429"/>
            <a:ext cx="7055896" cy="4237064"/>
          </a:xfrm>
        </p:spPr>
        <p:txBody>
          <a:bodyPr anchor="t">
            <a:normAutofit/>
          </a:bodyPr>
          <a:lstStyle/>
          <a:p>
            <a:pPr lvl="0">
              <a:buClr>
                <a:srgbClr val="4A4A49"/>
              </a:buClr>
              <a:buSzPct val="150000"/>
              <a:tabLst>
                <a:tab pos="190500" algn="l"/>
              </a:tabLst>
              <a:defRPr/>
            </a:pPr>
            <a:r>
              <a:rPr lang="en-GB" b="1" dirty="0">
                <a:solidFill>
                  <a:srgbClr val="0A5D7A"/>
                </a:solidFill>
              </a:rPr>
              <a:t>Recovery from the pandemic continues, turnover is XXX in most countries</a:t>
            </a:r>
          </a:p>
          <a:p>
            <a:pPr lvl="0">
              <a:buClr>
                <a:srgbClr val="4A4A49"/>
              </a:buClr>
              <a:buSzPct val="150000"/>
              <a:tabLst>
                <a:tab pos="190500" algn="l"/>
              </a:tabLst>
              <a:defRPr/>
            </a:pPr>
            <a:r>
              <a:rPr lang="en-GB" dirty="0"/>
              <a:t>In 2020, a major drop was experienced by many of the main contractors in Europe due to the pandemic, which hit the world economy hard in general. During H1 2021, we have seen that European contractors were XXX. This trend XXX in H2 2021. </a:t>
            </a:r>
          </a:p>
          <a:p>
            <a:pPr lvl="0">
              <a:buClr>
                <a:srgbClr val="4A4A49"/>
              </a:buClr>
              <a:buSzPct val="150000"/>
              <a:tabLst>
                <a:tab pos="190500" algn="l"/>
              </a:tabLst>
              <a:defRPr/>
            </a:pPr>
            <a:r>
              <a:rPr lang="en-GB" dirty="0"/>
              <a:t>Most European countries have experienced a XXX turnover development in H2 2021. Countries like Germany and the UK have experienced XXX.... XXX is the only country that is still struggling with the impact of the pandemic, but they do expect a positive turnover for the first half of 2022.</a:t>
            </a:r>
          </a:p>
          <a:p>
            <a:pPr lvl="0">
              <a:buClr>
                <a:srgbClr val="4A4A49"/>
              </a:buClr>
              <a:buSzPct val="150000"/>
              <a:tabLst>
                <a:tab pos="190500" algn="l"/>
              </a:tabLst>
              <a:defRPr/>
            </a:pPr>
            <a:r>
              <a:rPr lang="en-GB" b="1" dirty="0">
                <a:solidFill>
                  <a:srgbClr val="0A5D7A"/>
                </a:solidFill>
              </a:rPr>
              <a:t>H1 outlook of the European countries XXX, impact of COVID-19 XXX</a:t>
            </a:r>
          </a:p>
          <a:p>
            <a:pPr lvl="0">
              <a:buClr>
                <a:srgbClr val="4A4A49"/>
              </a:buClr>
              <a:buSzPct val="150000"/>
              <a:tabLst>
                <a:tab pos="190500" algn="l"/>
              </a:tabLst>
              <a:defRPr/>
            </a:pPr>
            <a:r>
              <a:rPr lang="en-GB" dirty="0"/>
              <a:t>Expectations for the first half year of 2022 are XXX. European contractors expect that XXX in 2022 and the turnover will XXX. XXX contractors expect a big leap in turnover development. Countries such as the XXX and XXX are expecting a more negative impact of COVID-19 in 2022. Other European countries are more XXX and expect COVID-19 to have a similar XXX impact on their turnover as it had the previous half year. </a:t>
            </a:r>
          </a:p>
          <a:p>
            <a:pPr lvl="0">
              <a:buClr>
                <a:srgbClr val="4A4A49"/>
              </a:buClr>
              <a:buSzPct val="150000"/>
              <a:tabLst>
                <a:tab pos="190500" algn="l"/>
              </a:tabLst>
              <a:defRPr/>
            </a:pPr>
            <a:endParaRPr lang="en-GB" dirty="0"/>
          </a:p>
        </p:txBody>
      </p:sp>
      <p:sp>
        <p:nvSpPr>
          <p:cNvPr id="5" name="Tijdelijke aanduiding voor dianummer 4">
            <a:extLst>
              <a:ext uri="{FF2B5EF4-FFF2-40B4-BE49-F238E27FC236}">
                <a16:creationId xmlns:a16="http://schemas.microsoft.com/office/drawing/2014/main" id="{A2389403-A589-427A-BA5A-285F21D78FE7}"/>
              </a:ext>
            </a:extLst>
          </p:cNvPr>
          <p:cNvSpPr>
            <a:spLocks noGrp="1"/>
          </p:cNvSpPr>
          <p:nvPr>
            <p:ph type="sldNum" sz="quarter" idx="4"/>
          </p:nvPr>
        </p:nvSpPr>
        <p:spPr>
          <a:xfrm>
            <a:off x="11478827" y="6467445"/>
            <a:ext cx="221599" cy="133835"/>
          </a:xfrm>
        </p:spPr>
        <p:txBody>
          <a:bodyPr anchor="ctr">
            <a:normAutofit/>
          </a:bodyPr>
          <a:lstStyle/>
          <a:p>
            <a:pPr>
              <a:spcAft>
                <a:spcPts val="600"/>
              </a:spcAft>
            </a:pPr>
            <a:fld id="{7AD0FE45-509C-4BDF-9EDE-64426F8DF3D2}" type="slidenum">
              <a:rPr lang="nl-NL" smtClean="0"/>
              <a:pPr>
                <a:spcAft>
                  <a:spcPts val="600"/>
                </a:spcAft>
              </a:pPr>
              <a:t>5</a:t>
            </a:fld>
            <a:endParaRPr lang="nl-NL"/>
          </a:p>
        </p:txBody>
      </p:sp>
      <p:sp>
        <p:nvSpPr>
          <p:cNvPr id="16" name="Text Placeholder 15">
            <a:extLst>
              <a:ext uri="{FF2B5EF4-FFF2-40B4-BE49-F238E27FC236}">
                <a16:creationId xmlns:a16="http://schemas.microsoft.com/office/drawing/2014/main" id="{53357B4B-D4A7-4BDD-997A-52444757E74D}"/>
              </a:ext>
            </a:extLst>
          </p:cNvPr>
          <p:cNvSpPr>
            <a:spLocks noGrp="1"/>
          </p:cNvSpPr>
          <p:nvPr>
            <p:ph type="body" sz="quarter" idx="13"/>
          </p:nvPr>
        </p:nvSpPr>
        <p:spPr>
          <a:xfrm>
            <a:off x="444500" y="552450"/>
            <a:ext cx="7055896" cy="488950"/>
          </a:xfrm>
        </p:spPr>
        <p:txBody>
          <a:bodyPr anchor="t">
            <a:normAutofit/>
          </a:bodyPr>
          <a:lstStyle/>
          <a:p>
            <a:r>
              <a:rPr lang="en-GB" dirty="0"/>
              <a:t>Business development</a:t>
            </a:r>
          </a:p>
        </p:txBody>
      </p:sp>
      <p:pic>
        <p:nvPicPr>
          <p:cNvPr id="2" name="Picture Placeholder 1">
            <a:extLst>
              <a:ext uri="{FF2B5EF4-FFF2-40B4-BE49-F238E27FC236}">
                <a16:creationId xmlns:a16="http://schemas.microsoft.com/office/drawing/2014/main" id="{AD7DECD9-CB7A-44BF-B6D9-281576D77CCF}"/>
              </a:ext>
            </a:extLst>
          </p:cNvPr>
          <p:cNvPicPr>
            <a:picLocks noGrp="1" noChangeAspect="1"/>
          </p:cNvPicPr>
          <p:nvPr>
            <p:ph type="pic" sz="quarter" idx="10"/>
          </p:nvPr>
        </p:nvPicPr>
        <p:blipFill>
          <a:blip r:embed="rId2"/>
          <a:srcRect t="1" b="1"/>
          <a:stretch>
            <a:fillRect/>
          </a:stretch>
        </p:blipFill>
        <p:spPr>
          <a:prstGeom prst="rect">
            <a:avLst/>
          </a:prstGeom>
        </p:spPr>
      </p:pic>
    </p:spTree>
    <p:extLst>
      <p:ext uri="{BB962C8B-B14F-4D97-AF65-F5344CB8AC3E}">
        <p14:creationId xmlns:p14="http://schemas.microsoft.com/office/powerpoint/2010/main" val="230115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ext Placeholder 1">
            <a:extLst>
              <a:ext uri="{FF2B5EF4-FFF2-40B4-BE49-F238E27FC236}">
                <a16:creationId xmlns:a16="http://schemas.microsoft.com/office/drawing/2014/main" id="{3A14B41D-5F48-4455-9FD8-357F4C3E595A}"/>
              </a:ext>
            </a:extLst>
          </p:cNvPr>
          <p:cNvSpPr>
            <a:spLocks noGrp="1"/>
          </p:cNvSpPr>
          <p:nvPr>
            <p:ph type="body" orient="vert" idx="1"/>
          </p:nvPr>
        </p:nvSpPr>
        <p:spPr>
          <a:xfrm>
            <a:off x="315191" y="637309"/>
            <a:ext cx="11293914" cy="4230397"/>
          </a:xfrm>
        </p:spPr>
        <p:txBody>
          <a:bodyPr/>
          <a:lstStyle/>
          <a:p>
            <a:pPr>
              <a:lnSpc>
                <a:spcPct val="100000"/>
              </a:lnSpc>
            </a:pPr>
            <a:r>
              <a:rPr lang="en-US" sz="3200" dirty="0"/>
              <a:t>Dummy data has been used on the following slides, this</a:t>
            </a:r>
          </a:p>
          <a:p>
            <a:pPr>
              <a:lnSpc>
                <a:spcPct val="100000"/>
              </a:lnSpc>
            </a:pPr>
            <a:r>
              <a:rPr lang="en-US" sz="3200" dirty="0"/>
              <a:t>means no real data of this edition is shown.</a:t>
            </a:r>
          </a:p>
        </p:txBody>
      </p:sp>
      <p:sp>
        <p:nvSpPr>
          <p:cNvPr id="3" name="Slide Number Placeholder 2">
            <a:extLst>
              <a:ext uri="{FF2B5EF4-FFF2-40B4-BE49-F238E27FC236}">
                <a16:creationId xmlns:a16="http://schemas.microsoft.com/office/drawing/2014/main" id="{A8BD3EFF-5EBD-4649-AB83-F36BBB76A952}"/>
              </a:ext>
            </a:extLst>
          </p:cNvPr>
          <p:cNvSpPr>
            <a:spLocks noGrp="1"/>
          </p:cNvSpPr>
          <p:nvPr>
            <p:ph type="sldNum" sz="quarter" idx="12"/>
          </p:nvPr>
        </p:nvSpPr>
        <p:spPr/>
        <p:txBody>
          <a:bodyPr/>
          <a:lstStyle/>
          <a:p>
            <a:fld id="{7AD0FE45-509C-4BDF-9EDE-64426F8DF3D2}" type="slidenum">
              <a:rPr lang="nl-NL" smtClean="0"/>
              <a:pPr/>
              <a:t>6</a:t>
            </a:fld>
            <a:endParaRPr lang="nl-NL"/>
          </a:p>
        </p:txBody>
      </p:sp>
    </p:spTree>
    <p:extLst>
      <p:ext uri="{BB962C8B-B14F-4D97-AF65-F5344CB8AC3E}">
        <p14:creationId xmlns:p14="http://schemas.microsoft.com/office/powerpoint/2010/main" val="81186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a:extLst>
              <a:ext uri="{FF2B5EF4-FFF2-40B4-BE49-F238E27FC236}">
                <a16:creationId xmlns:a16="http://schemas.microsoft.com/office/drawing/2014/main" id="{CE64906F-EB0A-4868-9809-73EA845507E9}"/>
              </a:ext>
            </a:extLst>
          </p:cNvPr>
          <p:cNvGraphicFramePr>
            <a:graphicFrameLocks noGrp="1"/>
          </p:cNvGraphicFramePr>
          <p:nvPr>
            <p:extLst>
              <p:ext uri="{D42A27DB-BD31-4B8C-83A1-F6EECF244321}">
                <p14:modId xmlns:p14="http://schemas.microsoft.com/office/powerpoint/2010/main" val="1531841574"/>
              </p:ext>
            </p:extLst>
          </p:nvPr>
        </p:nvGraphicFramePr>
        <p:xfrm>
          <a:off x="460901" y="2738774"/>
          <a:ext cx="11301984" cy="345890"/>
        </p:xfrm>
        <a:graphic>
          <a:graphicData uri="http://schemas.openxmlformats.org/drawingml/2006/table">
            <a:tbl>
              <a:tblPr firstRow="1" bandRow="1">
                <a:tableStyleId>{5C22544A-7EE6-4342-B048-85BDC9FD1C3A}</a:tableStyleId>
              </a:tblPr>
              <a:tblGrid>
                <a:gridCol w="1280813">
                  <a:extLst>
                    <a:ext uri="{9D8B030D-6E8A-4147-A177-3AD203B41FA5}">
                      <a16:colId xmlns:a16="http://schemas.microsoft.com/office/drawing/2014/main" val="3680267570"/>
                    </a:ext>
                  </a:extLst>
                </a:gridCol>
                <a:gridCol w="1436914">
                  <a:extLst>
                    <a:ext uri="{9D8B030D-6E8A-4147-A177-3AD203B41FA5}">
                      <a16:colId xmlns:a16="http://schemas.microsoft.com/office/drawing/2014/main" val="736083556"/>
                    </a:ext>
                  </a:extLst>
                </a:gridCol>
                <a:gridCol w="1445623">
                  <a:extLst>
                    <a:ext uri="{9D8B030D-6E8A-4147-A177-3AD203B41FA5}">
                      <a16:colId xmlns:a16="http://schemas.microsoft.com/office/drawing/2014/main" val="4097226958"/>
                    </a:ext>
                  </a:extLst>
                </a:gridCol>
                <a:gridCol w="1445623">
                  <a:extLst>
                    <a:ext uri="{9D8B030D-6E8A-4147-A177-3AD203B41FA5}">
                      <a16:colId xmlns:a16="http://schemas.microsoft.com/office/drawing/2014/main" val="1314290808"/>
                    </a:ext>
                  </a:extLst>
                </a:gridCol>
                <a:gridCol w="1436914">
                  <a:extLst>
                    <a:ext uri="{9D8B030D-6E8A-4147-A177-3AD203B41FA5}">
                      <a16:colId xmlns:a16="http://schemas.microsoft.com/office/drawing/2014/main" val="676274278"/>
                    </a:ext>
                  </a:extLst>
                </a:gridCol>
                <a:gridCol w="1436915">
                  <a:extLst>
                    <a:ext uri="{9D8B030D-6E8A-4147-A177-3AD203B41FA5}">
                      <a16:colId xmlns:a16="http://schemas.microsoft.com/office/drawing/2014/main" val="2671568437"/>
                    </a:ext>
                  </a:extLst>
                </a:gridCol>
                <a:gridCol w="1445623">
                  <a:extLst>
                    <a:ext uri="{9D8B030D-6E8A-4147-A177-3AD203B41FA5}">
                      <a16:colId xmlns:a16="http://schemas.microsoft.com/office/drawing/2014/main" val="3750090770"/>
                    </a:ext>
                  </a:extLst>
                </a:gridCol>
                <a:gridCol w="1373559">
                  <a:extLst>
                    <a:ext uri="{9D8B030D-6E8A-4147-A177-3AD203B41FA5}">
                      <a16:colId xmlns:a16="http://schemas.microsoft.com/office/drawing/2014/main" val="1786052748"/>
                    </a:ext>
                  </a:extLst>
                </a:gridCol>
              </a:tblGrid>
              <a:tr h="345890">
                <a:tc>
                  <a:txBody>
                    <a:bodyPr/>
                    <a:lstStyle/>
                    <a:p>
                      <a:pPr marL="0" algn="ctr" defTabSz="914400" rtl="0" eaLnBrk="1" latinLnBrk="0" hangingPunct="1"/>
                      <a:r>
                        <a:rPr lang="en-GB" sz="1100" b="1" kern="1200" dirty="0">
                          <a:solidFill>
                            <a:schemeClr val="bg1">
                              <a:lumMod val="50000"/>
                            </a:schemeClr>
                          </a:solidFill>
                          <a:latin typeface="+mn-lt"/>
                          <a:ea typeface="+mn-ea"/>
                          <a:cs typeface="+mn-cs"/>
                        </a:rPr>
                        <a:t>Germany</a:t>
                      </a:r>
                    </a:p>
                  </a:txBody>
                  <a:tcPr marL="89639" marR="89639" marT="42644" marB="4264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GB" sz="1100" b="1" kern="1200" dirty="0">
                          <a:solidFill>
                            <a:schemeClr val="bg1">
                              <a:lumMod val="50000"/>
                            </a:schemeClr>
                          </a:solidFill>
                          <a:latin typeface="+mn-lt"/>
                          <a:ea typeface="+mn-ea"/>
                          <a:cs typeface="+mn-cs"/>
                        </a:rPr>
                        <a:t>United Kingdom</a:t>
                      </a:r>
                    </a:p>
                  </a:txBody>
                  <a:tcPr marL="89639" marR="89639" marT="42644" marB="4264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GB" sz="1100" b="1" kern="1200" dirty="0">
                          <a:solidFill>
                            <a:schemeClr val="bg1">
                              <a:lumMod val="50000"/>
                            </a:schemeClr>
                          </a:solidFill>
                          <a:latin typeface="+mn-lt"/>
                          <a:ea typeface="+mn-ea"/>
                          <a:cs typeface="+mn-cs"/>
                        </a:rPr>
                        <a:t>France</a:t>
                      </a:r>
                    </a:p>
                  </a:txBody>
                  <a:tcPr marL="89639" marR="89639" marT="42644" marB="4264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GB" sz="1100" b="1" kern="1200" dirty="0">
                          <a:solidFill>
                            <a:schemeClr val="bg1">
                              <a:lumMod val="50000"/>
                            </a:schemeClr>
                          </a:solidFill>
                          <a:latin typeface="+mn-lt"/>
                          <a:ea typeface="+mn-ea"/>
                          <a:cs typeface="+mn-cs"/>
                        </a:rPr>
                        <a:t>Italy</a:t>
                      </a:r>
                    </a:p>
                  </a:txBody>
                  <a:tcPr marL="89639" marR="89639" marT="42644" marB="4264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GB" sz="1100" b="1" kern="1200" dirty="0">
                          <a:solidFill>
                            <a:schemeClr val="bg1">
                              <a:lumMod val="50000"/>
                            </a:schemeClr>
                          </a:solidFill>
                          <a:latin typeface="+mn-lt"/>
                          <a:ea typeface="+mn-ea"/>
                          <a:cs typeface="+mn-cs"/>
                        </a:rPr>
                        <a:t>Spain</a:t>
                      </a:r>
                    </a:p>
                  </a:txBody>
                  <a:tcPr marL="89639" marR="89639" marT="42644" marB="4264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GB" sz="1100" b="1" kern="1200" dirty="0">
                          <a:solidFill>
                            <a:schemeClr val="bg1">
                              <a:lumMod val="50000"/>
                            </a:schemeClr>
                          </a:solidFill>
                          <a:latin typeface="+mn-lt"/>
                          <a:ea typeface="+mn-ea"/>
                          <a:cs typeface="+mn-cs"/>
                        </a:rPr>
                        <a:t>Netherlands</a:t>
                      </a:r>
                    </a:p>
                  </a:txBody>
                  <a:tcPr marL="89639" marR="89639" marT="42644" marB="4264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GB" sz="1100" b="1" kern="1200" dirty="0">
                          <a:solidFill>
                            <a:schemeClr val="bg1">
                              <a:lumMod val="50000"/>
                            </a:schemeClr>
                          </a:solidFill>
                          <a:latin typeface="+mn-lt"/>
                          <a:ea typeface="+mn-ea"/>
                          <a:cs typeface="+mn-cs"/>
                        </a:rPr>
                        <a:t>Belgium</a:t>
                      </a:r>
                    </a:p>
                  </a:txBody>
                  <a:tcPr marL="89639" marR="89639" marT="42644" marB="4264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GB" sz="1100" b="1" kern="1200" dirty="0">
                          <a:solidFill>
                            <a:schemeClr val="bg1">
                              <a:lumMod val="50000"/>
                            </a:schemeClr>
                          </a:solidFill>
                          <a:latin typeface="+mn-lt"/>
                          <a:ea typeface="+mn-ea"/>
                          <a:cs typeface="+mn-cs"/>
                        </a:rPr>
                        <a:t>Poland</a:t>
                      </a:r>
                    </a:p>
                  </a:txBody>
                  <a:tcPr marL="89639" marR="89639" marT="42644" marB="4264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7903320"/>
                  </a:ext>
                </a:extLst>
              </a:tr>
            </a:tbl>
          </a:graphicData>
        </a:graphic>
      </p:graphicFrame>
      <p:sp>
        <p:nvSpPr>
          <p:cNvPr id="2" name="Slide Number Placeholder 1">
            <a:extLst>
              <a:ext uri="{FF2B5EF4-FFF2-40B4-BE49-F238E27FC236}">
                <a16:creationId xmlns:a16="http://schemas.microsoft.com/office/drawing/2014/main" id="{CDC8DB36-6521-43E2-B47F-4E1E47D37CAA}"/>
              </a:ext>
            </a:extLst>
          </p:cNvPr>
          <p:cNvSpPr>
            <a:spLocks noGrp="1"/>
          </p:cNvSpPr>
          <p:nvPr>
            <p:ph type="sldNum" sz="quarter" idx="12"/>
          </p:nvPr>
        </p:nvSpPr>
        <p:spPr/>
        <p:txBody>
          <a:bodyPr/>
          <a:lstStyle/>
          <a:p>
            <a:fld id="{7AD0FE45-509C-4BDF-9EDE-64426F8DF3D2}" type="slidenum">
              <a:rPr lang="nl-NL" smtClean="0"/>
              <a:pPr/>
              <a:t>7</a:t>
            </a:fld>
            <a:endParaRPr lang="nl-NL"/>
          </a:p>
        </p:txBody>
      </p:sp>
      <p:sp>
        <p:nvSpPr>
          <p:cNvPr id="3" name="Text Placeholder 2">
            <a:extLst>
              <a:ext uri="{FF2B5EF4-FFF2-40B4-BE49-F238E27FC236}">
                <a16:creationId xmlns:a16="http://schemas.microsoft.com/office/drawing/2014/main" id="{127FC709-B32A-44BB-94B1-EE184A66764C}"/>
              </a:ext>
            </a:extLst>
          </p:cNvPr>
          <p:cNvSpPr>
            <a:spLocks noGrp="1"/>
          </p:cNvSpPr>
          <p:nvPr>
            <p:ph type="body" sz="quarter" idx="13"/>
          </p:nvPr>
        </p:nvSpPr>
        <p:spPr>
          <a:xfrm>
            <a:off x="444499" y="647700"/>
            <a:ext cx="11616872" cy="488950"/>
          </a:xfrm>
        </p:spPr>
        <p:txBody>
          <a:bodyPr/>
          <a:lstStyle/>
          <a:p>
            <a:r>
              <a:rPr lang="en-GB" dirty="0">
                <a:solidFill>
                  <a:srgbClr val="4A4A49"/>
                </a:solidFill>
              </a:rPr>
              <a:t>Most European contractors expect a XXX impact of COVID-19 in 2022. XXX and XXX are expecting a more XXX impact</a:t>
            </a:r>
          </a:p>
        </p:txBody>
      </p:sp>
      <p:sp>
        <p:nvSpPr>
          <p:cNvPr id="23" name="Tekstvak 6">
            <a:extLst>
              <a:ext uri="{FF2B5EF4-FFF2-40B4-BE49-F238E27FC236}">
                <a16:creationId xmlns:a16="http://schemas.microsoft.com/office/drawing/2014/main" id="{88BA1B91-2C2B-416D-B3E5-9A84A43C4A96}"/>
              </a:ext>
            </a:extLst>
          </p:cNvPr>
          <p:cNvSpPr txBox="1"/>
          <p:nvPr/>
        </p:nvSpPr>
        <p:spPr>
          <a:xfrm>
            <a:off x="1309913" y="1954328"/>
            <a:ext cx="8957492" cy="374162"/>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lumMod val="50000"/>
                  </a:schemeClr>
                </a:solidFill>
                <a:effectLst/>
                <a:uLnTx/>
                <a:uFillTx/>
                <a:latin typeface="Arial" panose="020B0604020202020204"/>
                <a:ea typeface="+mn-ea"/>
                <a:cs typeface="+mn-cs"/>
              </a:rPr>
              <a:t>Share of respondents expecting a negative impact of COVID-19 on their turnover</a:t>
            </a:r>
          </a:p>
          <a:p>
            <a:pPr marL="0" marR="0" lvl="0" indent="0" algn="l" defTabSz="914400" rtl="0" eaLnBrk="1" fontAlgn="auto" latinLnBrk="0" hangingPunct="1">
              <a:lnSpc>
                <a:spcPct val="90000"/>
              </a:lnSpc>
              <a:spcBef>
                <a:spcPts val="0"/>
              </a:spcBef>
              <a:spcAft>
                <a:spcPts val="0"/>
              </a:spcAft>
              <a:buClrTx/>
              <a:buSzTx/>
              <a:buFontTx/>
              <a:buNone/>
              <a:tabLst/>
              <a:defRPr/>
            </a:pPr>
            <a:r>
              <a:rPr lang="en-GB" sz="1200" i="1" dirty="0">
                <a:solidFill>
                  <a:prstClr val="black">
                    <a:lumMod val="50000"/>
                    <a:lumOff val="50000"/>
                  </a:prstClr>
                </a:solidFill>
                <a:latin typeface="Arial" panose="020B0604020202020204"/>
              </a:rPr>
              <a:t>Do you expect that COVID-19 will impact your turnover in the next 6 months? </a:t>
            </a:r>
          </a:p>
          <a:p>
            <a:pPr marL="0" marR="0" lvl="0" indent="0" algn="l" defTabSz="914400" rtl="0" eaLnBrk="1" fontAlgn="auto" latinLnBrk="0" hangingPunct="1">
              <a:lnSpc>
                <a:spcPct val="90000"/>
              </a:lnSpc>
              <a:spcBef>
                <a:spcPts val="0"/>
              </a:spcBef>
              <a:spcAft>
                <a:spcPts val="0"/>
              </a:spcAft>
              <a:buClrTx/>
              <a:buSzTx/>
              <a:buFontTx/>
              <a:buNone/>
              <a:tabLst/>
              <a:defRPr/>
            </a:pPr>
            <a:r>
              <a:rPr lang="en-GB" sz="1200" i="1" dirty="0">
                <a:solidFill>
                  <a:prstClr val="black">
                    <a:lumMod val="50000"/>
                    <a:lumOff val="50000"/>
                  </a:prstClr>
                </a:solidFill>
                <a:latin typeface="Arial" panose="020B0604020202020204"/>
              </a:rPr>
              <a:t>(% of companies expecting negative impact)</a:t>
            </a:r>
          </a:p>
          <a:p>
            <a:pPr>
              <a:lnSpc>
                <a:spcPct val="90000"/>
              </a:lnSpc>
              <a:defRPr/>
            </a:pPr>
            <a:endParaRPr lang="en-GB" sz="1200" i="1" dirty="0">
              <a:solidFill>
                <a:prstClr val="black">
                  <a:lumMod val="50000"/>
                  <a:lumOff val="50000"/>
                </a:prstClr>
              </a:solidFill>
            </a:endParaRPr>
          </a:p>
        </p:txBody>
      </p:sp>
      <p:cxnSp>
        <p:nvCxnSpPr>
          <p:cNvPr id="26" name="Straight Connector 25">
            <a:extLst>
              <a:ext uri="{FF2B5EF4-FFF2-40B4-BE49-F238E27FC236}">
                <a16:creationId xmlns:a16="http://schemas.microsoft.com/office/drawing/2014/main" id="{D89762B7-C637-436E-9945-BF0771560403}"/>
              </a:ext>
            </a:extLst>
          </p:cNvPr>
          <p:cNvCxnSpPr>
            <a:cxnSpLocks/>
          </p:cNvCxnSpPr>
          <p:nvPr/>
        </p:nvCxnSpPr>
        <p:spPr>
          <a:xfrm flipV="1">
            <a:off x="1731629" y="3022856"/>
            <a:ext cx="0" cy="2802656"/>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F74D310-551C-436B-A94A-985BA8C9E0BC}"/>
              </a:ext>
            </a:extLst>
          </p:cNvPr>
          <p:cNvCxnSpPr>
            <a:cxnSpLocks/>
          </p:cNvCxnSpPr>
          <p:nvPr/>
        </p:nvCxnSpPr>
        <p:spPr>
          <a:xfrm flipV="1">
            <a:off x="3174349" y="3022856"/>
            <a:ext cx="0" cy="2802656"/>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2B46D84-E461-4DDE-A4A2-0FE18F2C56FB}"/>
              </a:ext>
            </a:extLst>
          </p:cNvPr>
          <p:cNvCxnSpPr>
            <a:cxnSpLocks/>
          </p:cNvCxnSpPr>
          <p:nvPr/>
        </p:nvCxnSpPr>
        <p:spPr>
          <a:xfrm flipV="1">
            <a:off x="4617069" y="3022856"/>
            <a:ext cx="0" cy="2802656"/>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A8D7A35-6B7C-47C2-BE68-810A168AA65E}"/>
              </a:ext>
            </a:extLst>
          </p:cNvPr>
          <p:cNvCxnSpPr>
            <a:cxnSpLocks/>
          </p:cNvCxnSpPr>
          <p:nvPr/>
        </p:nvCxnSpPr>
        <p:spPr>
          <a:xfrm flipV="1">
            <a:off x="6059789" y="3022856"/>
            <a:ext cx="0" cy="2802656"/>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66C19EA-6088-4A87-B8B3-F43151095D30}"/>
              </a:ext>
            </a:extLst>
          </p:cNvPr>
          <p:cNvCxnSpPr>
            <a:cxnSpLocks/>
          </p:cNvCxnSpPr>
          <p:nvPr/>
        </p:nvCxnSpPr>
        <p:spPr>
          <a:xfrm flipV="1">
            <a:off x="7502509" y="3022856"/>
            <a:ext cx="0" cy="2802656"/>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0C3A47F-03F3-4362-AF56-F090069619EF}"/>
              </a:ext>
            </a:extLst>
          </p:cNvPr>
          <p:cNvCxnSpPr>
            <a:cxnSpLocks/>
          </p:cNvCxnSpPr>
          <p:nvPr/>
        </p:nvCxnSpPr>
        <p:spPr>
          <a:xfrm flipV="1">
            <a:off x="8945229" y="3022856"/>
            <a:ext cx="0" cy="2802656"/>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B4FB116-6E9E-4329-AD21-0A0704F44F7F}"/>
              </a:ext>
            </a:extLst>
          </p:cNvPr>
          <p:cNvCxnSpPr>
            <a:cxnSpLocks/>
          </p:cNvCxnSpPr>
          <p:nvPr/>
        </p:nvCxnSpPr>
        <p:spPr>
          <a:xfrm flipV="1">
            <a:off x="10387949" y="3022856"/>
            <a:ext cx="0" cy="2802656"/>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Graphic 5" descr="Covid-19">
            <a:extLst>
              <a:ext uri="{FF2B5EF4-FFF2-40B4-BE49-F238E27FC236}">
                <a16:creationId xmlns:a16="http://schemas.microsoft.com/office/drawing/2014/main" id="{12D5A0EC-9A20-432A-B2E1-DE5A02FF10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2017" y="1742328"/>
            <a:ext cx="914400" cy="914400"/>
          </a:xfrm>
          <a:prstGeom prst="rect">
            <a:avLst/>
          </a:prstGeom>
        </p:spPr>
      </p:pic>
      <p:graphicFrame>
        <p:nvGraphicFramePr>
          <p:cNvPr id="16" name="Chart 15">
            <a:extLst>
              <a:ext uri="{FF2B5EF4-FFF2-40B4-BE49-F238E27FC236}">
                <a16:creationId xmlns:a16="http://schemas.microsoft.com/office/drawing/2014/main" id="{CD82B6E1-6D70-4AFA-84B3-0A1155E435DF}"/>
              </a:ext>
            </a:extLst>
          </p:cNvPr>
          <p:cNvGraphicFramePr/>
          <p:nvPr>
            <p:extLst>
              <p:ext uri="{D42A27DB-BD31-4B8C-83A1-F6EECF244321}">
                <p14:modId xmlns:p14="http://schemas.microsoft.com/office/powerpoint/2010/main" val="3735908729"/>
              </p:ext>
            </p:extLst>
          </p:nvPr>
        </p:nvGraphicFramePr>
        <p:xfrm>
          <a:off x="459193" y="2699657"/>
          <a:ext cx="11186529" cy="36953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e 4">
            <a:extLst>
              <a:ext uri="{FF2B5EF4-FFF2-40B4-BE49-F238E27FC236}">
                <a16:creationId xmlns:a16="http://schemas.microsoft.com/office/drawing/2014/main" id="{F16E95FF-EEDE-46C1-B3A1-A402DAB7CB11}"/>
              </a:ext>
            </a:extLst>
          </p:cNvPr>
          <p:cNvGraphicFramePr>
            <a:graphicFrameLocks noGrp="1"/>
          </p:cNvGraphicFramePr>
          <p:nvPr>
            <p:extLst>
              <p:ext uri="{D42A27DB-BD31-4B8C-83A1-F6EECF244321}">
                <p14:modId xmlns:p14="http://schemas.microsoft.com/office/powerpoint/2010/main" val="3098431641"/>
              </p:ext>
            </p:extLst>
          </p:nvPr>
        </p:nvGraphicFramePr>
        <p:xfrm>
          <a:off x="478971" y="5817327"/>
          <a:ext cx="11139571" cy="531267"/>
        </p:xfrm>
        <a:graphic>
          <a:graphicData uri="http://schemas.openxmlformats.org/drawingml/2006/table">
            <a:tbl>
              <a:tblPr firstRow="1" bandRow="1">
                <a:tableStyleId>{2D5ABB26-0587-4C30-8999-92F81FD0307C}</a:tableStyleId>
              </a:tblPr>
              <a:tblGrid>
                <a:gridCol w="359341">
                  <a:extLst>
                    <a:ext uri="{9D8B030D-6E8A-4147-A177-3AD203B41FA5}">
                      <a16:colId xmlns:a16="http://schemas.microsoft.com/office/drawing/2014/main" val="3695049261"/>
                    </a:ext>
                  </a:extLst>
                </a:gridCol>
                <a:gridCol w="359341">
                  <a:extLst>
                    <a:ext uri="{9D8B030D-6E8A-4147-A177-3AD203B41FA5}">
                      <a16:colId xmlns:a16="http://schemas.microsoft.com/office/drawing/2014/main" val="1869035833"/>
                    </a:ext>
                  </a:extLst>
                </a:gridCol>
                <a:gridCol w="359341">
                  <a:extLst>
                    <a:ext uri="{9D8B030D-6E8A-4147-A177-3AD203B41FA5}">
                      <a16:colId xmlns:a16="http://schemas.microsoft.com/office/drawing/2014/main" val="3824105062"/>
                    </a:ext>
                  </a:extLst>
                </a:gridCol>
                <a:gridCol w="359341">
                  <a:extLst>
                    <a:ext uri="{9D8B030D-6E8A-4147-A177-3AD203B41FA5}">
                      <a16:colId xmlns:a16="http://schemas.microsoft.com/office/drawing/2014/main" val="245572589"/>
                    </a:ext>
                  </a:extLst>
                </a:gridCol>
                <a:gridCol w="359341">
                  <a:extLst>
                    <a:ext uri="{9D8B030D-6E8A-4147-A177-3AD203B41FA5}">
                      <a16:colId xmlns:a16="http://schemas.microsoft.com/office/drawing/2014/main" val="2088623274"/>
                    </a:ext>
                  </a:extLst>
                </a:gridCol>
                <a:gridCol w="359341">
                  <a:extLst>
                    <a:ext uri="{9D8B030D-6E8A-4147-A177-3AD203B41FA5}">
                      <a16:colId xmlns:a16="http://schemas.microsoft.com/office/drawing/2014/main" val="2019534794"/>
                    </a:ext>
                  </a:extLst>
                </a:gridCol>
                <a:gridCol w="359341">
                  <a:extLst>
                    <a:ext uri="{9D8B030D-6E8A-4147-A177-3AD203B41FA5}">
                      <a16:colId xmlns:a16="http://schemas.microsoft.com/office/drawing/2014/main" val="3343051383"/>
                    </a:ext>
                  </a:extLst>
                </a:gridCol>
                <a:gridCol w="359341">
                  <a:extLst>
                    <a:ext uri="{9D8B030D-6E8A-4147-A177-3AD203B41FA5}">
                      <a16:colId xmlns:a16="http://schemas.microsoft.com/office/drawing/2014/main" val="3967707258"/>
                    </a:ext>
                  </a:extLst>
                </a:gridCol>
                <a:gridCol w="359341">
                  <a:extLst>
                    <a:ext uri="{9D8B030D-6E8A-4147-A177-3AD203B41FA5}">
                      <a16:colId xmlns:a16="http://schemas.microsoft.com/office/drawing/2014/main" val="2998187833"/>
                    </a:ext>
                  </a:extLst>
                </a:gridCol>
                <a:gridCol w="359341">
                  <a:extLst>
                    <a:ext uri="{9D8B030D-6E8A-4147-A177-3AD203B41FA5}">
                      <a16:colId xmlns:a16="http://schemas.microsoft.com/office/drawing/2014/main" val="4209674635"/>
                    </a:ext>
                  </a:extLst>
                </a:gridCol>
                <a:gridCol w="359341">
                  <a:extLst>
                    <a:ext uri="{9D8B030D-6E8A-4147-A177-3AD203B41FA5}">
                      <a16:colId xmlns:a16="http://schemas.microsoft.com/office/drawing/2014/main" val="1256003933"/>
                    </a:ext>
                  </a:extLst>
                </a:gridCol>
                <a:gridCol w="359341">
                  <a:extLst>
                    <a:ext uri="{9D8B030D-6E8A-4147-A177-3AD203B41FA5}">
                      <a16:colId xmlns:a16="http://schemas.microsoft.com/office/drawing/2014/main" val="168213195"/>
                    </a:ext>
                  </a:extLst>
                </a:gridCol>
                <a:gridCol w="359341">
                  <a:extLst>
                    <a:ext uri="{9D8B030D-6E8A-4147-A177-3AD203B41FA5}">
                      <a16:colId xmlns:a16="http://schemas.microsoft.com/office/drawing/2014/main" val="27775174"/>
                    </a:ext>
                  </a:extLst>
                </a:gridCol>
                <a:gridCol w="359341">
                  <a:extLst>
                    <a:ext uri="{9D8B030D-6E8A-4147-A177-3AD203B41FA5}">
                      <a16:colId xmlns:a16="http://schemas.microsoft.com/office/drawing/2014/main" val="3320558834"/>
                    </a:ext>
                  </a:extLst>
                </a:gridCol>
                <a:gridCol w="359341">
                  <a:extLst>
                    <a:ext uri="{9D8B030D-6E8A-4147-A177-3AD203B41FA5}">
                      <a16:colId xmlns:a16="http://schemas.microsoft.com/office/drawing/2014/main" val="3351749040"/>
                    </a:ext>
                  </a:extLst>
                </a:gridCol>
                <a:gridCol w="359341">
                  <a:extLst>
                    <a:ext uri="{9D8B030D-6E8A-4147-A177-3AD203B41FA5}">
                      <a16:colId xmlns:a16="http://schemas.microsoft.com/office/drawing/2014/main" val="3776890906"/>
                    </a:ext>
                  </a:extLst>
                </a:gridCol>
                <a:gridCol w="359341">
                  <a:extLst>
                    <a:ext uri="{9D8B030D-6E8A-4147-A177-3AD203B41FA5}">
                      <a16:colId xmlns:a16="http://schemas.microsoft.com/office/drawing/2014/main" val="1001740137"/>
                    </a:ext>
                  </a:extLst>
                </a:gridCol>
                <a:gridCol w="359341">
                  <a:extLst>
                    <a:ext uri="{9D8B030D-6E8A-4147-A177-3AD203B41FA5}">
                      <a16:colId xmlns:a16="http://schemas.microsoft.com/office/drawing/2014/main" val="542749248"/>
                    </a:ext>
                  </a:extLst>
                </a:gridCol>
                <a:gridCol w="359341">
                  <a:extLst>
                    <a:ext uri="{9D8B030D-6E8A-4147-A177-3AD203B41FA5}">
                      <a16:colId xmlns:a16="http://schemas.microsoft.com/office/drawing/2014/main" val="1378410014"/>
                    </a:ext>
                  </a:extLst>
                </a:gridCol>
                <a:gridCol w="359341">
                  <a:extLst>
                    <a:ext uri="{9D8B030D-6E8A-4147-A177-3AD203B41FA5}">
                      <a16:colId xmlns:a16="http://schemas.microsoft.com/office/drawing/2014/main" val="2284126929"/>
                    </a:ext>
                  </a:extLst>
                </a:gridCol>
                <a:gridCol w="359341">
                  <a:extLst>
                    <a:ext uri="{9D8B030D-6E8A-4147-A177-3AD203B41FA5}">
                      <a16:colId xmlns:a16="http://schemas.microsoft.com/office/drawing/2014/main" val="2572284391"/>
                    </a:ext>
                  </a:extLst>
                </a:gridCol>
                <a:gridCol w="359341">
                  <a:extLst>
                    <a:ext uri="{9D8B030D-6E8A-4147-A177-3AD203B41FA5}">
                      <a16:colId xmlns:a16="http://schemas.microsoft.com/office/drawing/2014/main" val="2555326155"/>
                    </a:ext>
                  </a:extLst>
                </a:gridCol>
                <a:gridCol w="359341">
                  <a:extLst>
                    <a:ext uri="{9D8B030D-6E8A-4147-A177-3AD203B41FA5}">
                      <a16:colId xmlns:a16="http://schemas.microsoft.com/office/drawing/2014/main" val="3301959417"/>
                    </a:ext>
                  </a:extLst>
                </a:gridCol>
                <a:gridCol w="359341">
                  <a:extLst>
                    <a:ext uri="{9D8B030D-6E8A-4147-A177-3AD203B41FA5}">
                      <a16:colId xmlns:a16="http://schemas.microsoft.com/office/drawing/2014/main" val="414960045"/>
                    </a:ext>
                  </a:extLst>
                </a:gridCol>
                <a:gridCol w="359341">
                  <a:extLst>
                    <a:ext uri="{9D8B030D-6E8A-4147-A177-3AD203B41FA5}">
                      <a16:colId xmlns:a16="http://schemas.microsoft.com/office/drawing/2014/main" val="1730778940"/>
                    </a:ext>
                  </a:extLst>
                </a:gridCol>
                <a:gridCol w="359341">
                  <a:extLst>
                    <a:ext uri="{9D8B030D-6E8A-4147-A177-3AD203B41FA5}">
                      <a16:colId xmlns:a16="http://schemas.microsoft.com/office/drawing/2014/main" val="884074922"/>
                    </a:ext>
                  </a:extLst>
                </a:gridCol>
                <a:gridCol w="359341">
                  <a:extLst>
                    <a:ext uri="{9D8B030D-6E8A-4147-A177-3AD203B41FA5}">
                      <a16:colId xmlns:a16="http://schemas.microsoft.com/office/drawing/2014/main" val="3522418445"/>
                    </a:ext>
                  </a:extLst>
                </a:gridCol>
                <a:gridCol w="359341">
                  <a:extLst>
                    <a:ext uri="{9D8B030D-6E8A-4147-A177-3AD203B41FA5}">
                      <a16:colId xmlns:a16="http://schemas.microsoft.com/office/drawing/2014/main" val="3105127072"/>
                    </a:ext>
                  </a:extLst>
                </a:gridCol>
                <a:gridCol w="359341">
                  <a:extLst>
                    <a:ext uri="{9D8B030D-6E8A-4147-A177-3AD203B41FA5}">
                      <a16:colId xmlns:a16="http://schemas.microsoft.com/office/drawing/2014/main" val="3397210792"/>
                    </a:ext>
                  </a:extLst>
                </a:gridCol>
                <a:gridCol w="359341">
                  <a:extLst>
                    <a:ext uri="{9D8B030D-6E8A-4147-A177-3AD203B41FA5}">
                      <a16:colId xmlns:a16="http://schemas.microsoft.com/office/drawing/2014/main" val="1792219756"/>
                    </a:ext>
                  </a:extLst>
                </a:gridCol>
                <a:gridCol w="359341">
                  <a:extLst>
                    <a:ext uri="{9D8B030D-6E8A-4147-A177-3AD203B41FA5}">
                      <a16:colId xmlns:a16="http://schemas.microsoft.com/office/drawing/2014/main" val="3801034982"/>
                    </a:ext>
                  </a:extLst>
                </a:gridCol>
              </a:tblGrid>
              <a:tr h="531267">
                <a:tc>
                  <a:txBody>
                    <a:bodyPr/>
                    <a:lstStyle/>
                    <a:p>
                      <a:r>
                        <a:rPr lang="nl-NL" sz="1200" b="0" dirty="0">
                          <a:solidFill>
                            <a:srgbClr val="7F7F7F"/>
                          </a:solidFill>
                        </a:rPr>
                        <a:t>H2-20</a:t>
                      </a:r>
                      <a:endParaRPr lang="en-GB" sz="1200" b="0" dirty="0">
                        <a:solidFill>
                          <a:srgbClr val="7F7F7F"/>
                        </a:solidFill>
                      </a:endParaRPr>
                    </a:p>
                  </a:txBody>
                  <a:tcPr marT="44819" marB="44819" vert="vert270"/>
                </a:tc>
                <a:tc>
                  <a:txBody>
                    <a:bodyPr/>
                    <a:lstStyle/>
                    <a:p>
                      <a:r>
                        <a:rPr lang="nl-NL" sz="1200" b="0" dirty="0">
                          <a:solidFill>
                            <a:srgbClr val="7F7F7F"/>
                          </a:solidFill>
                        </a:rPr>
                        <a:t>H1-21</a:t>
                      </a:r>
                      <a:endParaRPr lang="en-GB" sz="1200" b="0" dirty="0">
                        <a:solidFill>
                          <a:srgbClr val="7F7F7F"/>
                        </a:solidFill>
                      </a:endParaRPr>
                    </a:p>
                  </a:txBody>
                  <a:tcPr marT="44819" marB="44819" vert="vert270"/>
                </a:tc>
                <a:tc>
                  <a:txBody>
                    <a:bodyPr/>
                    <a:lstStyle/>
                    <a:p>
                      <a:r>
                        <a:rPr lang="en-GB" sz="1200" b="0" dirty="0">
                          <a:solidFill>
                            <a:srgbClr val="0A5D7A"/>
                          </a:solidFill>
                        </a:rPr>
                        <a:t>H2-21</a:t>
                      </a:r>
                    </a:p>
                  </a:txBody>
                  <a:tcPr marT="44819" marB="44819" vert="vert270"/>
                </a:tc>
                <a:tc>
                  <a:txBody>
                    <a:bodyPr/>
                    <a:lstStyle/>
                    <a:p>
                      <a:endParaRPr lang="en-GB" sz="1200" b="0" dirty="0">
                        <a:solidFill>
                          <a:srgbClr val="7F7F7F"/>
                        </a:solidFill>
                      </a:endParaRPr>
                    </a:p>
                  </a:txBody>
                  <a:tcPr marT="44819" marB="44819" vert="vert270"/>
                </a:tc>
                <a:tc>
                  <a:txBody>
                    <a:bodyPr/>
                    <a:lstStyle/>
                    <a:p>
                      <a:r>
                        <a:rPr lang="nl-NL" sz="1200" b="0" dirty="0">
                          <a:solidFill>
                            <a:srgbClr val="7F7F7F"/>
                          </a:solidFill>
                        </a:rPr>
                        <a:t>H2-20</a:t>
                      </a:r>
                      <a:endParaRPr lang="en-GB" sz="1200" b="0" dirty="0">
                        <a:solidFill>
                          <a:srgbClr val="7F7F7F"/>
                        </a:solidFill>
                      </a:endParaRPr>
                    </a:p>
                  </a:txBody>
                  <a:tcPr marT="44819" marB="44819" vert="vert270"/>
                </a:tc>
                <a:tc>
                  <a:txBody>
                    <a:bodyPr/>
                    <a:lstStyle/>
                    <a:p>
                      <a:r>
                        <a:rPr lang="nl-NL" sz="1200" b="0" dirty="0">
                          <a:solidFill>
                            <a:srgbClr val="7F7F7F"/>
                          </a:solidFill>
                        </a:rPr>
                        <a:t>H1-21</a:t>
                      </a:r>
                      <a:endParaRPr lang="en-GB" sz="1200" b="0" dirty="0">
                        <a:solidFill>
                          <a:srgbClr val="7F7F7F"/>
                        </a:solidFill>
                      </a:endParaRPr>
                    </a:p>
                  </a:txBody>
                  <a:tcPr marT="44819" marB="44819" vert="vert2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A5D7A"/>
                          </a:solidFill>
                        </a:rPr>
                        <a:t>H2-21</a:t>
                      </a:r>
                    </a:p>
                    <a:p>
                      <a:endParaRPr lang="en-GB" sz="1200" b="0" dirty="0">
                        <a:solidFill>
                          <a:srgbClr val="7F7F7F"/>
                        </a:solidFill>
                      </a:endParaRPr>
                    </a:p>
                  </a:txBody>
                  <a:tcPr marT="44819" marB="44819" vert="vert270"/>
                </a:tc>
                <a:tc>
                  <a:txBody>
                    <a:bodyPr/>
                    <a:lstStyle/>
                    <a:p>
                      <a:endParaRPr lang="en-GB" sz="1200" b="0" dirty="0">
                        <a:solidFill>
                          <a:srgbClr val="7F7F7F"/>
                        </a:solidFill>
                      </a:endParaRPr>
                    </a:p>
                  </a:txBody>
                  <a:tcPr marT="44819" marB="44819" vert="vert270"/>
                </a:tc>
                <a:tc>
                  <a:txBody>
                    <a:bodyPr/>
                    <a:lstStyle/>
                    <a:p>
                      <a:r>
                        <a:rPr lang="nl-NL" sz="1200" b="0" dirty="0">
                          <a:solidFill>
                            <a:srgbClr val="7F7F7F"/>
                          </a:solidFill>
                        </a:rPr>
                        <a:t>H2-20</a:t>
                      </a:r>
                      <a:endParaRPr lang="en-GB" sz="1200" b="0" dirty="0">
                        <a:solidFill>
                          <a:srgbClr val="7F7F7F"/>
                        </a:solidFill>
                      </a:endParaRPr>
                    </a:p>
                  </a:txBody>
                  <a:tcPr marT="44819" marB="44819" vert="vert270"/>
                </a:tc>
                <a:tc>
                  <a:txBody>
                    <a:bodyPr/>
                    <a:lstStyle/>
                    <a:p>
                      <a:r>
                        <a:rPr lang="nl-NL" sz="1200" b="0" dirty="0">
                          <a:solidFill>
                            <a:srgbClr val="7F7F7F"/>
                          </a:solidFill>
                        </a:rPr>
                        <a:t>H1-21</a:t>
                      </a:r>
                      <a:endParaRPr lang="en-GB" sz="1200" b="0" dirty="0">
                        <a:solidFill>
                          <a:srgbClr val="7F7F7F"/>
                        </a:solidFill>
                      </a:endParaRPr>
                    </a:p>
                  </a:txBody>
                  <a:tcPr marT="44819" marB="44819" vert="vert2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A5D7A"/>
                          </a:solidFill>
                        </a:rPr>
                        <a:t>H2-21</a:t>
                      </a:r>
                    </a:p>
                    <a:p>
                      <a:endParaRPr lang="en-GB" sz="1200" b="0" dirty="0">
                        <a:solidFill>
                          <a:srgbClr val="7F7F7F"/>
                        </a:solidFill>
                      </a:endParaRPr>
                    </a:p>
                  </a:txBody>
                  <a:tcPr marT="44819" marB="44819" vert="vert270"/>
                </a:tc>
                <a:tc>
                  <a:txBody>
                    <a:bodyPr/>
                    <a:lstStyle/>
                    <a:p>
                      <a:endParaRPr lang="en-GB" sz="1200" b="0" dirty="0">
                        <a:solidFill>
                          <a:srgbClr val="7F7F7F"/>
                        </a:solidFill>
                      </a:endParaRPr>
                    </a:p>
                  </a:txBody>
                  <a:tcPr marT="44819" marB="44819" vert="vert270"/>
                </a:tc>
                <a:tc>
                  <a:txBody>
                    <a:bodyPr/>
                    <a:lstStyle/>
                    <a:p>
                      <a:r>
                        <a:rPr lang="nl-NL" sz="1200" b="0" dirty="0">
                          <a:solidFill>
                            <a:srgbClr val="7F7F7F"/>
                          </a:solidFill>
                        </a:rPr>
                        <a:t>H2-20</a:t>
                      </a:r>
                      <a:endParaRPr lang="en-GB" sz="1200" b="0" dirty="0">
                        <a:solidFill>
                          <a:srgbClr val="7F7F7F"/>
                        </a:solidFill>
                      </a:endParaRPr>
                    </a:p>
                  </a:txBody>
                  <a:tcPr marT="44819" marB="44819" vert="vert270"/>
                </a:tc>
                <a:tc>
                  <a:txBody>
                    <a:bodyPr/>
                    <a:lstStyle/>
                    <a:p>
                      <a:r>
                        <a:rPr lang="nl-NL" sz="1200" b="0" dirty="0">
                          <a:solidFill>
                            <a:srgbClr val="7F7F7F"/>
                          </a:solidFill>
                        </a:rPr>
                        <a:t>H1-21</a:t>
                      </a:r>
                      <a:endParaRPr lang="en-GB" sz="1200" b="0" dirty="0">
                        <a:solidFill>
                          <a:srgbClr val="7F7F7F"/>
                        </a:solidFill>
                      </a:endParaRPr>
                    </a:p>
                  </a:txBody>
                  <a:tcPr marT="44819" marB="44819" vert="vert2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A5D7A"/>
                          </a:solidFill>
                        </a:rPr>
                        <a:t>H2-21</a:t>
                      </a:r>
                    </a:p>
                    <a:p>
                      <a:endParaRPr lang="en-GB" sz="1200" b="0" dirty="0">
                        <a:solidFill>
                          <a:srgbClr val="7F7F7F"/>
                        </a:solidFill>
                      </a:endParaRPr>
                    </a:p>
                  </a:txBody>
                  <a:tcPr marT="44819" marB="44819" vert="vert270"/>
                </a:tc>
                <a:tc>
                  <a:txBody>
                    <a:bodyPr/>
                    <a:lstStyle/>
                    <a:p>
                      <a:endParaRPr lang="en-GB" sz="1200" b="0" dirty="0">
                        <a:solidFill>
                          <a:srgbClr val="7F7F7F"/>
                        </a:solidFill>
                      </a:endParaRPr>
                    </a:p>
                  </a:txBody>
                  <a:tcPr marT="44819" marB="44819" vert="vert270"/>
                </a:tc>
                <a:tc>
                  <a:txBody>
                    <a:bodyPr/>
                    <a:lstStyle/>
                    <a:p>
                      <a:r>
                        <a:rPr lang="nl-NL" sz="1200" b="0" dirty="0">
                          <a:solidFill>
                            <a:srgbClr val="7F7F7F"/>
                          </a:solidFill>
                        </a:rPr>
                        <a:t>H2-20</a:t>
                      </a:r>
                      <a:endParaRPr lang="en-GB" sz="1200" b="0" dirty="0">
                        <a:solidFill>
                          <a:srgbClr val="7F7F7F"/>
                        </a:solidFill>
                      </a:endParaRPr>
                    </a:p>
                  </a:txBody>
                  <a:tcPr marT="44819" marB="44819" vert="vert270"/>
                </a:tc>
                <a:tc>
                  <a:txBody>
                    <a:bodyPr/>
                    <a:lstStyle/>
                    <a:p>
                      <a:r>
                        <a:rPr lang="nl-NL" sz="1200" b="0" dirty="0">
                          <a:solidFill>
                            <a:srgbClr val="7F7F7F"/>
                          </a:solidFill>
                        </a:rPr>
                        <a:t>H1-21</a:t>
                      </a:r>
                      <a:endParaRPr lang="en-GB" sz="1200" b="0" dirty="0">
                        <a:solidFill>
                          <a:srgbClr val="7F7F7F"/>
                        </a:solidFill>
                      </a:endParaRPr>
                    </a:p>
                  </a:txBody>
                  <a:tcPr marT="44819" marB="44819" vert="vert2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A5D7A"/>
                          </a:solidFill>
                        </a:rPr>
                        <a:t>H2-21</a:t>
                      </a:r>
                    </a:p>
                    <a:p>
                      <a:endParaRPr lang="en-GB" sz="1200" b="0" dirty="0">
                        <a:solidFill>
                          <a:srgbClr val="7F7F7F"/>
                        </a:solidFill>
                      </a:endParaRPr>
                    </a:p>
                  </a:txBody>
                  <a:tcPr marT="44819" marB="44819" vert="vert270"/>
                </a:tc>
                <a:tc>
                  <a:txBody>
                    <a:bodyPr/>
                    <a:lstStyle/>
                    <a:p>
                      <a:endParaRPr lang="en-GB" sz="1200" b="0" dirty="0">
                        <a:solidFill>
                          <a:srgbClr val="7F7F7F"/>
                        </a:solidFill>
                      </a:endParaRPr>
                    </a:p>
                  </a:txBody>
                  <a:tcPr marT="44819" marB="44819" vert="vert270"/>
                </a:tc>
                <a:tc>
                  <a:txBody>
                    <a:bodyPr/>
                    <a:lstStyle/>
                    <a:p>
                      <a:r>
                        <a:rPr lang="nl-NL" sz="1200" b="0" dirty="0">
                          <a:solidFill>
                            <a:srgbClr val="7F7F7F"/>
                          </a:solidFill>
                        </a:rPr>
                        <a:t>H2-20</a:t>
                      </a:r>
                      <a:endParaRPr lang="en-GB" sz="1200" b="0" dirty="0">
                        <a:solidFill>
                          <a:srgbClr val="7F7F7F"/>
                        </a:solidFill>
                      </a:endParaRPr>
                    </a:p>
                  </a:txBody>
                  <a:tcPr marT="44819" marB="44819" vert="vert270"/>
                </a:tc>
                <a:tc>
                  <a:txBody>
                    <a:bodyPr/>
                    <a:lstStyle/>
                    <a:p>
                      <a:r>
                        <a:rPr lang="nl-NL" sz="1200" b="0" dirty="0">
                          <a:solidFill>
                            <a:srgbClr val="7F7F7F"/>
                          </a:solidFill>
                        </a:rPr>
                        <a:t>H1-21</a:t>
                      </a:r>
                      <a:endParaRPr lang="en-GB" sz="1200" b="0" dirty="0">
                        <a:solidFill>
                          <a:srgbClr val="7F7F7F"/>
                        </a:solidFill>
                      </a:endParaRPr>
                    </a:p>
                  </a:txBody>
                  <a:tcPr marT="44819" marB="44819" vert="vert2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A5D7A"/>
                          </a:solidFill>
                        </a:rPr>
                        <a:t>H2-21</a:t>
                      </a:r>
                    </a:p>
                    <a:p>
                      <a:endParaRPr lang="en-GB" sz="1200" b="0" dirty="0">
                        <a:solidFill>
                          <a:srgbClr val="7F7F7F"/>
                        </a:solidFill>
                      </a:endParaRPr>
                    </a:p>
                  </a:txBody>
                  <a:tcPr marT="44819" marB="44819" vert="vert270"/>
                </a:tc>
                <a:tc>
                  <a:txBody>
                    <a:bodyPr/>
                    <a:lstStyle/>
                    <a:p>
                      <a:endParaRPr lang="en-GB" sz="1200" b="0" dirty="0">
                        <a:solidFill>
                          <a:srgbClr val="7F7F7F"/>
                        </a:solidFill>
                      </a:endParaRPr>
                    </a:p>
                  </a:txBody>
                  <a:tcPr marT="44819" marB="44819" vert="vert270"/>
                </a:tc>
                <a:tc>
                  <a:txBody>
                    <a:bodyPr/>
                    <a:lstStyle/>
                    <a:p>
                      <a:r>
                        <a:rPr lang="nl-NL" sz="1200" b="0" dirty="0">
                          <a:solidFill>
                            <a:srgbClr val="7F7F7F"/>
                          </a:solidFill>
                        </a:rPr>
                        <a:t>H2-20</a:t>
                      </a:r>
                      <a:endParaRPr lang="en-GB" sz="1200" b="0" dirty="0">
                        <a:solidFill>
                          <a:srgbClr val="7F7F7F"/>
                        </a:solidFill>
                      </a:endParaRPr>
                    </a:p>
                  </a:txBody>
                  <a:tcPr marT="44819" marB="44819" vert="vert270"/>
                </a:tc>
                <a:tc>
                  <a:txBody>
                    <a:bodyPr/>
                    <a:lstStyle/>
                    <a:p>
                      <a:r>
                        <a:rPr lang="nl-NL" sz="1200" b="0" dirty="0">
                          <a:solidFill>
                            <a:srgbClr val="7F7F7F"/>
                          </a:solidFill>
                        </a:rPr>
                        <a:t>H1-21</a:t>
                      </a:r>
                      <a:endParaRPr lang="en-GB" sz="1200" b="0" dirty="0">
                        <a:solidFill>
                          <a:srgbClr val="7F7F7F"/>
                        </a:solidFill>
                      </a:endParaRPr>
                    </a:p>
                  </a:txBody>
                  <a:tcPr marT="44819" marB="44819" vert="vert2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A5D7A"/>
                          </a:solidFill>
                        </a:rPr>
                        <a:t>H2-21</a:t>
                      </a:r>
                    </a:p>
                    <a:p>
                      <a:endParaRPr lang="en-GB" sz="1200" b="0" dirty="0">
                        <a:solidFill>
                          <a:srgbClr val="7F7F7F"/>
                        </a:solidFill>
                      </a:endParaRPr>
                    </a:p>
                  </a:txBody>
                  <a:tcPr marT="44819" marB="44819" vert="vert270"/>
                </a:tc>
                <a:tc>
                  <a:txBody>
                    <a:bodyPr/>
                    <a:lstStyle/>
                    <a:p>
                      <a:endParaRPr lang="en-GB" sz="1200" b="0" dirty="0">
                        <a:solidFill>
                          <a:srgbClr val="7F7F7F"/>
                        </a:solidFill>
                      </a:endParaRPr>
                    </a:p>
                  </a:txBody>
                  <a:tcPr marT="44819" marB="44819" vert="vert270"/>
                </a:tc>
                <a:tc>
                  <a:txBody>
                    <a:bodyPr/>
                    <a:lstStyle/>
                    <a:p>
                      <a:r>
                        <a:rPr lang="nl-NL" sz="1200" b="0" dirty="0">
                          <a:solidFill>
                            <a:srgbClr val="7F7F7F"/>
                          </a:solidFill>
                        </a:rPr>
                        <a:t>H2-20</a:t>
                      </a:r>
                      <a:endParaRPr lang="en-GB" sz="1200" b="0" dirty="0">
                        <a:solidFill>
                          <a:srgbClr val="7F7F7F"/>
                        </a:solidFill>
                      </a:endParaRPr>
                    </a:p>
                  </a:txBody>
                  <a:tcPr marT="44819" marB="44819" vert="vert270"/>
                </a:tc>
                <a:tc>
                  <a:txBody>
                    <a:bodyPr/>
                    <a:lstStyle/>
                    <a:p>
                      <a:r>
                        <a:rPr lang="nl-NL" sz="1200" b="0" dirty="0">
                          <a:solidFill>
                            <a:srgbClr val="7F7F7F"/>
                          </a:solidFill>
                        </a:rPr>
                        <a:t>H1-21</a:t>
                      </a:r>
                      <a:endParaRPr lang="en-GB" sz="1200" b="0" dirty="0">
                        <a:solidFill>
                          <a:srgbClr val="7F7F7F"/>
                        </a:solidFill>
                      </a:endParaRPr>
                    </a:p>
                  </a:txBody>
                  <a:tcPr marT="44819" marB="44819" vert="vert2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A5D7A"/>
                          </a:solidFill>
                        </a:rPr>
                        <a:t>H2-21</a:t>
                      </a:r>
                    </a:p>
                    <a:p>
                      <a:endParaRPr lang="en-GB" sz="1200" b="0" dirty="0">
                        <a:solidFill>
                          <a:srgbClr val="7F7F7F"/>
                        </a:solidFill>
                      </a:endParaRPr>
                    </a:p>
                  </a:txBody>
                  <a:tcPr marT="44819" marB="44819" vert="vert270"/>
                </a:tc>
                <a:extLst>
                  <a:ext uri="{0D108BD9-81ED-4DB2-BD59-A6C34878D82A}">
                    <a16:rowId xmlns:a16="http://schemas.microsoft.com/office/drawing/2014/main" val="174823796"/>
                  </a:ext>
                </a:extLst>
              </a:tr>
            </a:tbl>
          </a:graphicData>
        </a:graphic>
      </p:graphicFrame>
      <p:sp>
        <p:nvSpPr>
          <p:cNvPr id="19" name="Titel 1">
            <a:extLst>
              <a:ext uri="{FF2B5EF4-FFF2-40B4-BE49-F238E27FC236}">
                <a16:creationId xmlns:a16="http://schemas.microsoft.com/office/drawing/2014/main" id="{5AECFB93-6197-46BE-B4B8-FAABA4C27F11}"/>
              </a:ext>
            </a:extLst>
          </p:cNvPr>
          <p:cNvSpPr txBox="1">
            <a:spLocks/>
          </p:cNvSpPr>
          <p:nvPr/>
        </p:nvSpPr>
        <p:spPr>
          <a:xfrm>
            <a:off x="388932" y="130037"/>
            <a:ext cx="8032257" cy="342275"/>
          </a:xfrm>
          <a:prstGeom prst="rect">
            <a:avLst/>
          </a:prstGeom>
        </p:spPr>
        <p:txBody>
          <a:bodyPr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algn="l">
              <a:lnSpc>
                <a:spcPct val="90000"/>
              </a:lnSpc>
            </a:pPr>
            <a:r>
              <a:rPr lang="nl-NL" sz="1200" dirty="0"/>
              <a:t>Management</a:t>
            </a:r>
            <a:r>
              <a:rPr lang="nl-NL" sz="1200" b="0" dirty="0"/>
              <a:t> </a:t>
            </a:r>
            <a:r>
              <a:rPr lang="nl-NL" sz="1200" dirty="0"/>
              <a:t>Summary</a:t>
            </a:r>
            <a:r>
              <a:rPr lang="nl-NL" sz="1200" b="0" dirty="0"/>
              <a:t> </a:t>
            </a:r>
            <a:r>
              <a:rPr lang="nl-NL" sz="1200" b="0" dirty="0">
                <a:solidFill>
                  <a:srgbClr val="B9C6CF"/>
                </a:solidFill>
              </a:rPr>
              <a:t>| Profiling Building Contractor | Media </a:t>
            </a:r>
            <a:r>
              <a:rPr lang="nl-NL" sz="1200" b="0" dirty="0" err="1">
                <a:solidFill>
                  <a:srgbClr val="B9C6CF"/>
                </a:solidFill>
              </a:rPr>
              <a:t>Orientation</a:t>
            </a:r>
            <a:endParaRPr lang="nl-NL" sz="1200" b="0" dirty="0">
              <a:solidFill>
                <a:srgbClr val="B9C6CF"/>
              </a:solidFill>
            </a:endParaRPr>
          </a:p>
        </p:txBody>
      </p:sp>
    </p:spTree>
    <p:extLst>
      <p:ext uri="{BB962C8B-B14F-4D97-AF65-F5344CB8AC3E}">
        <p14:creationId xmlns:p14="http://schemas.microsoft.com/office/powerpoint/2010/main" val="269312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E30216-6C60-4D45-86F5-551E7B1C7C23}"/>
              </a:ext>
            </a:extLst>
          </p:cNvPr>
          <p:cNvSpPr>
            <a:spLocks noGrp="1"/>
          </p:cNvSpPr>
          <p:nvPr>
            <p:ph type="sldNum" sz="quarter" idx="12"/>
          </p:nvPr>
        </p:nvSpPr>
        <p:spPr/>
        <p:txBody>
          <a:bodyPr/>
          <a:lstStyle/>
          <a:p>
            <a:fld id="{7AD0FE45-509C-4BDF-9EDE-64426F8DF3D2}" type="slidenum">
              <a:rPr lang="nl-NL" smtClean="0"/>
              <a:pPr/>
              <a:t>8</a:t>
            </a:fld>
            <a:endParaRPr lang="nl-NL"/>
          </a:p>
        </p:txBody>
      </p:sp>
      <p:sp>
        <p:nvSpPr>
          <p:cNvPr id="5" name="Text Placeholder 4">
            <a:extLst>
              <a:ext uri="{FF2B5EF4-FFF2-40B4-BE49-F238E27FC236}">
                <a16:creationId xmlns:a16="http://schemas.microsoft.com/office/drawing/2014/main" id="{7FF65745-5FAF-4596-BBDC-916AFFB960A0}"/>
              </a:ext>
            </a:extLst>
          </p:cNvPr>
          <p:cNvSpPr>
            <a:spLocks noGrp="1"/>
          </p:cNvSpPr>
          <p:nvPr>
            <p:ph type="body" sz="quarter" idx="13"/>
          </p:nvPr>
        </p:nvSpPr>
        <p:spPr>
          <a:xfrm>
            <a:off x="444500" y="638175"/>
            <a:ext cx="11044956" cy="488950"/>
          </a:xfrm>
        </p:spPr>
        <p:txBody>
          <a:bodyPr/>
          <a:lstStyle/>
          <a:p>
            <a:r>
              <a:rPr lang="en-GB" dirty="0">
                <a:solidFill>
                  <a:srgbClr val="4A4A49"/>
                </a:solidFill>
              </a:rPr>
              <a:t>XXX do have XXX expectations for the first half year of 2022</a:t>
            </a:r>
          </a:p>
        </p:txBody>
      </p:sp>
      <p:sp>
        <p:nvSpPr>
          <p:cNvPr id="7" name="TextBox 6">
            <a:extLst>
              <a:ext uri="{FF2B5EF4-FFF2-40B4-BE49-F238E27FC236}">
                <a16:creationId xmlns:a16="http://schemas.microsoft.com/office/drawing/2014/main" id="{9E9837C0-1147-44A2-86A8-D08C4506F3B4}"/>
              </a:ext>
            </a:extLst>
          </p:cNvPr>
          <p:cNvSpPr txBox="1"/>
          <p:nvPr/>
        </p:nvSpPr>
        <p:spPr>
          <a:xfrm>
            <a:off x="835876" y="2746855"/>
            <a:ext cx="10653580" cy="1525223"/>
          </a:xfrm>
          <a:prstGeom prst="rect">
            <a:avLst/>
          </a:prstGeom>
          <a:solidFill>
            <a:srgbClr val="5497BE">
              <a:alpha val="10196"/>
            </a:srgbClr>
          </a:solidFill>
        </p:spPr>
        <p:txBody>
          <a:bodyPr wrap="square" lIns="0" tIns="0" rIns="0" bIns="0" rtlCol="0" anchor="ctr">
            <a:noAutofit/>
          </a:bodyPr>
          <a:lstStyle/>
          <a:p>
            <a:pPr algn="l">
              <a:lnSpc>
                <a:spcPct val="90000"/>
              </a:lnSpc>
            </a:pPr>
            <a:endParaRPr lang="en-GB" sz="1400" b="1" dirty="0">
              <a:solidFill>
                <a:schemeClr val="accent2"/>
              </a:solidFill>
            </a:endParaRPr>
          </a:p>
        </p:txBody>
      </p:sp>
      <p:sp>
        <p:nvSpPr>
          <p:cNvPr id="8" name="TextBox 7">
            <a:extLst>
              <a:ext uri="{FF2B5EF4-FFF2-40B4-BE49-F238E27FC236}">
                <a16:creationId xmlns:a16="http://schemas.microsoft.com/office/drawing/2014/main" id="{1D4412C4-F90C-4F46-976A-523456377EE0}"/>
              </a:ext>
            </a:extLst>
          </p:cNvPr>
          <p:cNvSpPr txBox="1"/>
          <p:nvPr/>
        </p:nvSpPr>
        <p:spPr>
          <a:xfrm>
            <a:off x="835876" y="4296027"/>
            <a:ext cx="10653580" cy="1298855"/>
          </a:xfrm>
          <a:prstGeom prst="rect">
            <a:avLst/>
          </a:prstGeom>
          <a:solidFill>
            <a:srgbClr val="921A1A">
              <a:alpha val="10196"/>
            </a:srgbClr>
          </a:solidFill>
        </p:spPr>
        <p:txBody>
          <a:bodyPr wrap="square" lIns="0" tIns="0" rIns="0" bIns="0" rtlCol="0" anchor="ctr">
            <a:noAutofit/>
          </a:bodyPr>
          <a:lstStyle/>
          <a:p>
            <a:pPr algn="l">
              <a:lnSpc>
                <a:spcPct val="90000"/>
              </a:lnSpc>
            </a:pPr>
            <a:endParaRPr lang="en-GB" sz="1400" b="1" dirty="0">
              <a:solidFill>
                <a:srgbClr val="921A1A"/>
              </a:solidFill>
            </a:endParaRPr>
          </a:p>
        </p:txBody>
      </p:sp>
      <p:sp>
        <p:nvSpPr>
          <p:cNvPr id="9" name="Rectangle 8">
            <a:extLst>
              <a:ext uri="{FF2B5EF4-FFF2-40B4-BE49-F238E27FC236}">
                <a16:creationId xmlns:a16="http://schemas.microsoft.com/office/drawing/2014/main" id="{B258775E-37F4-4C3A-82F9-E2F2095CF5AE}"/>
              </a:ext>
            </a:extLst>
          </p:cNvPr>
          <p:cNvSpPr/>
          <p:nvPr/>
        </p:nvSpPr>
        <p:spPr>
          <a:xfrm>
            <a:off x="682020" y="2763852"/>
            <a:ext cx="1634101" cy="461665"/>
          </a:xfrm>
          <a:prstGeom prst="rect">
            <a:avLst/>
          </a:prstGeom>
        </p:spPr>
        <p:txBody>
          <a:bodyPr wrap="square">
            <a:spAutoFit/>
          </a:bodyPr>
          <a:lstStyle/>
          <a:p>
            <a:pPr algn="ctr"/>
            <a:r>
              <a:rPr lang="en-GB" sz="1200" dirty="0">
                <a:solidFill>
                  <a:srgbClr val="5497BE"/>
                </a:solidFill>
              </a:rPr>
              <a:t>More experience positive</a:t>
            </a:r>
          </a:p>
        </p:txBody>
      </p:sp>
      <p:graphicFrame>
        <p:nvGraphicFramePr>
          <p:cNvPr id="11" name="Table 10">
            <a:extLst>
              <a:ext uri="{FF2B5EF4-FFF2-40B4-BE49-F238E27FC236}">
                <a16:creationId xmlns:a16="http://schemas.microsoft.com/office/drawing/2014/main" id="{10EA5A23-ED06-4796-8158-3AF0205B899F}"/>
              </a:ext>
            </a:extLst>
          </p:cNvPr>
          <p:cNvGraphicFramePr>
            <a:graphicFrameLocks noGrp="1"/>
          </p:cNvGraphicFramePr>
          <p:nvPr/>
        </p:nvGraphicFramePr>
        <p:xfrm>
          <a:off x="846598" y="2417962"/>
          <a:ext cx="10583664" cy="345890"/>
        </p:xfrm>
        <a:graphic>
          <a:graphicData uri="http://schemas.openxmlformats.org/drawingml/2006/table">
            <a:tbl>
              <a:tblPr firstRow="1" bandRow="1">
                <a:tableStyleId>{5C22544A-7EE6-4342-B048-85BDC9FD1C3A}</a:tableStyleId>
              </a:tblPr>
              <a:tblGrid>
                <a:gridCol w="1322958">
                  <a:extLst>
                    <a:ext uri="{9D8B030D-6E8A-4147-A177-3AD203B41FA5}">
                      <a16:colId xmlns:a16="http://schemas.microsoft.com/office/drawing/2014/main" val="3680267570"/>
                    </a:ext>
                  </a:extLst>
                </a:gridCol>
                <a:gridCol w="1322958">
                  <a:extLst>
                    <a:ext uri="{9D8B030D-6E8A-4147-A177-3AD203B41FA5}">
                      <a16:colId xmlns:a16="http://schemas.microsoft.com/office/drawing/2014/main" val="736083556"/>
                    </a:ext>
                  </a:extLst>
                </a:gridCol>
                <a:gridCol w="1322958">
                  <a:extLst>
                    <a:ext uri="{9D8B030D-6E8A-4147-A177-3AD203B41FA5}">
                      <a16:colId xmlns:a16="http://schemas.microsoft.com/office/drawing/2014/main" val="4097226958"/>
                    </a:ext>
                  </a:extLst>
                </a:gridCol>
                <a:gridCol w="1322958">
                  <a:extLst>
                    <a:ext uri="{9D8B030D-6E8A-4147-A177-3AD203B41FA5}">
                      <a16:colId xmlns:a16="http://schemas.microsoft.com/office/drawing/2014/main" val="1314290808"/>
                    </a:ext>
                  </a:extLst>
                </a:gridCol>
                <a:gridCol w="1322958">
                  <a:extLst>
                    <a:ext uri="{9D8B030D-6E8A-4147-A177-3AD203B41FA5}">
                      <a16:colId xmlns:a16="http://schemas.microsoft.com/office/drawing/2014/main" val="676274278"/>
                    </a:ext>
                  </a:extLst>
                </a:gridCol>
                <a:gridCol w="1322958">
                  <a:extLst>
                    <a:ext uri="{9D8B030D-6E8A-4147-A177-3AD203B41FA5}">
                      <a16:colId xmlns:a16="http://schemas.microsoft.com/office/drawing/2014/main" val="2671568437"/>
                    </a:ext>
                  </a:extLst>
                </a:gridCol>
                <a:gridCol w="1322958">
                  <a:extLst>
                    <a:ext uri="{9D8B030D-6E8A-4147-A177-3AD203B41FA5}">
                      <a16:colId xmlns:a16="http://schemas.microsoft.com/office/drawing/2014/main" val="3750090770"/>
                    </a:ext>
                  </a:extLst>
                </a:gridCol>
                <a:gridCol w="1322958">
                  <a:extLst>
                    <a:ext uri="{9D8B030D-6E8A-4147-A177-3AD203B41FA5}">
                      <a16:colId xmlns:a16="http://schemas.microsoft.com/office/drawing/2014/main" val="1786052748"/>
                    </a:ext>
                  </a:extLst>
                </a:gridCol>
              </a:tblGrid>
              <a:tr h="345890">
                <a:tc>
                  <a:txBody>
                    <a:bodyPr/>
                    <a:lstStyle/>
                    <a:p>
                      <a:pPr marL="0" algn="ctr" defTabSz="914400" rtl="0" eaLnBrk="1" latinLnBrk="0" hangingPunct="1"/>
                      <a:r>
                        <a:rPr lang="en-GB" sz="1100" b="1" kern="1200" dirty="0">
                          <a:solidFill>
                            <a:schemeClr val="bg1">
                              <a:lumMod val="50000"/>
                            </a:schemeClr>
                          </a:solidFill>
                          <a:latin typeface="+mn-lt"/>
                          <a:ea typeface="+mn-ea"/>
                          <a:cs typeface="+mn-cs"/>
                        </a:rPr>
                        <a:t>Germany</a:t>
                      </a:r>
                    </a:p>
                  </a:txBody>
                  <a:tcPr marL="87872" marR="87872" marT="42644" marB="4264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GB" sz="1100" b="1" kern="1200" dirty="0">
                          <a:solidFill>
                            <a:schemeClr val="bg1">
                              <a:lumMod val="50000"/>
                            </a:schemeClr>
                          </a:solidFill>
                          <a:latin typeface="+mn-lt"/>
                          <a:ea typeface="+mn-ea"/>
                          <a:cs typeface="+mn-cs"/>
                        </a:rPr>
                        <a:t>United Kingdom</a:t>
                      </a:r>
                    </a:p>
                  </a:txBody>
                  <a:tcPr marL="87872" marR="87872" marT="42644" marB="4264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GB" sz="1100" b="1" kern="1200" dirty="0">
                          <a:solidFill>
                            <a:schemeClr val="bg1">
                              <a:lumMod val="50000"/>
                            </a:schemeClr>
                          </a:solidFill>
                          <a:latin typeface="+mn-lt"/>
                          <a:ea typeface="+mn-ea"/>
                          <a:cs typeface="+mn-cs"/>
                        </a:rPr>
                        <a:t>France</a:t>
                      </a:r>
                    </a:p>
                  </a:txBody>
                  <a:tcPr marL="87872" marR="87872" marT="42644" marB="4264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GB" sz="1100" b="1" kern="1200" dirty="0">
                          <a:solidFill>
                            <a:schemeClr val="bg1">
                              <a:lumMod val="50000"/>
                            </a:schemeClr>
                          </a:solidFill>
                          <a:latin typeface="+mn-lt"/>
                          <a:ea typeface="+mn-ea"/>
                          <a:cs typeface="+mn-cs"/>
                        </a:rPr>
                        <a:t>Italy</a:t>
                      </a:r>
                    </a:p>
                  </a:txBody>
                  <a:tcPr marL="87872" marR="87872" marT="42644" marB="4264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GB" sz="1100" b="1" kern="1200" dirty="0">
                          <a:solidFill>
                            <a:schemeClr val="bg1">
                              <a:lumMod val="50000"/>
                            </a:schemeClr>
                          </a:solidFill>
                          <a:latin typeface="+mn-lt"/>
                          <a:ea typeface="+mn-ea"/>
                          <a:cs typeface="+mn-cs"/>
                        </a:rPr>
                        <a:t>Spain</a:t>
                      </a:r>
                    </a:p>
                  </a:txBody>
                  <a:tcPr marL="87872" marR="87872" marT="42644" marB="4264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GB" sz="1100" b="1" kern="1200" dirty="0">
                          <a:solidFill>
                            <a:schemeClr val="bg1">
                              <a:lumMod val="50000"/>
                            </a:schemeClr>
                          </a:solidFill>
                          <a:latin typeface="+mn-lt"/>
                          <a:ea typeface="+mn-ea"/>
                          <a:cs typeface="+mn-cs"/>
                        </a:rPr>
                        <a:t>Netherlands</a:t>
                      </a:r>
                    </a:p>
                  </a:txBody>
                  <a:tcPr marL="87872" marR="87872" marT="42644" marB="4264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GB" sz="1100" b="1" kern="1200" dirty="0">
                          <a:solidFill>
                            <a:schemeClr val="bg1">
                              <a:lumMod val="50000"/>
                            </a:schemeClr>
                          </a:solidFill>
                          <a:latin typeface="+mn-lt"/>
                          <a:ea typeface="+mn-ea"/>
                          <a:cs typeface="+mn-cs"/>
                        </a:rPr>
                        <a:t>Belgium</a:t>
                      </a:r>
                    </a:p>
                  </a:txBody>
                  <a:tcPr marL="87872" marR="87872" marT="42644" marB="4264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GB" sz="1100" b="1" kern="1200" dirty="0">
                          <a:solidFill>
                            <a:schemeClr val="bg1">
                              <a:lumMod val="50000"/>
                            </a:schemeClr>
                          </a:solidFill>
                          <a:latin typeface="+mn-lt"/>
                          <a:ea typeface="+mn-ea"/>
                          <a:cs typeface="+mn-cs"/>
                        </a:rPr>
                        <a:t>Poland</a:t>
                      </a:r>
                    </a:p>
                  </a:txBody>
                  <a:tcPr marL="87872" marR="87872" marT="42644" marB="4264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7903320"/>
                  </a:ext>
                </a:extLst>
              </a:tr>
            </a:tbl>
          </a:graphicData>
        </a:graphic>
      </p:graphicFrame>
      <p:sp>
        <p:nvSpPr>
          <p:cNvPr id="12" name="Tekstvak 6">
            <a:extLst>
              <a:ext uri="{FF2B5EF4-FFF2-40B4-BE49-F238E27FC236}">
                <a16:creationId xmlns:a16="http://schemas.microsoft.com/office/drawing/2014/main" id="{2C0CF5BE-97B7-4A0F-9332-90F078A242E7}"/>
              </a:ext>
            </a:extLst>
          </p:cNvPr>
          <p:cNvSpPr txBox="1"/>
          <p:nvPr/>
        </p:nvSpPr>
        <p:spPr>
          <a:xfrm>
            <a:off x="470775" y="1803535"/>
            <a:ext cx="9073275" cy="374162"/>
          </a:xfrm>
          <a:prstGeom prst="rect">
            <a:avLst/>
          </a:prstGeom>
          <a:noFill/>
          <a:ln>
            <a:noFill/>
          </a:ln>
        </p:spPr>
        <p:txBody>
          <a:bodyPr wrap="square" lIns="0" tIns="0" rIns="0" bIns="0" rtlCol="0" anchor="t">
            <a:noAutofit/>
          </a:bodyPr>
          <a:lstStyle/>
          <a:p>
            <a:pPr>
              <a:lnSpc>
                <a:spcPct val="90000"/>
              </a:lnSpc>
            </a:pPr>
            <a:r>
              <a:rPr lang="en-GB" sz="1400" b="1" dirty="0">
                <a:solidFill>
                  <a:schemeClr val="bg1">
                    <a:lumMod val="50000"/>
                  </a:schemeClr>
                </a:solidFill>
              </a:rPr>
              <a:t>Net share </a:t>
            </a:r>
            <a:r>
              <a:rPr lang="en-GB" sz="1400" dirty="0">
                <a:solidFill>
                  <a:schemeClr val="bg1">
                    <a:lumMod val="50000"/>
                  </a:schemeClr>
                </a:solidFill>
              </a:rPr>
              <a:t>of contractors’ experience regarding turnover</a:t>
            </a:r>
            <a:endParaRPr lang="en-GB" sz="1400" b="1" dirty="0">
              <a:solidFill>
                <a:schemeClr val="bg1">
                  <a:lumMod val="50000"/>
                </a:schemeClr>
              </a:solidFill>
            </a:endParaRPr>
          </a:p>
          <a:p>
            <a:pPr>
              <a:lnSpc>
                <a:spcPct val="90000"/>
              </a:lnSpc>
            </a:pPr>
            <a:r>
              <a:rPr lang="en-GB" sz="1200" i="1" dirty="0">
                <a:solidFill>
                  <a:schemeClr val="tx1">
                    <a:lumMod val="50000"/>
                    <a:lumOff val="50000"/>
                  </a:schemeClr>
                </a:solidFill>
              </a:rPr>
              <a:t>If you compare your turnover of </a:t>
            </a:r>
            <a:r>
              <a:rPr lang="en-GB" sz="1200" b="1" i="1" dirty="0">
                <a:solidFill>
                  <a:schemeClr val="tx1">
                    <a:lumMod val="50000"/>
                    <a:lumOff val="50000"/>
                  </a:schemeClr>
                </a:solidFill>
              </a:rPr>
              <a:t>H2-21</a:t>
            </a:r>
            <a:r>
              <a:rPr lang="en-GB" sz="1200" i="1" dirty="0">
                <a:solidFill>
                  <a:schemeClr val="tx1">
                    <a:lumMod val="50000"/>
                    <a:lumOff val="50000"/>
                  </a:schemeClr>
                </a:solidFill>
              </a:rPr>
              <a:t> to </a:t>
            </a:r>
            <a:r>
              <a:rPr lang="en-GB" sz="1200" b="1" i="1" dirty="0">
                <a:solidFill>
                  <a:schemeClr val="tx1">
                    <a:lumMod val="50000"/>
                    <a:lumOff val="50000"/>
                  </a:schemeClr>
                </a:solidFill>
              </a:rPr>
              <a:t>H2-20</a:t>
            </a:r>
            <a:r>
              <a:rPr lang="en-GB" sz="1200" i="1" dirty="0">
                <a:solidFill>
                  <a:schemeClr val="tx1">
                    <a:lumMod val="50000"/>
                    <a:lumOff val="50000"/>
                  </a:schemeClr>
                </a:solidFill>
              </a:rPr>
              <a:t>, how did your turnover develop?</a:t>
            </a:r>
          </a:p>
        </p:txBody>
      </p:sp>
      <p:sp>
        <p:nvSpPr>
          <p:cNvPr id="13" name="Rectangle 12">
            <a:extLst>
              <a:ext uri="{FF2B5EF4-FFF2-40B4-BE49-F238E27FC236}">
                <a16:creationId xmlns:a16="http://schemas.microsoft.com/office/drawing/2014/main" id="{C1F3580A-BDC7-43B3-AE2B-FF1DDE0159B7}"/>
              </a:ext>
            </a:extLst>
          </p:cNvPr>
          <p:cNvSpPr/>
          <p:nvPr/>
        </p:nvSpPr>
        <p:spPr>
          <a:xfrm>
            <a:off x="247754" y="2187752"/>
            <a:ext cx="6045246" cy="230832"/>
          </a:xfrm>
          <a:prstGeom prst="rect">
            <a:avLst/>
          </a:prstGeom>
        </p:spPr>
        <p:txBody>
          <a:bodyPr wrap="none">
            <a:spAutoFit/>
          </a:bodyPr>
          <a:lstStyle/>
          <a:p>
            <a:pPr algn="r"/>
            <a:r>
              <a:rPr lang="en-GB" sz="900" dirty="0">
                <a:solidFill>
                  <a:schemeClr val="bg1">
                    <a:lumMod val="65000"/>
                  </a:schemeClr>
                </a:solidFill>
              </a:rPr>
              <a:t>(Share of contractors reporting INCREASE minus the share of contractors reporting DECREASE in their turnover) </a:t>
            </a:r>
          </a:p>
        </p:txBody>
      </p:sp>
      <p:graphicFrame>
        <p:nvGraphicFramePr>
          <p:cNvPr id="6" name="Chart 5">
            <a:extLst>
              <a:ext uri="{FF2B5EF4-FFF2-40B4-BE49-F238E27FC236}">
                <a16:creationId xmlns:a16="http://schemas.microsoft.com/office/drawing/2014/main" id="{37A1CCED-EF24-4ED5-8071-BC75834DFD80}"/>
              </a:ext>
            </a:extLst>
          </p:cNvPr>
          <p:cNvGraphicFramePr/>
          <p:nvPr>
            <p:extLst>
              <p:ext uri="{D42A27DB-BD31-4B8C-83A1-F6EECF244321}">
                <p14:modId xmlns:p14="http://schemas.microsoft.com/office/powerpoint/2010/main" val="51616422"/>
              </p:ext>
            </p:extLst>
          </p:nvPr>
        </p:nvGraphicFramePr>
        <p:xfrm>
          <a:off x="388932" y="2595462"/>
          <a:ext cx="11190643" cy="3726148"/>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Straight Connector 15">
            <a:extLst>
              <a:ext uri="{FF2B5EF4-FFF2-40B4-BE49-F238E27FC236}">
                <a16:creationId xmlns:a16="http://schemas.microsoft.com/office/drawing/2014/main" id="{DDB0D855-D65C-413E-AEEF-62EE69D04D9A}"/>
              </a:ext>
            </a:extLst>
          </p:cNvPr>
          <p:cNvCxnSpPr>
            <a:cxnSpLocks/>
          </p:cNvCxnSpPr>
          <p:nvPr/>
        </p:nvCxnSpPr>
        <p:spPr>
          <a:xfrm flipV="1">
            <a:off x="2088682" y="2752885"/>
            <a:ext cx="0" cy="2802656"/>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76D93CA-DE31-4AB3-95FC-62D4B58EF22B}"/>
              </a:ext>
            </a:extLst>
          </p:cNvPr>
          <p:cNvCxnSpPr>
            <a:cxnSpLocks/>
          </p:cNvCxnSpPr>
          <p:nvPr/>
        </p:nvCxnSpPr>
        <p:spPr>
          <a:xfrm flipV="1">
            <a:off x="3438511" y="2752885"/>
            <a:ext cx="0" cy="2802656"/>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5190CB3-BF4D-47A7-8467-13533602B529}"/>
              </a:ext>
            </a:extLst>
          </p:cNvPr>
          <p:cNvCxnSpPr>
            <a:cxnSpLocks/>
          </p:cNvCxnSpPr>
          <p:nvPr/>
        </p:nvCxnSpPr>
        <p:spPr>
          <a:xfrm flipV="1">
            <a:off x="4788340" y="2752885"/>
            <a:ext cx="0" cy="2802656"/>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4BAE078-D8B6-4852-87C7-39B4FD4D85D7}"/>
              </a:ext>
            </a:extLst>
          </p:cNvPr>
          <p:cNvCxnSpPr>
            <a:cxnSpLocks/>
          </p:cNvCxnSpPr>
          <p:nvPr/>
        </p:nvCxnSpPr>
        <p:spPr>
          <a:xfrm flipV="1">
            <a:off x="6138169" y="2752885"/>
            <a:ext cx="0" cy="2802656"/>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6944C98-1F5F-4DCF-B5C7-C4203036E944}"/>
              </a:ext>
            </a:extLst>
          </p:cNvPr>
          <p:cNvCxnSpPr>
            <a:cxnSpLocks/>
          </p:cNvCxnSpPr>
          <p:nvPr/>
        </p:nvCxnSpPr>
        <p:spPr>
          <a:xfrm flipV="1">
            <a:off x="7487998" y="2752885"/>
            <a:ext cx="0" cy="2802656"/>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C15FA5E-1647-4AAC-9775-8648EBD2070D}"/>
              </a:ext>
            </a:extLst>
          </p:cNvPr>
          <p:cNvCxnSpPr>
            <a:cxnSpLocks/>
          </p:cNvCxnSpPr>
          <p:nvPr/>
        </p:nvCxnSpPr>
        <p:spPr>
          <a:xfrm flipV="1">
            <a:off x="8837827" y="2752885"/>
            <a:ext cx="0" cy="2802656"/>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DAC50FA-8552-4E49-85D8-FFC6C0D153A5}"/>
              </a:ext>
            </a:extLst>
          </p:cNvPr>
          <p:cNvCxnSpPr>
            <a:cxnSpLocks/>
          </p:cNvCxnSpPr>
          <p:nvPr/>
        </p:nvCxnSpPr>
        <p:spPr>
          <a:xfrm flipV="1">
            <a:off x="10187655" y="2752885"/>
            <a:ext cx="0" cy="2802656"/>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4EA38FA-479B-4603-B884-C74EC942EEC8}"/>
              </a:ext>
            </a:extLst>
          </p:cNvPr>
          <p:cNvSpPr/>
          <p:nvPr/>
        </p:nvSpPr>
        <p:spPr>
          <a:xfrm>
            <a:off x="745757" y="5157166"/>
            <a:ext cx="1525222" cy="461665"/>
          </a:xfrm>
          <a:prstGeom prst="rect">
            <a:avLst/>
          </a:prstGeom>
        </p:spPr>
        <p:txBody>
          <a:bodyPr wrap="square">
            <a:spAutoFit/>
          </a:bodyPr>
          <a:lstStyle/>
          <a:p>
            <a:pPr algn="ctr"/>
            <a:r>
              <a:rPr lang="en-GB" sz="1200" dirty="0">
                <a:solidFill>
                  <a:srgbClr val="921A1A"/>
                </a:solidFill>
              </a:rPr>
              <a:t>More experience negative</a:t>
            </a:r>
          </a:p>
        </p:txBody>
      </p:sp>
      <p:sp>
        <p:nvSpPr>
          <p:cNvPr id="27" name="Titel 1">
            <a:extLst>
              <a:ext uri="{FF2B5EF4-FFF2-40B4-BE49-F238E27FC236}">
                <a16:creationId xmlns:a16="http://schemas.microsoft.com/office/drawing/2014/main" id="{5C5FC227-B52A-49FB-8F94-4121670E55F1}"/>
              </a:ext>
            </a:extLst>
          </p:cNvPr>
          <p:cNvSpPr txBox="1">
            <a:spLocks/>
          </p:cNvSpPr>
          <p:nvPr/>
        </p:nvSpPr>
        <p:spPr>
          <a:xfrm>
            <a:off x="388932" y="130037"/>
            <a:ext cx="8032257" cy="342275"/>
          </a:xfrm>
          <a:prstGeom prst="rect">
            <a:avLst/>
          </a:prstGeom>
        </p:spPr>
        <p:txBody>
          <a:bodyPr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algn="l">
              <a:lnSpc>
                <a:spcPct val="90000"/>
              </a:lnSpc>
            </a:pPr>
            <a:r>
              <a:rPr lang="nl-NL" sz="1200" dirty="0"/>
              <a:t>Management</a:t>
            </a:r>
            <a:r>
              <a:rPr lang="nl-NL" sz="1200" b="0" dirty="0"/>
              <a:t> </a:t>
            </a:r>
            <a:r>
              <a:rPr lang="nl-NL" sz="1200" dirty="0"/>
              <a:t>Summary</a:t>
            </a:r>
            <a:r>
              <a:rPr lang="nl-NL" sz="1200" b="0" dirty="0"/>
              <a:t> </a:t>
            </a:r>
            <a:r>
              <a:rPr lang="nl-NL" sz="1200" b="0" dirty="0">
                <a:solidFill>
                  <a:srgbClr val="B9C6CF"/>
                </a:solidFill>
              </a:rPr>
              <a:t>| Profiling Building Contractor | Media </a:t>
            </a:r>
            <a:r>
              <a:rPr lang="nl-NL" sz="1200" b="0" dirty="0" err="1">
                <a:solidFill>
                  <a:srgbClr val="B9C6CF"/>
                </a:solidFill>
              </a:rPr>
              <a:t>Orientation</a:t>
            </a:r>
            <a:endParaRPr lang="nl-NL" sz="1200" b="0" dirty="0">
              <a:solidFill>
                <a:srgbClr val="B9C6CF"/>
              </a:solidFill>
            </a:endParaRPr>
          </a:p>
        </p:txBody>
      </p:sp>
    </p:spTree>
    <p:extLst>
      <p:ext uri="{BB962C8B-B14F-4D97-AF65-F5344CB8AC3E}">
        <p14:creationId xmlns:p14="http://schemas.microsoft.com/office/powerpoint/2010/main" val="336926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4CBEF08E-1CFE-4061-84F6-A503C7803332}"/>
              </a:ext>
            </a:extLst>
          </p:cNvPr>
          <p:cNvSpPr txBox="1"/>
          <p:nvPr/>
        </p:nvSpPr>
        <p:spPr>
          <a:xfrm>
            <a:off x="447040" y="1766191"/>
            <a:ext cx="10155673" cy="373406"/>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bg1">
                    <a:lumMod val="50000"/>
                  </a:schemeClr>
                </a:solidFill>
                <a:effectLst/>
                <a:uLnTx/>
                <a:uFillTx/>
                <a:latin typeface="Arial" panose="020B0604020202020204"/>
              </a:rPr>
              <a:t>Order book </a:t>
            </a:r>
            <a:r>
              <a:rPr kumimoji="0" lang="en-GB" sz="1400" b="0" i="0" u="none" strike="noStrike" kern="1200" cap="none" spc="0" normalizeH="0" baseline="0" noProof="0" dirty="0">
                <a:ln>
                  <a:noFill/>
                </a:ln>
                <a:solidFill>
                  <a:schemeClr val="bg1">
                    <a:lumMod val="50000"/>
                  </a:schemeClr>
                </a:solidFill>
                <a:effectLst/>
                <a:uLnTx/>
                <a:uFillTx/>
                <a:latin typeface="Arial" panose="020B0604020202020204"/>
              </a:rPr>
              <a:t>portfolio</a:t>
            </a:r>
            <a:endParaRPr kumimoji="0" lang="en-GB" sz="1400" b="1" i="0" u="none" strike="noStrike" kern="1200" cap="none" spc="0" normalizeH="0" baseline="0" noProof="0" dirty="0">
              <a:ln>
                <a:noFill/>
              </a:ln>
              <a:solidFill>
                <a:schemeClr val="bg1">
                  <a:lumMod val="50000"/>
                </a:schemeClr>
              </a:solidFill>
              <a:effectLst/>
              <a:uLnTx/>
              <a:uFillTx/>
              <a:latin typeface="Arial" panose="020B0604020202020204"/>
            </a:endParaRPr>
          </a:p>
          <a:p>
            <a:pPr>
              <a:lnSpc>
                <a:spcPct val="90000"/>
              </a:lnSpc>
              <a:defRPr/>
            </a:pPr>
            <a:r>
              <a:rPr kumimoji="0" lang="en-GB" sz="1200" b="0" i="1" u="none" strike="noStrike" kern="1200" cap="none" spc="0" normalizeH="0" baseline="0" noProof="0" dirty="0">
                <a:ln>
                  <a:noFill/>
                </a:ln>
                <a:solidFill>
                  <a:prstClr val="black">
                    <a:lumMod val="50000"/>
                    <a:lumOff val="50000"/>
                  </a:prstClr>
                </a:solidFill>
                <a:effectLst/>
                <a:uLnTx/>
                <a:uFillTx/>
                <a:latin typeface="Arial" panose="020B0604020202020204"/>
              </a:rPr>
              <a:t>Question: </a:t>
            </a:r>
            <a:r>
              <a:rPr lang="en-GB" sz="1200" i="1" dirty="0">
                <a:solidFill>
                  <a:prstClr val="black">
                    <a:lumMod val="50000"/>
                    <a:lumOff val="50000"/>
                  </a:prstClr>
                </a:solidFill>
                <a:latin typeface="Arial" panose="020B0604020202020204"/>
              </a:rPr>
              <a:t>How big is your current order book portfolio? For how many months will you be able to keep your current staff working?</a:t>
            </a:r>
          </a:p>
          <a:p>
            <a:pPr lvl="0">
              <a:lnSpc>
                <a:spcPct val="90000"/>
              </a:lnSpc>
              <a:defRPr/>
            </a:pPr>
            <a:endParaRPr lang="en-GB" sz="1200" i="1" dirty="0">
              <a:solidFill>
                <a:prstClr val="black">
                  <a:lumMod val="50000"/>
                  <a:lumOff val="50000"/>
                </a:prstClr>
              </a:solidFill>
            </a:endParaRPr>
          </a:p>
        </p:txBody>
      </p:sp>
      <p:sp>
        <p:nvSpPr>
          <p:cNvPr id="2" name="Slide Number Placeholder 1">
            <a:extLst>
              <a:ext uri="{FF2B5EF4-FFF2-40B4-BE49-F238E27FC236}">
                <a16:creationId xmlns:a16="http://schemas.microsoft.com/office/drawing/2014/main" id="{C745A33A-A9A0-406E-A809-7640D9691F04}"/>
              </a:ext>
            </a:extLst>
          </p:cNvPr>
          <p:cNvSpPr>
            <a:spLocks noGrp="1"/>
          </p:cNvSpPr>
          <p:nvPr>
            <p:ph type="sldNum" sz="quarter" idx="12"/>
          </p:nvPr>
        </p:nvSpPr>
        <p:spPr/>
        <p:txBody>
          <a:bodyPr/>
          <a:lstStyle/>
          <a:p>
            <a:fld id="{7AD0FE45-509C-4BDF-9EDE-64426F8DF3D2}" type="slidenum">
              <a:rPr lang="en-GB" smtClean="0"/>
              <a:pPr/>
              <a:t>9</a:t>
            </a:fld>
            <a:endParaRPr lang="en-GB" dirty="0"/>
          </a:p>
        </p:txBody>
      </p:sp>
      <p:sp>
        <p:nvSpPr>
          <p:cNvPr id="5" name="Text Placeholder 4">
            <a:extLst>
              <a:ext uri="{FF2B5EF4-FFF2-40B4-BE49-F238E27FC236}">
                <a16:creationId xmlns:a16="http://schemas.microsoft.com/office/drawing/2014/main" id="{FA69584D-7D6C-4303-A325-1E7469DE3F79}"/>
              </a:ext>
            </a:extLst>
          </p:cNvPr>
          <p:cNvSpPr>
            <a:spLocks noGrp="1"/>
          </p:cNvSpPr>
          <p:nvPr>
            <p:ph type="body" sz="quarter" idx="13"/>
          </p:nvPr>
        </p:nvSpPr>
        <p:spPr>
          <a:xfrm>
            <a:off x="444500" y="657225"/>
            <a:ext cx="10793770" cy="488950"/>
          </a:xfrm>
        </p:spPr>
        <p:txBody>
          <a:bodyPr/>
          <a:lstStyle/>
          <a:p>
            <a:r>
              <a:rPr lang="en-GB" dirty="0">
                <a:solidFill>
                  <a:srgbClr val="4A4A49"/>
                </a:solidFill>
              </a:rPr>
              <a:t>And the orderbook portfolios XXX </a:t>
            </a:r>
            <a:r>
              <a:rPr lang="nl-NL" dirty="0">
                <a:solidFill>
                  <a:srgbClr val="4A4A49"/>
                </a:solidFill>
              </a:rPr>
              <a:t>in 2021</a:t>
            </a:r>
            <a:endParaRPr lang="en-GB" dirty="0">
              <a:solidFill>
                <a:srgbClr val="4A4A49"/>
              </a:solidFill>
            </a:endParaRPr>
          </a:p>
        </p:txBody>
      </p:sp>
      <p:sp>
        <p:nvSpPr>
          <p:cNvPr id="8" name="Rectangle 7">
            <a:extLst>
              <a:ext uri="{FF2B5EF4-FFF2-40B4-BE49-F238E27FC236}">
                <a16:creationId xmlns:a16="http://schemas.microsoft.com/office/drawing/2014/main" id="{8603BE1A-3750-49CE-AD5D-0D64FB48FD21}"/>
              </a:ext>
            </a:extLst>
          </p:cNvPr>
          <p:cNvSpPr/>
          <p:nvPr/>
        </p:nvSpPr>
        <p:spPr>
          <a:xfrm>
            <a:off x="318466" y="2288826"/>
            <a:ext cx="804177" cy="230832"/>
          </a:xfrm>
          <a:prstGeom prst="rect">
            <a:avLst/>
          </a:prstGeom>
        </p:spPr>
        <p:txBody>
          <a:bodyPr wrap="square">
            <a:spAutoFit/>
          </a:bodyPr>
          <a:lstStyle/>
          <a:p>
            <a:pPr algn="r"/>
            <a:r>
              <a:rPr lang="en-GB" sz="900" dirty="0">
                <a:solidFill>
                  <a:schemeClr val="bg1">
                    <a:lumMod val="65000"/>
                  </a:schemeClr>
                </a:solidFill>
              </a:rPr>
              <a:t>(MONTHS) </a:t>
            </a:r>
          </a:p>
        </p:txBody>
      </p:sp>
      <p:graphicFrame>
        <p:nvGraphicFramePr>
          <p:cNvPr id="10" name="Chart 23">
            <a:extLst>
              <a:ext uri="{FF2B5EF4-FFF2-40B4-BE49-F238E27FC236}">
                <a16:creationId xmlns:a16="http://schemas.microsoft.com/office/drawing/2014/main" id="{CA310767-B456-44F3-9B62-5373E8D5CF47}"/>
              </a:ext>
            </a:extLst>
          </p:cNvPr>
          <p:cNvGraphicFramePr/>
          <p:nvPr>
            <p:extLst>
              <p:ext uri="{D42A27DB-BD31-4B8C-83A1-F6EECF244321}">
                <p14:modId xmlns:p14="http://schemas.microsoft.com/office/powerpoint/2010/main" val="2002788948"/>
              </p:ext>
            </p:extLst>
          </p:nvPr>
        </p:nvGraphicFramePr>
        <p:xfrm>
          <a:off x="226432" y="2563568"/>
          <a:ext cx="11695602" cy="3192390"/>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CE3EA7EE-C065-4D87-A799-792D410EEA28}"/>
              </a:ext>
            </a:extLst>
          </p:cNvPr>
          <p:cNvCxnSpPr>
            <a:cxnSpLocks/>
          </p:cNvCxnSpPr>
          <p:nvPr/>
        </p:nvCxnSpPr>
        <p:spPr>
          <a:xfrm flipV="1">
            <a:off x="2045139" y="2414339"/>
            <a:ext cx="0" cy="288758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C2C9AD3-99DD-4A0D-A94D-67098E78839F}"/>
              </a:ext>
            </a:extLst>
          </p:cNvPr>
          <p:cNvCxnSpPr>
            <a:cxnSpLocks/>
          </p:cNvCxnSpPr>
          <p:nvPr/>
        </p:nvCxnSpPr>
        <p:spPr>
          <a:xfrm flipV="1">
            <a:off x="10454204" y="2414339"/>
            <a:ext cx="0" cy="288758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96C00F0-0FC6-4211-86CD-B6064B1181A2}"/>
              </a:ext>
            </a:extLst>
          </p:cNvPr>
          <p:cNvCxnSpPr>
            <a:cxnSpLocks/>
          </p:cNvCxnSpPr>
          <p:nvPr/>
        </p:nvCxnSpPr>
        <p:spPr>
          <a:xfrm flipV="1">
            <a:off x="3448102" y="2414339"/>
            <a:ext cx="0" cy="288758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53D259-12DD-41B8-A6BF-E36B42C9B545}"/>
              </a:ext>
            </a:extLst>
          </p:cNvPr>
          <p:cNvCxnSpPr>
            <a:cxnSpLocks/>
          </p:cNvCxnSpPr>
          <p:nvPr/>
        </p:nvCxnSpPr>
        <p:spPr>
          <a:xfrm flipV="1">
            <a:off x="4851063" y="2414339"/>
            <a:ext cx="0" cy="288758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93B02BA-4BDE-4C91-86AF-1E9265D43323}"/>
              </a:ext>
            </a:extLst>
          </p:cNvPr>
          <p:cNvCxnSpPr>
            <a:cxnSpLocks/>
          </p:cNvCxnSpPr>
          <p:nvPr/>
        </p:nvCxnSpPr>
        <p:spPr>
          <a:xfrm flipV="1">
            <a:off x="6262734" y="2414339"/>
            <a:ext cx="0" cy="288758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E97FDDA-CBCD-4E82-AD52-F6F08940402B}"/>
              </a:ext>
            </a:extLst>
          </p:cNvPr>
          <p:cNvCxnSpPr>
            <a:cxnSpLocks/>
          </p:cNvCxnSpPr>
          <p:nvPr/>
        </p:nvCxnSpPr>
        <p:spPr>
          <a:xfrm flipV="1">
            <a:off x="7656988" y="2414339"/>
            <a:ext cx="0" cy="288758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5D4EB77-E645-417E-B58F-EA1932BF28C9}"/>
              </a:ext>
            </a:extLst>
          </p:cNvPr>
          <p:cNvCxnSpPr>
            <a:cxnSpLocks/>
          </p:cNvCxnSpPr>
          <p:nvPr/>
        </p:nvCxnSpPr>
        <p:spPr>
          <a:xfrm flipV="1">
            <a:off x="9051242" y="2414339"/>
            <a:ext cx="0" cy="288758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22" name="Titel 1">
            <a:extLst>
              <a:ext uri="{FF2B5EF4-FFF2-40B4-BE49-F238E27FC236}">
                <a16:creationId xmlns:a16="http://schemas.microsoft.com/office/drawing/2014/main" id="{A26129FC-6FFF-43C2-A1C7-311FA43D8A32}"/>
              </a:ext>
            </a:extLst>
          </p:cNvPr>
          <p:cNvSpPr txBox="1">
            <a:spLocks/>
          </p:cNvSpPr>
          <p:nvPr/>
        </p:nvSpPr>
        <p:spPr>
          <a:xfrm>
            <a:off x="388932" y="130037"/>
            <a:ext cx="8032257" cy="342275"/>
          </a:xfrm>
          <a:prstGeom prst="rect">
            <a:avLst/>
          </a:prstGeom>
        </p:spPr>
        <p:txBody>
          <a:bodyPr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algn="l">
              <a:lnSpc>
                <a:spcPct val="90000"/>
              </a:lnSpc>
            </a:pPr>
            <a:r>
              <a:rPr lang="nl-NL" sz="1200" dirty="0"/>
              <a:t>Management</a:t>
            </a:r>
            <a:r>
              <a:rPr lang="nl-NL" sz="1200" b="0" dirty="0"/>
              <a:t> </a:t>
            </a:r>
            <a:r>
              <a:rPr lang="nl-NL" sz="1200" dirty="0"/>
              <a:t>Summary</a:t>
            </a:r>
            <a:r>
              <a:rPr lang="nl-NL" sz="1200" b="0" dirty="0"/>
              <a:t> </a:t>
            </a:r>
            <a:r>
              <a:rPr lang="nl-NL" sz="1200" b="0" dirty="0">
                <a:solidFill>
                  <a:srgbClr val="B9C6CF"/>
                </a:solidFill>
              </a:rPr>
              <a:t>| Profiling Building Contractor | Media </a:t>
            </a:r>
            <a:r>
              <a:rPr lang="nl-NL" sz="1200" b="0" dirty="0" err="1">
                <a:solidFill>
                  <a:srgbClr val="B9C6CF"/>
                </a:solidFill>
              </a:rPr>
              <a:t>Orientation</a:t>
            </a:r>
            <a:endParaRPr lang="nl-NL" sz="1200" b="0" dirty="0">
              <a:solidFill>
                <a:srgbClr val="B9C6CF"/>
              </a:solidFill>
            </a:endParaRPr>
          </a:p>
        </p:txBody>
      </p:sp>
    </p:spTree>
    <p:extLst>
      <p:ext uri="{BB962C8B-B14F-4D97-AF65-F5344CB8AC3E}">
        <p14:creationId xmlns:p14="http://schemas.microsoft.com/office/powerpoint/2010/main" val="305952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_AT_INFO" val=" "/>
</p:tagLst>
</file>

<file path=ppt/tags/tag2.xml><?xml version="1.0" encoding="utf-8"?>
<p:tagLst xmlns:a="http://schemas.openxmlformats.org/drawingml/2006/main" xmlns:r="http://schemas.openxmlformats.org/officeDocument/2006/relationships" xmlns:p="http://schemas.openxmlformats.org/presentationml/2006/main">
  <p:tag name="E_AT_INFO" val=" "/>
</p:tagLst>
</file>

<file path=ppt/tags/tag3.xml><?xml version="1.0" encoding="utf-8"?>
<p:tagLst xmlns:a="http://schemas.openxmlformats.org/drawingml/2006/main" xmlns:r="http://schemas.openxmlformats.org/officeDocument/2006/relationships" xmlns:p="http://schemas.openxmlformats.org/presentationml/2006/main">
  <p:tag name="E_AT_INFO" val=" "/>
</p:tagLst>
</file>

<file path=ppt/tags/tag4.xml><?xml version="1.0" encoding="utf-8"?>
<p:tagLst xmlns:a="http://schemas.openxmlformats.org/drawingml/2006/main" xmlns:r="http://schemas.openxmlformats.org/officeDocument/2006/relationships" xmlns:p="http://schemas.openxmlformats.org/presentationml/2006/main">
  <p:tag name="E_AT_INFO" val=" "/>
</p:tagLst>
</file>

<file path=ppt/theme/theme1.xml><?xml version="1.0" encoding="utf-8"?>
<a:theme xmlns:a="http://schemas.openxmlformats.org/drawingml/2006/main" name="USP Marketing Consultancy">
  <a:themeElements>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44000" tIns="144000" rIns="144000" bIns="144000" rtlCol="0" anchor="ctr"/>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ctr">
        <a:noAutofit/>
      </a:bodyPr>
      <a:lstStyle>
        <a:defPPr algn="l">
          <a:lnSpc>
            <a:spcPct val="90000"/>
          </a:lnSpc>
          <a:defRPr sz="1400" b="1" dirty="0" smtClean="0">
            <a:solidFill>
              <a:schemeClr val="accent2"/>
            </a:solidFill>
          </a:defRPr>
        </a:defPPr>
      </a:lstStyle>
    </a:txDef>
  </a:objectDefaults>
  <a:extraClrSchemeLst/>
  <a:extLst>
    <a:ext uri="{05A4C25C-085E-4340-85A3-A5531E510DB2}">
      <thm15:themeFamily xmlns:thm15="http://schemas.microsoft.com/office/thememl/2012/main" name="Presentatie2" id="{B57A880E-83DA-4BD8-8431-B551883FE273}" vid="{3F5330A3-E7B8-4F11-AE55-09757D23B55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D447AFB69F54287FF1361C8D45988" ma:contentTypeVersion="14" ma:contentTypeDescription="Create a new document." ma:contentTypeScope="" ma:versionID="b8f098bca86296b0f6b513c36d7ca46e">
  <xsd:schema xmlns:xsd="http://www.w3.org/2001/XMLSchema" xmlns:xs="http://www.w3.org/2001/XMLSchema" xmlns:p="http://schemas.microsoft.com/office/2006/metadata/properties" xmlns:ns2="2d6fef5e-086b-45f4-bb33-adabada9a214" xmlns:ns3="31bc9de7-e6fb-4c61-942f-dacb1e06dc12" targetNamespace="http://schemas.microsoft.com/office/2006/metadata/properties" ma:root="true" ma:fieldsID="88986e057924ceae561e0867deaff205" ns2:_="" ns3:_="">
    <xsd:import namespace="2d6fef5e-086b-45f4-bb33-adabada9a214"/>
    <xsd:import namespace="31bc9de7-e6fb-4c61-942f-dacb1e06dc1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6fef5e-086b-45f4-bb33-adabada9a21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ce77e9f-cdbc-4404-b7f7-ac31c1e1c840}" ma:internalName="TaxCatchAll" ma:showField="CatchAllData" ma:web="2d6fef5e-086b-45f4-bb33-adabada9a21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1bc9de7-e6fb-4c61-942f-dacb1e06dc1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e1da941-0a93-4b94-922e-be0c15f0a7c4"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1bc9de7-e6fb-4c61-942f-dacb1e06dc12">
      <Terms xmlns="http://schemas.microsoft.com/office/infopath/2007/PartnerControls"/>
    </lcf76f155ced4ddcb4097134ff3c332f>
    <TaxCatchAll xmlns="2d6fef5e-086b-45f4-bb33-adabada9a214" xsi:nil="true"/>
    <SharedWithUsers xmlns="2d6fef5e-086b-45f4-bb33-adabada9a214">
      <UserInfo>
        <DisplayName/>
        <AccountId xsi:nil="true"/>
        <AccountType/>
      </UserInfo>
    </SharedWithUsers>
    <MediaLengthInSeconds xmlns="31bc9de7-e6fb-4c61-942f-dacb1e06dc1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1B45A9-54DC-4969-A3EE-0EE00D5644DD}"/>
</file>

<file path=customXml/itemProps2.xml><?xml version="1.0" encoding="utf-8"?>
<ds:datastoreItem xmlns:ds="http://schemas.openxmlformats.org/officeDocument/2006/customXml" ds:itemID="{3BDBCAFD-4036-4BC7-867C-D0DDFAEC9590}">
  <ds:schemaRefs>
    <ds:schemaRef ds:uri="http://purl.org/dc/elements/1.1/"/>
    <ds:schemaRef ds:uri="http://schemas.microsoft.com/office/2006/metadata/properties"/>
    <ds:schemaRef ds:uri="http://schemas.microsoft.com/sharepoint/v3"/>
    <ds:schemaRef ds:uri="http://purl.org/dc/terms/"/>
    <ds:schemaRef ds:uri="3a22a727-4958-4d22-ac89-ed9edc22b988"/>
    <ds:schemaRef ds:uri="http://schemas.microsoft.com/office/2006/documentManagement/types"/>
    <ds:schemaRef ds:uri="http://schemas.microsoft.com/office/infopath/2007/PartnerControls"/>
    <ds:schemaRef ds:uri="6a8015c8-dc47-468b-8a99-07617a0ee73a"/>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67CF3130-8CCA-4CA0-9AEA-DD80BF8E5E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4668</TotalTime>
  <Words>3959</Words>
  <Application>Microsoft Office PowerPoint</Application>
  <PresentationFormat>Widescreen</PresentationFormat>
  <Paragraphs>1126</Paragraphs>
  <Slides>34</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Wingdings</vt:lpstr>
      <vt:lpstr>USP Marketing Consultancy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Contractor Monitor H2-2019</dc:title>
  <dc:creator>Zeynep Kutsal</dc:creator>
  <cp:lastModifiedBy>Esma Morgul</cp:lastModifiedBy>
  <cp:revision>326</cp:revision>
  <cp:lastPrinted>2019-12-27T09:39:44Z</cp:lastPrinted>
  <dcterms:created xsi:type="dcterms:W3CDTF">2019-12-18T15:36:11Z</dcterms:created>
  <dcterms:modified xsi:type="dcterms:W3CDTF">2022-01-28T11:17:19Z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0x0101002D8D447AFB69F54287FF1361C8D45988</vt:lpwstr>
  </property>
  <property fmtid="{D5CDD505-2E9C-101B-9397-08002B2CF9AE}" pid="3" name="Order">
    <vt:r8>13889700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